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867399"/>
          </a:xfrm>
        </p:spPr>
        <p:txBody>
          <a:bodyPr>
            <a:noAutofit/>
          </a:bodyPr>
          <a:lstStyle/>
          <a:p>
            <a:pPr algn="l"/>
            <a:r>
              <a:rPr lang="en-US" b="1" dirty="0" smtClean="0">
                <a:solidFill>
                  <a:srgbClr val="00B050"/>
                </a:solidFill>
                <a:latin typeface="Bookman Old Style" pitchFamily="18" charset="0"/>
              </a:rPr>
              <a:t>Fates of the germ layers</a:t>
            </a:r>
            <a:r>
              <a:rPr lang="en-US" sz="2400" b="1" dirty="0" smtClean="0">
                <a:latin typeface="Bookman Old Style" pitchFamily="18" charset="0"/>
              </a:rPr>
              <a:t/>
            </a:r>
            <a:br>
              <a:rPr lang="en-US" sz="2400" b="1" dirty="0" smtClean="0">
                <a:latin typeface="Bookman Old Style" pitchFamily="18" charset="0"/>
              </a:rPr>
            </a:br>
            <a:r>
              <a:rPr lang="en-US" sz="2400" dirty="0" smtClean="0">
                <a:latin typeface="Bookman Old Style" pitchFamily="18" charset="0"/>
              </a:rPr>
              <a:t/>
            </a:r>
            <a:br>
              <a:rPr lang="en-US" sz="2400" dirty="0" smtClean="0">
                <a:latin typeface="Bookman Old Style" pitchFamily="18" charset="0"/>
              </a:rPr>
            </a:br>
            <a:r>
              <a:rPr lang="en-US" sz="2400" b="1" dirty="0" smtClean="0">
                <a:latin typeface="Bookman Old Style" pitchFamily="18" charset="0"/>
              </a:rPr>
              <a:t>1.</a:t>
            </a:r>
            <a:r>
              <a:rPr lang="en-US" sz="2400" dirty="0" smtClean="0">
                <a:latin typeface="Bookman Old Style" pitchFamily="18" charset="0"/>
              </a:rPr>
              <a:t> The </a:t>
            </a:r>
            <a:r>
              <a:rPr lang="en-US" sz="2400" b="1" dirty="0" smtClean="0">
                <a:latin typeface="Bookman Old Style" pitchFamily="18" charset="0"/>
              </a:rPr>
              <a:t>ectoderm</a:t>
            </a:r>
            <a:r>
              <a:rPr lang="en-US" sz="2400" dirty="0" smtClean="0">
                <a:latin typeface="Bookman Old Style" pitchFamily="18" charset="0"/>
              </a:rPr>
              <a:t> generates the outer layer of the embryo. It produces the surface layer </a:t>
            </a:r>
            <a:r>
              <a:rPr lang="en-US" sz="2400" dirty="0" smtClean="0">
                <a:solidFill>
                  <a:srgbClr val="00B050"/>
                </a:solidFill>
                <a:latin typeface="Bookman Old Style" pitchFamily="18" charset="0"/>
              </a:rPr>
              <a:t>(epidermis)</a:t>
            </a:r>
            <a:r>
              <a:rPr lang="en-US" sz="2400" dirty="0" smtClean="0">
                <a:latin typeface="Bookman Old Style" pitchFamily="18" charset="0"/>
              </a:rPr>
              <a:t> of the skin and forms the </a:t>
            </a:r>
            <a:r>
              <a:rPr lang="en-US" sz="2400" dirty="0" smtClean="0">
                <a:solidFill>
                  <a:srgbClr val="00B050"/>
                </a:solidFill>
                <a:latin typeface="Bookman Old Style" pitchFamily="18" charset="0"/>
              </a:rPr>
              <a:t>brain</a:t>
            </a:r>
            <a:r>
              <a:rPr lang="en-US" sz="2400" dirty="0" smtClean="0">
                <a:latin typeface="Bookman Old Style" pitchFamily="18" charset="0"/>
              </a:rPr>
              <a:t> and </a:t>
            </a:r>
            <a:r>
              <a:rPr lang="en-US" sz="2400" dirty="0" smtClean="0">
                <a:solidFill>
                  <a:srgbClr val="00B050"/>
                </a:solidFill>
                <a:latin typeface="Bookman Old Style" pitchFamily="18" charset="0"/>
              </a:rPr>
              <a:t>nervous system.</a:t>
            </a:r>
            <a:r>
              <a:rPr lang="en-US" sz="2400" dirty="0" smtClean="0">
                <a:latin typeface="Bookman Old Style" pitchFamily="18" charset="0"/>
              </a:rPr>
              <a:t/>
            </a:r>
            <a:br>
              <a:rPr lang="en-US" sz="2400" dirty="0" smtClean="0">
                <a:latin typeface="Bookman Old Style" pitchFamily="18" charset="0"/>
              </a:rPr>
            </a:br>
            <a:r>
              <a:rPr lang="en-US" sz="2400" b="1" dirty="0" smtClean="0">
                <a:latin typeface="Bookman Old Style" pitchFamily="18" charset="0"/>
              </a:rPr>
              <a:t>2.</a:t>
            </a:r>
            <a:r>
              <a:rPr lang="en-US" sz="2400" dirty="0" smtClean="0">
                <a:latin typeface="Bookman Old Style" pitchFamily="18" charset="0"/>
              </a:rPr>
              <a:t> The </a:t>
            </a:r>
            <a:r>
              <a:rPr lang="en-US" sz="2400" b="1" dirty="0" smtClean="0">
                <a:latin typeface="Bookman Old Style" pitchFamily="18" charset="0"/>
              </a:rPr>
              <a:t>endoderm</a:t>
            </a:r>
            <a:r>
              <a:rPr lang="en-US" sz="2400" dirty="0" smtClean="0">
                <a:latin typeface="Bookman Old Style" pitchFamily="18" charset="0"/>
              </a:rPr>
              <a:t> becomes the innermost layer of the embryo and produces the </a:t>
            </a:r>
            <a:r>
              <a:rPr lang="en-US" sz="2400" dirty="0" smtClean="0">
                <a:solidFill>
                  <a:srgbClr val="00B050"/>
                </a:solidFill>
                <a:latin typeface="Bookman Old Style" pitchFamily="18" charset="0"/>
              </a:rPr>
              <a:t>epithelium of the digestive tube and its associated organs (including the lungs).</a:t>
            </a:r>
            <a:r>
              <a:rPr lang="en-US" sz="2400" dirty="0" smtClean="0">
                <a:latin typeface="Bookman Old Style" pitchFamily="18" charset="0"/>
              </a:rPr>
              <a:t/>
            </a:r>
            <a:br>
              <a:rPr lang="en-US" sz="2400" dirty="0" smtClean="0">
                <a:latin typeface="Bookman Old Style" pitchFamily="18" charset="0"/>
              </a:rPr>
            </a:br>
            <a:r>
              <a:rPr lang="en-US" sz="2400" b="1" dirty="0" smtClean="0">
                <a:latin typeface="Bookman Old Style" pitchFamily="18" charset="0"/>
              </a:rPr>
              <a:t>3.</a:t>
            </a:r>
            <a:r>
              <a:rPr lang="en-US" sz="2400" dirty="0" smtClean="0">
                <a:latin typeface="Bookman Old Style" pitchFamily="18" charset="0"/>
              </a:rPr>
              <a:t> The </a:t>
            </a:r>
            <a:r>
              <a:rPr lang="en-US" sz="2400" b="1" dirty="0" smtClean="0">
                <a:latin typeface="Bookman Old Style" pitchFamily="18" charset="0"/>
              </a:rPr>
              <a:t>mesoderm</a:t>
            </a:r>
            <a:r>
              <a:rPr lang="en-US" sz="2400" dirty="0" smtClean="0">
                <a:latin typeface="Bookman Old Style" pitchFamily="18" charset="0"/>
              </a:rPr>
              <a:t> becomes sandwiched between the ectoderm and endoderm. It generates the blood, heart, kidney, gonads, bones, muscles, and connective tissues.</a:t>
            </a:r>
            <a:endParaRPr lang="en-US" sz="2400" dirty="0">
              <a:latin typeface="Bookman Old Styl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50"/>
                </a:solidFill>
                <a:latin typeface="Bookman Old Style" pitchFamily="18" charset="0"/>
              </a:rPr>
              <a:t>Karl Ernst von Baer Principle</a:t>
            </a:r>
            <a:endParaRPr lang="en-US" b="1" dirty="0">
              <a:solidFill>
                <a:srgbClr val="00B050"/>
              </a:solidFill>
              <a:latin typeface="Bookman Old Style" pitchFamily="18" charset="0"/>
            </a:endParaRPr>
          </a:p>
        </p:txBody>
      </p:sp>
      <p:sp>
        <p:nvSpPr>
          <p:cNvPr id="3" name="Content Placeholder 2"/>
          <p:cNvSpPr>
            <a:spLocks noGrp="1"/>
          </p:cNvSpPr>
          <p:nvPr>
            <p:ph idx="1"/>
          </p:nvPr>
        </p:nvSpPr>
        <p:spPr/>
        <p:txBody>
          <a:bodyPr>
            <a:normAutofit/>
          </a:bodyPr>
          <a:lstStyle/>
          <a:p>
            <a:pPr algn="just">
              <a:buNone/>
            </a:pPr>
            <a:r>
              <a:rPr lang="en-US" sz="2400" b="1" dirty="0" smtClean="0">
                <a:solidFill>
                  <a:srgbClr val="00B050"/>
                </a:solidFill>
                <a:latin typeface="Bookman Old Style" pitchFamily="18" charset="0"/>
              </a:rPr>
              <a:t>1.</a:t>
            </a:r>
            <a:r>
              <a:rPr lang="en-US" sz="2400" dirty="0" smtClean="0">
                <a:solidFill>
                  <a:srgbClr val="00B050"/>
                </a:solidFill>
                <a:latin typeface="Bookman Old Style" pitchFamily="18" charset="0"/>
              </a:rPr>
              <a:t> The general features of a large group of animals appear earlier in development than do the specialized features of a smaller group.</a:t>
            </a:r>
          </a:p>
          <a:p>
            <a:pPr algn="just">
              <a:buNone/>
            </a:pPr>
            <a:r>
              <a:rPr lang="en-US" sz="2400" dirty="0" smtClean="0">
                <a:latin typeface="Bookman Old Style" pitchFamily="18" charset="0"/>
              </a:rPr>
              <a:t>All developing vertebrates appear very similar right after </a:t>
            </a:r>
            <a:r>
              <a:rPr lang="en-US" sz="2400" dirty="0" err="1" smtClean="0">
                <a:latin typeface="Bookman Old Style" pitchFamily="18" charset="0"/>
              </a:rPr>
              <a:t>gastrulation</a:t>
            </a:r>
            <a:r>
              <a:rPr lang="en-US" sz="2400" dirty="0" smtClean="0">
                <a:latin typeface="Bookman Old Style" pitchFamily="18" charset="0"/>
              </a:rPr>
              <a:t>. It is only later in development that the special features of class, order, and finally species emerge. All vertebrate embryos have gill arches, a notochord, a spinal cord, and primitive kidneys.</a:t>
            </a:r>
          </a:p>
          <a:p>
            <a:pPr algn="just">
              <a:buNone/>
            </a:pPr>
            <a:r>
              <a:rPr lang="en-US" sz="2400" b="1" dirty="0" smtClean="0">
                <a:solidFill>
                  <a:srgbClr val="00B050"/>
                </a:solidFill>
                <a:latin typeface="Bookman Old Style" pitchFamily="18" charset="0"/>
              </a:rPr>
              <a:t>2.</a:t>
            </a:r>
            <a:r>
              <a:rPr lang="en-US" sz="2400" dirty="0" smtClean="0">
                <a:solidFill>
                  <a:srgbClr val="00B050"/>
                </a:solidFill>
                <a:latin typeface="Bookman Old Style" pitchFamily="18" charset="0"/>
              </a:rPr>
              <a:t> Less general characters develop from the more general, until finally the most specialized appear.</a:t>
            </a:r>
            <a:endParaRPr lang="en-US" sz="2400" dirty="0">
              <a:solidFill>
                <a:srgbClr val="00B050"/>
              </a:solidFill>
              <a:latin typeface="Bookman Old Styl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algn="just">
              <a:buNone/>
            </a:pPr>
            <a:r>
              <a:rPr lang="en-US" sz="2200" dirty="0" smtClean="0">
                <a:latin typeface="Bookman Old Style" pitchFamily="18" charset="0"/>
              </a:rPr>
              <a:t>All vertebrates initially have the same type of skin. Only later does the skin develop fish scales, reptilian scales, bird feathers, or the hair, claws, and nails of mammals. Similarly, the early development of limbs is essentially the same in all vertebrates. Only later do the differences between legs, wings, and arms become apparent.</a:t>
            </a:r>
          </a:p>
          <a:p>
            <a:pPr algn="just">
              <a:buNone/>
            </a:pPr>
            <a:r>
              <a:rPr lang="en-US" sz="2200" b="1" dirty="0" smtClean="0">
                <a:solidFill>
                  <a:srgbClr val="00B050"/>
                </a:solidFill>
                <a:latin typeface="Bookman Old Style" pitchFamily="18" charset="0"/>
              </a:rPr>
              <a:t>3.</a:t>
            </a:r>
            <a:r>
              <a:rPr lang="en-US" sz="2200" dirty="0" smtClean="0">
                <a:solidFill>
                  <a:srgbClr val="00B050"/>
                </a:solidFill>
                <a:latin typeface="Bookman Old Style" pitchFamily="18" charset="0"/>
              </a:rPr>
              <a:t> The embryo of a given species instead of passing through the adult stages of lower animals, departs more and more from them.</a:t>
            </a:r>
          </a:p>
          <a:p>
            <a:pPr algn="just">
              <a:buNone/>
            </a:pPr>
            <a:r>
              <a:rPr lang="en-US" sz="2200" dirty="0" smtClean="0">
                <a:latin typeface="Bookman Old Style" pitchFamily="18" charset="0"/>
              </a:rPr>
              <a:t>The visceral clefts of embryonic birds and mammals do not resemble the gill slits of adult fish in detail. Rather, they resemble the visceral clefts of embryonic fish and other embryonic vertebrates. Whereas fish preserve and elaborate these clefts into true gill slits, mammals convert them into structures such as the </a:t>
            </a:r>
            <a:r>
              <a:rPr lang="en-US" sz="2200" dirty="0" err="1" smtClean="0">
                <a:latin typeface="Bookman Old Style" pitchFamily="18" charset="0"/>
              </a:rPr>
              <a:t>eustachian</a:t>
            </a:r>
            <a:r>
              <a:rPr lang="en-US" sz="2200" dirty="0" smtClean="0">
                <a:latin typeface="Bookman Old Style" pitchFamily="18" charset="0"/>
              </a:rPr>
              <a:t> tubes (between the ear and mouth).</a:t>
            </a:r>
            <a:endParaRPr lang="en-US" sz="2200" dirty="0">
              <a:latin typeface="Bookman Old Styl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buNone/>
            </a:pPr>
            <a:r>
              <a:rPr lang="en-US" sz="2400" b="1" dirty="0" smtClean="0">
                <a:solidFill>
                  <a:srgbClr val="00B050"/>
                </a:solidFill>
                <a:latin typeface="Bookman Old Style" pitchFamily="18" charset="0"/>
              </a:rPr>
              <a:t>4.</a:t>
            </a:r>
            <a:r>
              <a:rPr lang="en-US" sz="2400" dirty="0" smtClean="0">
                <a:solidFill>
                  <a:srgbClr val="00B050"/>
                </a:solidFill>
                <a:latin typeface="Bookman Old Style" pitchFamily="18" charset="0"/>
              </a:rPr>
              <a:t> Therefore, the early embryo of a higher animal is never like a lower animal, but only like its early embryo. </a:t>
            </a:r>
          </a:p>
          <a:p>
            <a:pPr algn="just">
              <a:buNone/>
            </a:pPr>
            <a:r>
              <a:rPr lang="en-US" sz="2400" dirty="0" smtClean="0">
                <a:latin typeface="Bookman Old Style" pitchFamily="18" charset="0"/>
              </a:rPr>
              <a:t>Human embryos never pass through a stage equivalent to an adult fish or bird. Rather, human embryos initially share characteristics in common with fish and avian embryos. Later, the mammalian and other embryos diverge, none of them passing through the stages of the others.</a:t>
            </a:r>
            <a:endParaRPr lang="en-US" sz="2400" dirty="0">
              <a:latin typeface="Bookman Old Styl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rgbClr val="00B050"/>
                </a:solidFill>
                <a:latin typeface="Bookman Old Style" pitchFamily="18" charset="0"/>
              </a:rPr>
              <a:t>Sperm attraction: Action at a distance</a:t>
            </a:r>
            <a:endParaRPr lang="en-US" sz="2800" b="1" dirty="0">
              <a:solidFill>
                <a:srgbClr val="00B050"/>
              </a:solidFill>
              <a:latin typeface="Bookman Old Style" pitchFamily="18" charset="0"/>
            </a:endParaRP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pPr algn="just">
              <a:buFont typeface="Wingdings" pitchFamily="2" charset="2"/>
              <a:buChar char="Ø"/>
            </a:pPr>
            <a:r>
              <a:rPr lang="en-US" dirty="0" smtClean="0">
                <a:latin typeface="Bookman Old Style" pitchFamily="18" charset="0"/>
              </a:rPr>
              <a:t>Species-specific sperm attraction.</a:t>
            </a:r>
          </a:p>
          <a:p>
            <a:pPr algn="just">
              <a:buFont typeface="Wingdings" pitchFamily="2" charset="2"/>
              <a:buChar char="Ø"/>
            </a:pPr>
            <a:r>
              <a:rPr lang="en-US" dirty="0" smtClean="0">
                <a:latin typeface="Bookman Old Style" pitchFamily="18" charset="0"/>
              </a:rPr>
              <a:t>By </a:t>
            </a:r>
            <a:r>
              <a:rPr lang="en-US" dirty="0" err="1" smtClean="0">
                <a:latin typeface="Bookman Old Style" pitchFamily="18" charset="0"/>
              </a:rPr>
              <a:t>chemotaxis</a:t>
            </a:r>
            <a:r>
              <a:rPr lang="en-US" dirty="0" smtClean="0">
                <a:latin typeface="Bookman Old Style" pitchFamily="18" charset="0"/>
              </a:rPr>
              <a:t>: Following a gradient of chemical secreted by the egg.</a:t>
            </a:r>
          </a:p>
          <a:p>
            <a:pPr algn="just">
              <a:buFont typeface="Wingdings" pitchFamily="2" charset="2"/>
              <a:buChar char="Ø"/>
            </a:pPr>
            <a:r>
              <a:rPr lang="en-US" dirty="0" smtClean="0">
                <a:latin typeface="Bookman Old Style" pitchFamily="18" charset="0"/>
              </a:rPr>
              <a:t>Eggs of </a:t>
            </a:r>
            <a:r>
              <a:rPr lang="en-US" dirty="0" err="1" smtClean="0">
                <a:latin typeface="Bookman Old Style" pitchFamily="18" charset="0"/>
              </a:rPr>
              <a:t>Cnidarian</a:t>
            </a:r>
            <a:r>
              <a:rPr lang="en-US" dirty="0" smtClean="0">
                <a:latin typeface="Bookman Old Style" pitchFamily="18" charset="0"/>
              </a:rPr>
              <a:t> not only secrete a </a:t>
            </a:r>
            <a:r>
              <a:rPr lang="en-US" dirty="0" err="1" smtClean="0">
                <a:latin typeface="Bookman Old Style" pitchFamily="18" charset="0"/>
              </a:rPr>
              <a:t>chemotactic</a:t>
            </a:r>
            <a:r>
              <a:rPr lang="en-US" dirty="0" smtClean="0">
                <a:latin typeface="Bookman Old Style" pitchFamily="18" charset="0"/>
              </a:rPr>
              <a:t> factor but also regulate the timing of its release.</a:t>
            </a:r>
          </a:p>
          <a:p>
            <a:pPr algn="just">
              <a:buFont typeface="Wingdings" pitchFamily="2" charset="2"/>
              <a:buChar char="Ø"/>
            </a:pPr>
            <a:r>
              <a:rPr lang="en-US" b="1" dirty="0" smtClean="0">
                <a:latin typeface="Bookman Old Style" pitchFamily="18" charset="0"/>
              </a:rPr>
              <a:t>Example with experiment of developing </a:t>
            </a:r>
            <a:r>
              <a:rPr lang="en-US" b="1" dirty="0" err="1" smtClean="0">
                <a:latin typeface="Bookman Old Style" pitchFamily="18" charset="0"/>
              </a:rPr>
              <a:t>oocyte</a:t>
            </a:r>
            <a:r>
              <a:rPr lang="en-US" b="1" dirty="0" smtClean="0">
                <a:latin typeface="Bookman Old Style" pitchFamily="18" charset="0"/>
              </a:rPr>
              <a:t> before and after 2</a:t>
            </a:r>
            <a:r>
              <a:rPr lang="en-US" b="1" baseline="30000" dirty="0" smtClean="0">
                <a:latin typeface="Bookman Old Style" pitchFamily="18" charset="0"/>
              </a:rPr>
              <a:t>nd</a:t>
            </a:r>
            <a:r>
              <a:rPr lang="en-US" b="1" dirty="0" smtClean="0">
                <a:latin typeface="Bookman Old Style" pitchFamily="18" charset="0"/>
              </a:rPr>
              <a:t> meiotic division.</a:t>
            </a:r>
          </a:p>
          <a:p>
            <a:pPr algn="just">
              <a:buFont typeface="Wingdings" pitchFamily="2" charset="2"/>
              <a:buChar char="Ø"/>
            </a:pPr>
            <a:r>
              <a:rPr lang="en-US" dirty="0" smtClean="0">
                <a:latin typeface="Bookman Old Style" pitchFamily="18" charset="0"/>
              </a:rPr>
              <a:t>The mechanism of </a:t>
            </a:r>
            <a:r>
              <a:rPr lang="en-US" dirty="0" err="1" smtClean="0">
                <a:latin typeface="Bookman Old Style" pitchFamily="18" charset="0"/>
              </a:rPr>
              <a:t>chemotaxis</a:t>
            </a:r>
            <a:r>
              <a:rPr lang="en-US" dirty="0" smtClean="0">
                <a:latin typeface="Bookman Old Style" pitchFamily="18" charset="0"/>
              </a:rPr>
              <a:t> differ among species and the </a:t>
            </a:r>
            <a:r>
              <a:rPr lang="en-US" dirty="0" err="1" smtClean="0">
                <a:latin typeface="Bookman Old Style" pitchFamily="18" charset="0"/>
              </a:rPr>
              <a:t>chemotactic</a:t>
            </a:r>
            <a:r>
              <a:rPr lang="en-US" dirty="0" smtClean="0">
                <a:latin typeface="Bookman Old Style" pitchFamily="18" charset="0"/>
              </a:rPr>
              <a:t> molecules are different even in closely related species.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77500" lnSpcReduction="20000"/>
          </a:bodyPr>
          <a:lstStyle/>
          <a:p>
            <a:pPr algn="just">
              <a:buFont typeface="Wingdings" pitchFamily="2" charset="2"/>
              <a:buChar char="Ø"/>
            </a:pPr>
            <a:r>
              <a:rPr lang="en-US" dirty="0" smtClean="0">
                <a:latin typeface="Bookman Old Style" pitchFamily="18" charset="0"/>
              </a:rPr>
              <a:t>Sperm motility in Sea Urchin:</a:t>
            </a:r>
          </a:p>
          <a:p>
            <a:pPr algn="just">
              <a:buFont typeface="Wingdings" pitchFamily="2" charset="2"/>
              <a:buChar char="Ø"/>
            </a:pPr>
            <a:r>
              <a:rPr lang="en-US" dirty="0" smtClean="0">
                <a:latin typeface="Bookman Old Style" pitchFamily="18" charset="0"/>
              </a:rPr>
              <a:t>Sperms are non-motile in testes due to low pH (7.2) – which is attributable to the high concentration of CO</a:t>
            </a:r>
            <a:r>
              <a:rPr lang="en-US" baseline="-25000" dirty="0" smtClean="0">
                <a:latin typeface="Bookman Old Style" pitchFamily="18" charset="0"/>
              </a:rPr>
              <a:t>2 .</a:t>
            </a:r>
            <a:endParaRPr lang="en-US" dirty="0" smtClean="0">
              <a:latin typeface="Bookman Old Style" pitchFamily="18" charset="0"/>
            </a:endParaRPr>
          </a:p>
          <a:p>
            <a:pPr algn="just">
              <a:buFont typeface="Wingdings" pitchFamily="2" charset="2"/>
              <a:buChar char="Ø"/>
            </a:pPr>
            <a:r>
              <a:rPr lang="en-US" dirty="0" smtClean="0">
                <a:latin typeface="Bookman Old Style" pitchFamily="18" charset="0"/>
              </a:rPr>
              <a:t>After spawning, sperm pH is elevated to about 7.6 resulting in the activation of </a:t>
            </a:r>
            <a:r>
              <a:rPr lang="en-US" dirty="0" err="1" smtClean="0">
                <a:latin typeface="Bookman Old Style" pitchFamily="18" charset="0"/>
              </a:rPr>
              <a:t>dynein</a:t>
            </a:r>
            <a:r>
              <a:rPr lang="en-US" dirty="0" smtClean="0">
                <a:latin typeface="Bookman Old Style" pitchFamily="18" charset="0"/>
              </a:rPr>
              <a:t> </a:t>
            </a:r>
            <a:r>
              <a:rPr lang="en-US" dirty="0" err="1" smtClean="0">
                <a:latin typeface="Bookman Old Style" pitchFamily="18" charset="0"/>
              </a:rPr>
              <a:t>ATPase</a:t>
            </a:r>
            <a:r>
              <a:rPr lang="en-US" dirty="0" smtClean="0">
                <a:latin typeface="Bookman Old Style" pitchFamily="18" charset="0"/>
              </a:rPr>
              <a:t>-- A motor protein attached to the microtubules &gt;&gt; Splitting provides energy for sperm motility.</a:t>
            </a:r>
          </a:p>
          <a:p>
            <a:pPr algn="just">
              <a:buFont typeface="Wingdings" pitchFamily="2" charset="2"/>
              <a:buChar char="Ø"/>
            </a:pPr>
            <a:r>
              <a:rPr lang="en-US" dirty="0" smtClean="0">
                <a:latin typeface="Bookman Old Style" pitchFamily="18" charset="0"/>
              </a:rPr>
              <a:t>But the ability to move does not provide the sperm with direction. In echinoderms, direction is provided by small </a:t>
            </a:r>
            <a:r>
              <a:rPr lang="en-US" dirty="0" err="1" smtClean="0">
                <a:latin typeface="Bookman Old Style" pitchFamily="18" charset="0"/>
              </a:rPr>
              <a:t>chemotactic</a:t>
            </a:r>
            <a:r>
              <a:rPr lang="en-US" dirty="0" smtClean="0">
                <a:latin typeface="Bookman Old Style" pitchFamily="18" charset="0"/>
              </a:rPr>
              <a:t> peptides such as </a:t>
            </a:r>
            <a:r>
              <a:rPr lang="en-US" dirty="0" err="1" smtClean="0">
                <a:latin typeface="Bookman Old Style" pitchFamily="18" charset="0"/>
              </a:rPr>
              <a:t>resact</a:t>
            </a:r>
            <a:r>
              <a:rPr lang="en-US" dirty="0" smtClean="0">
                <a:latin typeface="Bookman Old Style" pitchFamily="18" charset="0"/>
              </a:rPr>
              <a:t>. </a:t>
            </a:r>
            <a:r>
              <a:rPr lang="en-US" dirty="0" err="1" smtClean="0">
                <a:latin typeface="Bookman Old Style" pitchFamily="18" charset="0"/>
              </a:rPr>
              <a:t>Resact</a:t>
            </a:r>
            <a:r>
              <a:rPr lang="en-US" dirty="0" smtClean="0">
                <a:latin typeface="Bookman Old Style" pitchFamily="18" charset="0"/>
              </a:rPr>
              <a:t> is a 14-amino acid peptide that has been isolated from the egg jelly of the sea urchin </a:t>
            </a:r>
            <a:r>
              <a:rPr lang="en-US" i="1" dirty="0" err="1" smtClean="0">
                <a:latin typeface="Bookman Old Style" pitchFamily="18" charset="0"/>
              </a:rPr>
              <a:t>Arbacia</a:t>
            </a:r>
            <a:r>
              <a:rPr lang="en-US" i="1" dirty="0" smtClean="0">
                <a:latin typeface="Bookman Old Style" pitchFamily="18" charset="0"/>
              </a:rPr>
              <a:t> </a:t>
            </a:r>
            <a:r>
              <a:rPr lang="en-US" i="1" dirty="0" err="1" smtClean="0">
                <a:latin typeface="Bookman Old Style" pitchFamily="18" charset="0"/>
              </a:rPr>
              <a:t>punctnlata</a:t>
            </a:r>
            <a:r>
              <a:rPr lang="en-US" i="1" dirty="0" smtClean="0">
                <a:latin typeface="Bookman Old Style" pitchFamily="18" charset="0"/>
              </a:rPr>
              <a:t>.</a:t>
            </a:r>
          </a:p>
          <a:p>
            <a:pPr algn="just">
              <a:buFont typeface="Wingdings" pitchFamily="2" charset="2"/>
              <a:buChar char="Ø"/>
            </a:pPr>
            <a:r>
              <a:rPr lang="en-US" dirty="0" smtClean="0">
                <a:latin typeface="Bookman Old Style" pitchFamily="18" charset="0"/>
              </a:rPr>
              <a:t>Experiment to demonstrate the effect of </a:t>
            </a:r>
            <a:r>
              <a:rPr lang="en-US" dirty="0" err="1" smtClean="0">
                <a:latin typeface="Bookman Old Style" pitchFamily="18" charset="0"/>
              </a:rPr>
              <a:t>resact</a:t>
            </a:r>
            <a:r>
              <a:rPr lang="en-US" dirty="0" smtClean="0">
                <a:latin typeface="Bookman Old Style" pitchFamily="18" charset="0"/>
              </a:rPr>
              <a:t>.</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latin typeface="Bookman Old Style" pitchFamily="18" charset="0"/>
              </a:rPr>
              <a:t>The </a:t>
            </a:r>
            <a:r>
              <a:rPr lang="en-US" b="1" dirty="0" err="1" smtClean="0">
                <a:solidFill>
                  <a:srgbClr val="00B050"/>
                </a:solidFill>
                <a:latin typeface="Bookman Old Style" pitchFamily="18" charset="0"/>
              </a:rPr>
              <a:t>acrosome</a:t>
            </a:r>
            <a:r>
              <a:rPr lang="en-US" b="1" dirty="0" smtClean="0">
                <a:solidFill>
                  <a:srgbClr val="00B050"/>
                </a:solidFill>
                <a:latin typeface="Bookman Old Style" pitchFamily="18" charset="0"/>
              </a:rPr>
              <a:t> reaction</a:t>
            </a:r>
            <a:endParaRPr lang="en-US" b="1" dirty="0">
              <a:solidFill>
                <a:srgbClr val="00B050"/>
              </a:solidFill>
              <a:latin typeface="Bookman Old Style" pitchFamily="18" charset="0"/>
            </a:endParaRPr>
          </a:p>
        </p:txBody>
      </p:sp>
      <p:sp>
        <p:nvSpPr>
          <p:cNvPr id="3" name="Content Placeholder 2"/>
          <p:cNvSpPr>
            <a:spLocks noGrp="1"/>
          </p:cNvSpPr>
          <p:nvPr>
            <p:ph idx="1"/>
          </p:nvPr>
        </p:nvSpPr>
        <p:spPr>
          <a:xfrm>
            <a:off x="457200" y="1219200"/>
            <a:ext cx="8229600" cy="5257800"/>
          </a:xfrm>
        </p:spPr>
        <p:txBody>
          <a:bodyPr>
            <a:normAutofit fontScale="77500" lnSpcReduction="20000"/>
          </a:bodyPr>
          <a:lstStyle/>
          <a:p>
            <a:pPr algn="just">
              <a:buFont typeface="Wingdings" pitchFamily="2" charset="2"/>
              <a:buChar char="Ø"/>
            </a:pPr>
            <a:r>
              <a:rPr lang="en-US" sz="3400" dirty="0" smtClean="0">
                <a:latin typeface="Bookman Old Style" pitchFamily="18" charset="0"/>
              </a:rPr>
              <a:t>A second interaction between sperm and egg jelly results in the </a:t>
            </a:r>
            <a:r>
              <a:rPr lang="en-US" sz="3400" b="1" dirty="0" err="1" smtClean="0">
                <a:latin typeface="Bookman Old Style" pitchFamily="18" charset="0"/>
              </a:rPr>
              <a:t>acrosome</a:t>
            </a:r>
            <a:r>
              <a:rPr lang="en-US" sz="3400" b="1" dirty="0" smtClean="0">
                <a:latin typeface="Bookman Old Style" pitchFamily="18" charset="0"/>
              </a:rPr>
              <a:t> reaction.</a:t>
            </a:r>
          </a:p>
          <a:p>
            <a:pPr algn="just">
              <a:buFont typeface="Wingdings" pitchFamily="2" charset="2"/>
              <a:buChar char="Ø"/>
            </a:pPr>
            <a:r>
              <a:rPr lang="en-US" sz="3400" dirty="0" smtClean="0">
                <a:latin typeface="Bookman Old Style" pitchFamily="18" charset="0"/>
              </a:rPr>
              <a:t>In most marine invertebrates, the </a:t>
            </a:r>
            <a:r>
              <a:rPr lang="en-US" sz="3400" dirty="0" err="1" smtClean="0">
                <a:latin typeface="Bookman Old Style" pitchFamily="18" charset="0"/>
              </a:rPr>
              <a:t>acrosome</a:t>
            </a:r>
            <a:r>
              <a:rPr lang="en-US" sz="3400" dirty="0" smtClean="0">
                <a:latin typeface="Bookman Old Style" pitchFamily="18" charset="0"/>
              </a:rPr>
              <a:t> reaction has two components:</a:t>
            </a:r>
          </a:p>
          <a:p>
            <a:pPr algn="just">
              <a:buNone/>
            </a:pPr>
            <a:r>
              <a:rPr lang="en-US" sz="3400" dirty="0" smtClean="0">
                <a:latin typeface="Bookman Old Style" pitchFamily="18" charset="0"/>
              </a:rPr>
              <a:t>		</a:t>
            </a:r>
            <a:r>
              <a:rPr lang="en-US" sz="3400" b="1" dirty="0" smtClean="0">
                <a:latin typeface="Bookman Old Style" pitchFamily="18" charset="0"/>
              </a:rPr>
              <a:t>1.</a:t>
            </a:r>
            <a:r>
              <a:rPr lang="en-US" sz="3400" dirty="0" smtClean="0">
                <a:latin typeface="Bookman Old Style" pitchFamily="18" charset="0"/>
              </a:rPr>
              <a:t> The fusion of the </a:t>
            </a:r>
            <a:r>
              <a:rPr lang="en-US" sz="3400" dirty="0" err="1" smtClean="0">
                <a:latin typeface="Bookman Old Style" pitchFamily="18" charset="0"/>
              </a:rPr>
              <a:t>acrosomal</a:t>
            </a:r>
            <a:r>
              <a:rPr lang="en-US" sz="3400" dirty="0" smtClean="0">
                <a:latin typeface="Bookman Old Style" pitchFamily="18" charset="0"/>
              </a:rPr>
              <a:t> vesicle with the sperm cell membrane.</a:t>
            </a:r>
          </a:p>
          <a:p>
            <a:pPr algn="just">
              <a:buNone/>
            </a:pPr>
            <a:r>
              <a:rPr lang="en-US" sz="3400" dirty="0" smtClean="0">
                <a:latin typeface="Bookman Old Style" pitchFamily="18" charset="0"/>
              </a:rPr>
              <a:t>		</a:t>
            </a:r>
            <a:r>
              <a:rPr lang="en-US" sz="3400" b="1" u="sng" dirty="0" smtClean="0">
                <a:latin typeface="Bookman Old Style" pitchFamily="18" charset="0"/>
              </a:rPr>
              <a:t>Consequence</a:t>
            </a:r>
            <a:r>
              <a:rPr lang="en-US" sz="3400" dirty="0" smtClean="0">
                <a:latin typeface="Bookman Old Style" pitchFamily="18" charset="0"/>
              </a:rPr>
              <a:t> &gt;&gt;&gt;&gt;&gt;&gt;&gt;&gt;&gt;&gt; </a:t>
            </a:r>
            <a:r>
              <a:rPr lang="en-US" sz="3400" b="1" dirty="0" err="1" smtClean="0">
                <a:latin typeface="Bookman Old Style" pitchFamily="18" charset="0"/>
              </a:rPr>
              <a:t>proteolytic</a:t>
            </a:r>
            <a:r>
              <a:rPr lang="en-US" sz="3400" b="1" dirty="0" smtClean="0">
                <a:latin typeface="Bookman Old Style" pitchFamily="18" charset="0"/>
              </a:rPr>
              <a:t> enzymes</a:t>
            </a:r>
            <a:r>
              <a:rPr lang="en-US" sz="3400" dirty="0" smtClean="0">
                <a:latin typeface="Bookman Old Style" pitchFamily="18" charset="0"/>
              </a:rPr>
              <a:t> and </a:t>
            </a:r>
            <a:r>
              <a:rPr lang="en-US" sz="3400" b="1" dirty="0" err="1" smtClean="0">
                <a:latin typeface="Bookman Old Style" pitchFamily="18" charset="0"/>
              </a:rPr>
              <a:t>proteasomes</a:t>
            </a:r>
            <a:r>
              <a:rPr lang="en-US" sz="3400" dirty="0" smtClean="0">
                <a:latin typeface="Bookman Old Style" pitchFamily="18" charset="0"/>
              </a:rPr>
              <a:t> (protein-digesting complexes) that digest a path through the jelly coat to the egg surface.</a:t>
            </a:r>
          </a:p>
          <a:p>
            <a:pPr marL="514350" indent="-514350" algn="just">
              <a:buNone/>
            </a:pPr>
            <a:r>
              <a:rPr lang="en-US" sz="3400" dirty="0" smtClean="0">
                <a:latin typeface="Bookman Old Style" pitchFamily="18" charset="0"/>
              </a:rPr>
              <a:t>		</a:t>
            </a:r>
            <a:r>
              <a:rPr lang="en-US" sz="3400" b="1" dirty="0" smtClean="0">
                <a:latin typeface="Bookman Old Style" pitchFamily="18" charset="0"/>
              </a:rPr>
              <a:t>2.</a:t>
            </a:r>
            <a:r>
              <a:rPr lang="en-US" sz="3400" dirty="0" smtClean="0">
                <a:latin typeface="Bookman Old Style" pitchFamily="18" charset="0"/>
              </a:rPr>
              <a:t> The extension of the </a:t>
            </a:r>
            <a:r>
              <a:rPr lang="en-US" sz="3400" dirty="0" err="1" smtClean="0">
                <a:latin typeface="Bookman Old Style" pitchFamily="18" charset="0"/>
              </a:rPr>
              <a:t>acrosomal</a:t>
            </a:r>
            <a:r>
              <a:rPr lang="en-US" sz="3400" dirty="0" smtClean="0">
                <a:latin typeface="Bookman Old Style" pitchFamily="18" charset="0"/>
              </a:rPr>
              <a:t> process.</a:t>
            </a:r>
          </a:p>
          <a:p>
            <a:pPr algn="just">
              <a:buFont typeface="Wingdings" pitchFamily="2" charset="2"/>
              <a:buChar char="Ø"/>
            </a:pPr>
            <a:r>
              <a:rPr lang="en-US" sz="3400" dirty="0" smtClean="0">
                <a:latin typeface="Bookman Old Style" pitchFamily="18" charset="0"/>
              </a:rPr>
              <a:t>Once the sperm reaches the egg surface, the </a:t>
            </a:r>
            <a:r>
              <a:rPr lang="en-US" sz="3400" dirty="0" err="1" smtClean="0">
                <a:latin typeface="Bookman Old Style" pitchFamily="18" charset="0"/>
              </a:rPr>
              <a:t>acrosomal</a:t>
            </a:r>
            <a:r>
              <a:rPr lang="en-US" sz="3400" dirty="0" smtClean="0">
                <a:latin typeface="Bookman Old Style" pitchFamily="18" charset="0"/>
              </a:rPr>
              <a:t> process adheres to the </a:t>
            </a:r>
            <a:r>
              <a:rPr lang="en-US" sz="3400" dirty="0" err="1" smtClean="0">
                <a:latin typeface="Bookman Old Style" pitchFamily="18" charset="0"/>
              </a:rPr>
              <a:t>vitelline</a:t>
            </a:r>
            <a:r>
              <a:rPr lang="en-US" sz="3400" dirty="0" smtClean="0">
                <a:latin typeface="Bookman Old Style" pitchFamily="18" charset="0"/>
              </a:rPr>
              <a:t> envelope and tethers the sperm to the egg.</a:t>
            </a:r>
          </a:p>
          <a:p>
            <a:pPr marL="514350" indent="-514350">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62500" lnSpcReduction="20000"/>
          </a:bodyPr>
          <a:lstStyle/>
          <a:p>
            <a:pPr algn="just">
              <a:buNone/>
            </a:pPr>
            <a:r>
              <a:rPr lang="en-US" sz="4200" b="1" dirty="0" smtClean="0">
                <a:latin typeface="Bookman Old Style" pitchFamily="18" charset="0"/>
              </a:rPr>
              <a:t>Initiators of the </a:t>
            </a:r>
            <a:r>
              <a:rPr lang="en-US" sz="4200" b="1" dirty="0" err="1" smtClean="0">
                <a:latin typeface="Bookman Old Style" pitchFamily="18" charset="0"/>
              </a:rPr>
              <a:t>acrosomal</a:t>
            </a:r>
            <a:r>
              <a:rPr lang="en-US" sz="4200" b="1" dirty="0" smtClean="0">
                <a:latin typeface="Bookman Old Style" pitchFamily="18" charset="0"/>
              </a:rPr>
              <a:t> reaction:</a:t>
            </a:r>
            <a:r>
              <a:rPr lang="en-US" sz="4200" dirty="0" smtClean="0">
                <a:latin typeface="Bookman Old Style" pitchFamily="18" charset="0"/>
              </a:rPr>
              <a:t> </a:t>
            </a:r>
          </a:p>
          <a:p>
            <a:pPr algn="just">
              <a:buNone/>
            </a:pPr>
            <a:r>
              <a:rPr lang="en-US" sz="4200" dirty="0" smtClean="0">
                <a:latin typeface="Bookman Old Style" pitchFamily="18" charset="0"/>
              </a:rPr>
              <a:t>In sea urchins &gt;&gt;&gt;&gt; The egg jelly factors (sulfate-containing polysaccharides) present in the egg jelly.</a:t>
            </a:r>
          </a:p>
          <a:p>
            <a:pPr algn="just">
              <a:buNone/>
            </a:pPr>
            <a:r>
              <a:rPr lang="en-US" sz="4200" dirty="0" smtClean="0">
                <a:latin typeface="Bookman Old Style" pitchFamily="18" charset="0"/>
              </a:rPr>
              <a:t>Exclusive example: In a sea urchin (</a:t>
            </a:r>
            <a:r>
              <a:rPr lang="en-US" sz="4200" i="1" dirty="0" err="1" smtClean="0">
                <a:latin typeface="Bookman Old Style" pitchFamily="18" charset="0"/>
              </a:rPr>
              <a:t>Stongylocentrotus</a:t>
            </a:r>
            <a:r>
              <a:rPr lang="en-US" sz="4200" i="1" dirty="0" smtClean="0">
                <a:latin typeface="Bookman Old Style" pitchFamily="18" charset="0"/>
              </a:rPr>
              <a:t> </a:t>
            </a:r>
            <a:r>
              <a:rPr lang="en-US" sz="4200" i="1" dirty="0" err="1" smtClean="0">
                <a:latin typeface="Bookman Old Style" pitchFamily="18" charset="0"/>
              </a:rPr>
              <a:t>purpuratus</a:t>
            </a:r>
            <a:r>
              <a:rPr lang="en-US" sz="4200" dirty="0" smtClean="0">
                <a:latin typeface="Bookman Old Style" pitchFamily="18" charset="0"/>
              </a:rPr>
              <a:t>), the </a:t>
            </a:r>
            <a:r>
              <a:rPr lang="en-US" sz="4200" dirty="0" err="1" smtClean="0">
                <a:latin typeface="Bookman Old Style" pitchFamily="18" charset="0"/>
              </a:rPr>
              <a:t>acrosome</a:t>
            </a:r>
            <a:r>
              <a:rPr lang="en-US" sz="4200" dirty="0" smtClean="0">
                <a:latin typeface="Bookman Old Style" pitchFamily="18" charset="0"/>
              </a:rPr>
              <a:t> reaction is initiated by a repeating polymer of </a:t>
            </a:r>
            <a:r>
              <a:rPr lang="en-US" sz="4200" dirty="0" err="1" smtClean="0">
                <a:latin typeface="Bookman Old Style" pitchFamily="18" charset="0"/>
              </a:rPr>
              <a:t>fucose</a:t>
            </a:r>
            <a:r>
              <a:rPr lang="en-US" sz="4200" dirty="0" smtClean="0">
                <a:latin typeface="Bookman Old Style" pitchFamily="18" charset="0"/>
              </a:rPr>
              <a:t> sulfate. </a:t>
            </a:r>
          </a:p>
          <a:p>
            <a:pPr algn="just">
              <a:buNone/>
            </a:pPr>
            <a:r>
              <a:rPr lang="en-US" sz="4200" dirty="0" smtClean="0">
                <a:latin typeface="Bookman Old Style" pitchFamily="18" charset="0"/>
              </a:rPr>
              <a:t>When this sulfated carbohydrate binds to its receptor on the sperm, the receptor activates:</a:t>
            </a:r>
          </a:p>
          <a:p>
            <a:pPr marL="514350" indent="-514350" algn="just">
              <a:buAutoNum type="arabicParenBoth"/>
            </a:pPr>
            <a:r>
              <a:rPr lang="en-US" sz="4200" dirty="0" smtClean="0">
                <a:latin typeface="Bookman Old Style" pitchFamily="18" charset="0"/>
              </a:rPr>
              <a:t>A calcium transport channel that allows Ca</a:t>
            </a:r>
            <a:r>
              <a:rPr lang="en-US" sz="4200" baseline="30000" dirty="0" smtClean="0">
                <a:latin typeface="Bookman Old Style" pitchFamily="18" charset="0"/>
              </a:rPr>
              <a:t>2+</a:t>
            </a:r>
            <a:r>
              <a:rPr lang="en-US" sz="4200" dirty="0" smtClean="0">
                <a:latin typeface="Bookman Old Style" pitchFamily="18" charset="0"/>
              </a:rPr>
              <a:t> to enter the sperm head.</a:t>
            </a:r>
          </a:p>
          <a:p>
            <a:pPr marL="514350" indent="-514350" algn="just">
              <a:buAutoNum type="arabicParenBoth"/>
            </a:pPr>
            <a:r>
              <a:rPr lang="en-US" sz="4200" dirty="0" smtClean="0">
                <a:latin typeface="Bookman Old Style" pitchFamily="18" charset="0"/>
              </a:rPr>
              <a:t>A sodium / hydrogen exchanger that pumps sodium ions (Na</a:t>
            </a:r>
            <a:r>
              <a:rPr lang="en-US" sz="4200" baseline="30000" dirty="0" smtClean="0">
                <a:latin typeface="Bookman Old Style" pitchFamily="18" charset="0"/>
              </a:rPr>
              <a:t>+</a:t>
            </a:r>
            <a:r>
              <a:rPr lang="en-US" sz="4200" dirty="0" smtClean="0">
                <a:latin typeface="Bookman Old Style" pitchFamily="18" charset="0"/>
              </a:rPr>
              <a:t>) into the sperm as it pumps hydrogen ions (H</a:t>
            </a:r>
            <a:r>
              <a:rPr lang="en-US" sz="4200" baseline="30000" dirty="0" smtClean="0">
                <a:latin typeface="Bookman Old Style" pitchFamily="18" charset="0"/>
              </a:rPr>
              <a:t>+</a:t>
            </a:r>
            <a:r>
              <a:rPr lang="en-US" sz="4200" dirty="0" smtClean="0">
                <a:latin typeface="Bookman Old Style" pitchFamily="18" charset="0"/>
              </a:rPr>
              <a:t>) out and </a:t>
            </a:r>
          </a:p>
          <a:p>
            <a:pPr marL="514350" indent="-514350" algn="just">
              <a:buAutoNum type="arabicParenBoth"/>
            </a:pPr>
            <a:r>
              <a:rPr lang="en-US" sz="4200" dirty="0" smtClean="0">
                <a:latin typeface="Bookman Old Style" pitchFamily="18" charset="0"/>
              </a:rPr>
              <a:t>A </a:t>
            </a:r>
            <a:r>
              <a:rPr lang="en-US" sz="4200" dirty="0" err="1" smtClean="0">
                <a:latin typeface="Bookman Old Style" pitchFamily="18" charset="0"/>
              </a:rPr>
              <a:t>phospholipase</a:t>
            </a:r>
            <a:r>
              <a:rPr lang="en-US" sz="4200" dirty="0" smtClean="0">
                <a:latin typeface="Bookman Old Style" pitchFamily="18" charset="0"/>
              </a:rPr>
              <a:t> enzyme that makes </a:t>
            </a:r>
            <a:r>
              <a:rPr lang="en-US" sz="4200" b="1" dirty="0" err="1" smtClean="0">
                <a:latin typeface="Bookman Old Style" pitchFamily="18" charset="0"/>
              </a:rPr>
              <a:t>phosopholipid</a:t>
            </a:r>
            <a:r>
              <a:rPr lang="en-US" sz="4200" b="1" dirty="0" smtClean="0">
                <a:latin typeface="Bookman Old Style" pitchFamily="18" charset="0"/>
              </a:rPr>
              <a:t> </a:t>
            </a:r>
            <a:r>
              <a:rPr lang="en-US" sz="4200" b="1" dirty="0" err="1" smtClean="0">
                <a:latin typeface="Bookman Old Style" pitchFamily="18" charset="0"/>
              </a:rPr>
              <a:t>inositol</a:t>
            </a:r>
            <a:r>
              <a:rPr lang="en-US" sz="4200" b="1" dirty="0" smtClean="0">
                <a:latin typeface="Bookman Old Style" pitchFamily="18" charset="0"/>
              </a:rPr>
              <a:t> </a:t>
            </a:r>
            <a:r>
              <a:rPr lang="en-US" sz="4200" b="1" dirty="0" err="1" smtClean="0">
                <a:latin typeface="Bookman Old Style" pitchFamily="18" charset="0"/>
              </a:rPr>
              <a:t>trisphosphate</a:t>
            </a:r>
            <a:r>
              <a:rPr lang="en-US" sz="4200" b="1" dirty="0" smtClean="0">
                <a:latin typeface="Bookman Old Style" pitchFamily="18" charset="0"/>
              </a:rPr>
              <a:t> (IP3).</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buNone/>
            </a:pPr>
            <a:r>
              <a:rPr lang="en-US" sz="2600" b="1" dirty="0" smtClean="0">
                <a:latin typeface="Bookman Old Style" pitchFamily="18" charset="0"/>
              </a:rPr>
              <a:t>Result: </a:t>
            </a:r>
            <a:r>
              <a:rPr lang="en-US" sz="2600" dirty="0" smtClean="0">
                <a:latin typeface="Bookman Old Style" pitchFamily="18" charset="0"/>
              </a:rPr>
              <a:t>These factors triggers the fusion of the </a:t>
            </a:r>
            <a:r>
              <a:rPr lang="en-US" sz="2600" dirty="0" err="1" smtClean="0">
                <a:latin typeface="Bookman Old Style" pitchFamily="18" charset="0"/>
              </a:rPr>
              <a:t>acrosomal</a:t>
            </a:r>
            <a:r>
              <a:rPr lang="en-US" sz="2600" dirty="0" smtClean="0">
                <a:latin typeface="Bookman Old Style" pitchFamily="18" charset="0"/>
              </a:rPr>
              <a:t> membrane with the adjacent sperm cell membrane, releasing enzymes that can </a:t>
            </a:r>
            <a:r>
              <a:rPr lang="en-US" sz="2600" dirty="0" err="1" smtClean="0">
                <a:latin typeface="Bookman Old Style" pitchFamily="18" charset="0"/>
              </a:rPr>
              <a:t>lyse</a:t>
            </a:r>
            <a:r>
              <a:rPr lang="en-US" sz="2600" dirty="0" smtClean="0">
                <a:latin typeface="Bookman Old Style" pitchFamily="18" charset="0"/>
              </a:rPr>
              <a:t> a path through the egg jelly to the </a:t>
            </a:r>
            <a:r>
              <a:rPr lang="en-US" sz="2600" dirty="0" err="1" smtClean="0">
                <a:latin typeface="Bookman Old Style" pitchFamily="18" charset="0"/>
              </a:rPr>
              <a:t>vitelline</a:t>
            </a:r>
            <a:r>
              <a:rPr lang="en-US" sz="2600" dirty="0" smtClean="0">
                <a:latin typeface="Bookman Old Style" pitchFamily="18" charset="0"/>
              </a:rPr>
              <a:t> envelope.</a:t>
            </a:r>
          </a:p>
          <a:p>
            <a:pPr algn="just">
              <a:buNone/>
            </a:pPr>
            <a:r>
              <a:rPr lang="en-US" sz="2600" dirty="0" smtClean="0">
                <a:latin typeface="Bookman Old Style" pitchFamily="18" charset="0"/>
              </a:rPr>
              <a:t>The second part of the </a:t>
            </a:r>
            <a:r>
              <a:rPr lang="en-US" sz="2600" dirty="0" err="1" smtClean="0">
                <a:latin typeface="Bookman Old Style" pitchFamily="18" charset="0"/>
              </a:rPr>
              <a:t>acrosome</a:t>
            </a:r>
            <a:r>
              <a:rPr lang="en-US" sz="2600" dirty="0" smtClean="0">
                <a:latin typeface="Bookman Old Style" pitchFamily="18" charset="0"/>
              </a:rPr>
              <a:t> reaction involves the extension of the </a:t>
            </a:r>
            <a:r>
              <a:rPr lang="en-US" sz="2600" dirty="0" err="1" smtClean="0">
                <a:latin typeface="Bookman Old Style" pitchFamily="18" charset="0"/>
              </a:rPr>
              <a:t>acrosomal</a:t>
            </a:r>
            <a:r>
              <a:rPr lang="en-US" sz="2600" dirty="0" smtClean="0">
                <a:latin typeface="Bookman Old Style" pitchFamily="18" charset="0"/>
              </a:rPr>
              <a:t> process. This profusion arises through the polymerization of globular </a:t>
            </a:r>
            <a:r>
              <a:rPr lang="en-US" sz="2600" dirty="0" err="1" smtClean="0">
                <a:latin typeface="Bookman Old Style" pitchFamily="18" charset="0"/>
              </a:rPr>
              <a:t>actin</a:t>
            </a:r>
            <a:r>
              <a:rPr lang="en-US" sz="2600" dirty="0" smtClean="0">
                <a:latin typeface="Bookman Old Style" pitchFamily="18" charset="0"/>
              </a:rPr>
              <a:t> molecules into </a:t>
            </a:r>
            <a:r>
              <a:rPr lang="en-US" sz="2600" dirty="0" err="1" smtClean="0">
                <a:latin typeface="Bookman Old Style" pitchFamily="18" charset="0"/>
              </a:rPr>
              <a:t>actin</a:t>
            </a:r>
            <a:r>
              <a:rPr lang="en-US" sz="2600" dirty="0" smtClean="0">
                <a:latin typeface="Bookman Old Style" pitchFamily="18" charset="0"/>
              </a:rPr>
              <a:t> filaments.</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730</Words>
  <Application>Microsoft Office PowerPoint</Application>
  <PresentationFormat>On-screen Show (4:3)</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Fates of the germ layers  1. The ectoderm generates the outer layer of the embryo. It produces the surface layer (epidermis) of the skin and forms the brain and nervous system. 2. The endoderm becomes the innermost layer of the embryo and produces the epithelium of the digestive tube and its associated organs (including the lungs). 3. The mesoderm becomes sandwiched between the ectoderm and endoderm. It generates the blood, heart, kidney, gonads, bones, muscles, and connective tissues.</vt:lpstr>
      <vt:lpstr>Karl Ernst von Baer Principle</vt:lpstr>
      <vt:lpstr>Slide 3</vt:lpstr>
      <vt:lpstr>Slide 4</vt:lpstr>
      <vt:lpstr>Sperm attraction: Action at a distance</vt:lpstr>
      <vt:lpstr>Slide 6</vt:lpstr>
      <vt:lpstr>The acrosome reaction</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ectoderm generates the outer layer of the embryo. It produces the surface layer (epidermis) of the skin and forms the brain and nervous system. • The endoderm becomes the innermost layer of ti embryo and produces the epithelium of the digest* tube and its associated organs (including the lungs). • The mesoderm becomes sandwiched between the edo derm and endoderm. It generates the blood, heart, k i i - ney, gonads, bones, muscles, and connective tissues.</dc:title>
  <dc:creator>MOHAMMAD ALI</dc:creator>
  <cp:lastModifiedBy>MOHAMMAD ALI</cp:lastModifiedBy>
  <cp:revision>58</cp:revision>
  <dcterms:created xsi:type="dcterms:W3CDTF">2006-08-16T00:00:00Z</dcterms:created>
  <dcterms:modified xsi:type="dcterms:W3CDTF">2014-11-26T05:33:29Z</dcterms:modified>
</cp:coreProperties>
</file>