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D18F-9E01-4297-A02A-A73F1A7B7AD5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04FC-2EF9-4EC7-AD5F-B4FC1F241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91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D18F-9E01-4297-A02A-A73F1A7B7AD5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04FC-2EF9-4EC7-AD5F-B4FC1F241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6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D18F-9E01-4297-A02A-A73F1A7B7AD5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04FC-2EF9-4EC7-AD5F-B4FC1F241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9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D18F-9E01-4297-A02A-A73F1A7B7AD5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04FC-2EF9-4EC7-AD5F-B4FC1F241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9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D18F-9E01-4297-A02A-A73F1A7B7AD5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04FC-2EF9-4EC7-AD5F-B4FC1F241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D18F-9E01-4297-A02A-A73F1A7B7AD5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04FC-2EF9-4EC7-AD5F-B4FC1F241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6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D18F-9E01-4297-A02A-A73F1A7B7AD5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04FC-2EF9-4EC7-AD5F-B4FC1F241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65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D18F-9E01-4297-A02A-A73F1A7B7AD5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04FC-2EF9-4EC7-AD5F-B4FC1F241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7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D18F-9E01-4297-A02A-A73F1A7B7AD5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04FC-2EF9-4EC7-AD5F-B4FC1F241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0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D18F-9E01-4297-A02A-A73F1A7B7AD5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04FC-2EF9-4EC7-AD5F-B4FC1F241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5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D18F-9E01-4297-A02A-A73F1A7B7AD5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04FC-2EF9-4EC7-AD5F-B4FC1F241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6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CD18F-9E01-4297-A02A-A73F1A7B7AD5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D04FC-2EF9-4EC7-AD5F-B4FC1F241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3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the genetic control of the vertebrate immune system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Immunity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is </a:t>
            </a:r>
            <a:r>
              <a:rPr lang="en-US" dirty="0"/>
              <a:t>the balanced state of having adequate biological defenses to fight infection, disease, or other unwanted biological invasion, while having adequate </a:t>
            </a:r>
            <a:r>
              <a:rPr lang="en-US" dirty="0" smtClean="0"/>
              <a:t>tolerance </a:t>
            </a:r>
            <a:r>
              <a:rPr lang="en-US" dirty="0"/>
              <a:t>to avoid inflammation, allergy, and autoimmune diseases.</a:t>
            </a:r>
          </a:p>
        </p:txBody>
      </p:sp>
    </p:spTree>
    <p:extLst>
      <p:ext uri="{BB962C8B-B14F-4D97-AF65-F5344CB8AC3E}">
        <p14:creationId xmlns:p14="http://schemas.microsoft.com/office/powerpoint/2010/main" val="346697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b="1" dirty="0">
                <a:solidFill>
                  <a:srgbClr val="00B050"/>
                </a:solidFill>
                <a:ea typeface="+mn-ea"/>
                <a:cs typeface="+mn-cs"/>
              </a:rPr>
              <a:t>cell mediated immunity</a:t>
            </a:r>
            <a:br>
              <a:rPr lang="en-US" sz="3200" b="1" dirty="0">
                <a:solidFill>
                  <a:srgbClr val="00B050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Body </a:t>
            </a:r>
            <a:r>
              <a:rPr lang="en-US" u="sng" dirty="0" smtClean="0">
                <a:solidFill>
                  <a:srgbClr val="FF0000"/>
                </a:solidFill>
              </a:rPr>
              <a:t>primary defense against its own cells </a:t>
            </a:r>
            <a:r>
              <a:rPr lang="en-US" dirty="0" smtClean="0"/>
              <a:t>when they become cancerous or infected by viruses</a:t>
            </a:r>
          </a:p>
          <a:p>
            <a:r>
              <a:rPr lang="en-US" dirty="0" smtClean="0"/>
              <a:t>During cell mediate immunity</a:t>
            </a:r>
          </a:p>
          <a:p>
            <a:pPr marL="0" indent="0">
              <a:buNone/>
            </a:pPr>
            <a:r>
              <a:rPr lang="en-US" dirty="0" smtClean="0"/>
              <a:t>T cell divide and differentiate into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Killer T cells (cytotoxic cells)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Helper T cells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Suppressor T cells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Memory T cells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7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The </a:t>
            </a:r>
            <a:r>
              <a:rPr lang="en-US" b="1" i="0" dirty="0" smtClean="0">
                <a:solidFill>
                  <a:srgbClr val="FF0000"/>
                </a:solidFill>
                <a:effectLst/>
                <a:latin typeface="arial"/>
              </a:rPr>
              <a:t>immune system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 is a </a:t>
            </a:r>
            <a:r>
              <a:rPr lang="en-US" b="1" i="0" dirty="0" smtClean="0">
                <a:solidFill>
                  <a:srgbClr val="222222"/>
                </a:solidFill>
                <a:effectLst/>
                <a:latin typeface="arial"/>
              </a:rPr>
              <a:t>system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 of biological structures and processes within an organism that protects against disease. To function properly, an </a:t>
            </a:r>
            <a:r>
              <a:rPr lang="en-US" b="1" i="0" dirty="0" smtClean="0">
                <a:solidFill>
                  <a:srgbClr val="222222"/>
                </a:solidFill>
                <a:effectLst/>
                <a:latin typeface="arial"/>
              </a:rPr>
              <a:t>immune system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 must detect a wide variety of agents, known as pathogens, from viruses to parasitic worms, and distinguish them from the organism's own healthy tissue.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7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Two</a:t>
            </a:r>
            <a:r>
              <a:rPr lang="en-US" dirty="0" smtClean="0"/>
              <a:t> general categories of </a:t>
            </a:r>
            <a:r>
              <a:rPr lang="en-US" b="1" dirty="0" smtClean="0">
                <a:solidFill>
                  <a:srgbClr val="FF0000"/>
                </a:solidFill>
              </a:rPr>
              <a:t>defense mechanism </a:t>
            </a:r>
            <a:r>
              <a:rPr lang="en-US" dirty="0" smtClean="0"/>
              <a:t>against infection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Nonspecific defense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Specific defense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95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b="1" dirty="0">
                <a:solidFill>
                  <a:srgbClr val="FF0000"/>
                </a:solidFill>
                <a:ea typeface="+mn-ea"/>
                <a:cs typeface="+mn-cs"/>
              </a:rPr>
              <a:t>Nonspecific defense</a:t>
            </a:r>
            <a:br>
              <a:rPr lang="en-US" sz="3200" b="1" dirty="0">
                <a:solidFill>
                  <a:srgbClr val="FF0000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Do not </a:t>
            </a:r>
            <a:r>
              <a:rPr lang="en-US" dirty="0" smtClean="0"/>
              <a:t>discriminate between </a:t>
            </a:r>
            <a:r>
              <a:rPr lang="en-US" dirty="0" smtClean="0">
                <a:solidFill>
                  <a:srgbClr val="FF0000"/>
                </a:solidFill>
              </a:rPr>
              <a:t>one threat </a:t>
            </a:r>
            <a:r>
              <a:rPr lang="en-US" dirty="0" smtClean="0"/>
              <a:t>and another. These defenses include </a:t>
            </a:r>
            <a:r>
              <a:rPr lang="en-US" dirty="0" smtClean="0">
                <a:solidFill>
                  <a:srgbClr val="FF0000"/>
                </a:solidFill>
              </a:rPr>
              <a:t>physical and chemical barriers</a:t>
            </a:r>
          </a:p>
          <a:p>
            <a:r>
              <a:rPr lang="en-US" b="1" u="sng" dirty="0" smtClean="0">
                <a:solidFill>
                  <a:srgbClr val="00B050"/>
                </a:solidFill>
              </a:rPr>
              <a:t>First line of defense:</a:t>
            </a:r>
          </a:p>
          <a:p>
            <a:pPr marL="0" indent="0">
              <a:buNone/>
            </a:pPr>
            <a:r>
              <a:rPr lang="en-US" dirty="0" smtClean="0"/>
              <a:t>This role is carried out by skin, mucus, sweat and tears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143999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884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900" b="1" dirty="0">
                <a:solidFill>
                  <a:srgbClr val="FF0000"/>
                </a:solidFill>
              </a:rPr>
              <a:t>Nonspecific defense</a:t>
            </a:r>
            <a:br>
              <a:rPr lang="en-US" sz="2900" b="1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Second line of defense</a:t>
            </a:r>
          </a:p>
          <a:p>
            <a:pPr marL="0" indent="0">
              <a:buNone/>
            </a:pPr>
            <a:r>
              <a:rPr lang="en-US" sz="2400" dirty="0" smtClean="0"/>
              <a:t>Via inflammatory response</a:t>
            </a:r>
          </a:p>
          <a:p>
            <a:pPr marL="0" indent="0">
              <a:buNone/>
            </a:pPr>
            <a:r>
              <a:rPr lang="en-US" sz="2400" dirty="0" smtClean="0"/>
              <a:t>Fever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interferon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73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159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b="1" dirty="0">
                <a:solidFill>
                  <a:srgbClr val="FF0000"/>
                </a:solidFill>
              </a:rPr>
              <a:t>S</a:t>
            </a:r>
            <a:r>
              <a:rPr lang="en-US" sz="2600" b="1" dirty="0" smtClean="0">
                <a:solidFill>
                  <a:srgbClr val="FF0000"/>
                </a:solidFill>
              </a:rPr>
              <a:t>pecific </a:t>
            </a:r>
            <a:r>
              <a:rPr lang="en-US" sz="2600" b="1" dirty="0">
                <a:solidFill>
                  <a:srgbClr val="FF0000"/>
                </a:solidFill>
              </a:rPr>
              <a:t>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Immune response</a:t>
            </a:r>
          </a:p>
          <a:p>
            <a:r>
              <a:rPr lang="en-US" dirty="0" smtClean="0"/>
              <a:t>Triggered by </a:t>
            </a:r>
            <a:r>
              <a:rPr lang="en-US" b="1" dirty="0" smtClean="0">
                <a:solidFill>
                  <a:srgbClr val="FF0000"/>
                </a:solidFill>
              </a:rPr>
              <a:t>antigen (virus, bacteria etc.)</a:t>
            </a:r>
          </a:p>
          <a:p>
            <a:r>
              <a:rPr lang="en-US" dirty="0" smtClean="0"/>
              <a:t>Two type of lymphocytes </a:t>
            </a:r>
            <a:r>
              <a:rPr lang="en-US" b="1" dirty="0" smtClean="0">
                <a:solidFill>
                  <a:srgbClr val="FF0000"/>
                </a:solidFill>
              </a:rPr>
              <a:t>(B and T)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B-Cell </a:t>
            </a:r>
            <a:r>
              <a:rPr lang="en-US" dirty="0" smtClean="0"/>
              <a:t>for </a:t>
            </a:r>
            <a:r>
              <a:rPr lang="en-US" b="1" dirty="0" smtClean="0">
                <a:solidFill>
                  <a:srgbClr val="00B050"/>
                </a:solidFill>
              </a:rPr>
              <a:t>Humoral Immunity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T-Cells </a:t>
            </a:r>
            <a:r>
              <a:rPr lang="en-US" dirty="0" smtClean="0"/>
              <a:t>for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cell mediated immunity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71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b="1" dirty="0">
                <a:solidFill>
                  <a:srgbClr val="00B050"/>
                </a:solidFill>
                <a:ea typeface="+mn-ea"/>
                <a:cs typeface="+mn-cs"/>
              </a:rPr>
              <a:t>Humoral Immunity</a:t>
            </a:r>
            <a:br>
              <a:rPr lang="en-US" sz="3200" b="1" dirty="0">
                <a:solidFill>
                  <a:srgbClr val="00B050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Pathogens antigen—B cell—plasma cell/memory B cells</a:t>
            </a:r>
          </a:p>
          <a:p>
            <a:r>
              <a:rPr lang="en-US" b="1" u="sng" dirty="0" smtClean="0"/>
              <a:t>Plasma cell </a:t>
            </a:r>
            <a:r>
              <a:rPr lang="en-US" dirty="0" smtClean="0"/>
              <a:t>—releases antibodies</a:t>
            </a:r>
          </a:p>
          <a:p>
            <a:r>
              <a:rPr lang="en-US" b="1" dirty="0" smtClean="0"/>
              <a:t>Memory B cell </a:t>
            </a:r>
            <a:r>
              <a:rPr lang="en-US" dirty="0" smtClean="0"/>
              <a:t>—produced </a:t>
            </a:r>
            <a:r>
              <a:rPr lang="en-US" u="sng" dirty="0" smtClean="0"/>
              <a:t>antibodies</a:t>
            </a:r>
            <a:r>
              <a:rPr lang="en-US" dirty="0" smtClean="0"/>
              <a:t> after second natural infection and second generation of </a:t>
            </a:r>
            <a:r>
              <a:rPr lang="en-US" u="sng" dirty="0" smtClean="0"/>
              <a:t>MEMORY</a:t>
            </a:r>
            <a:r>
              <a:rPr lang="en-US" dirty="0" smtClean="0"/>
              <a:t> B cells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32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209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genetic control of the vertebrate immune system</vt:lpstr>
      <vt:lpstr>PowerPoint Presentation</vt:lpstr>
      <vt:lpstr>Two general categories of defense mechanism against infection</vt:lpstr>
      <vt:lpstr>Nonspecific defense </vt:lpstr>
      <vt:lpstr>PowerPoint Presentation</vt:lpstr>
      <vt:lpstr>Nonspecific defense </vt:lpstr>
      <vt:lpstr>PowerPoint Presentation</vt:lpstr>
      <vt:lpstr>Specific defense</vt:lpstr>
      <vt:lpstr>Humoral Immunity </vt:lpstr>
      <vt:lpstr>cell mediated immunity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genetic control of the vertebrate immune system</dc:title>
  <dc:creator>Shahzad ali pc</dc:creator>
  <cp:lastModifiedBy>Shahzad ali pc</cp:lastModifiedBy>
  <cp:revision>10</cp:revision>
  <dcterms:created xsi:type="dcterms:W3CDTF">2015-02-03T18:26:49Z</dcterms:created>
  <dcterms:modified xsi:type="dcterms:W3CDTF">2015-02-04T04:41:43Z</dcterms:modified>
</cp:coreProperties>
</file>