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35" r:id="rId3"/>
    <p:sldId id="336" r:id="rId4"/>
    <p:sldId id="337" r:id="rId5"/>
    <p:sldId id="338" r:id="rId6"/>
    <p:sldId id="339" r:id="rId7"/>
    <p:sldId id="340" r:id="rId8"/>
    <p:sldId id="341" r:id="rId9"/>
    <p:sldId id="344" r:id="rId10"/>
    <p:sldId id="342" r:id="rId11"/>
    <p:sldId id="257" r:id="rId12"/>
    <p:sldId id="258" r:id="rId13"/>
    <p:sldId id="260" r:id="rId14"/>
    <p:sldId id="261" r:id="rId15"/>
    <p:sldId id="326" r:id="rId16"/>
    <p:sldId id="262" r:id="rId17"/>
    <p:sldId id="263" r:id="rId18"/>
    <p:sldId id="264" r:id="rId19"/>
    <p:sldId id="265" r:id="rId20"/>
    <p:sldId id="266" r:id="rId21"/>
    <p:sldId id="267" r:id="rId22"/>
    <p:sldId id="269" r:id="rId23"/>
    <p:sldId id="270" r:id="rId24"/>
    <p:sldId id="272" r:id="rId25"/>
    <p:sldId id="273" r:id="rId26"/>
    <p:sldId id="275" r:id="rId27"/>
    <p:sldId id="276" r:id="rId28"/>
    <p:sldId id="277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343" r:id="rId40"/>
    <p:sldId id="289" r:id="rId41"/>
    <p:sldId id="291" r:id="rId42"/>
    <p:sldId id="292" r:id="rId43"/>
    <p:sldId id="293" r:id="rId44"/>
    <p:sldId id="294" r:id="rId45"/>
    <p:sldId id="295" r:id="rId46"/>
    <p:sldId id="296" r:id="rId47"/>
    <p:sldId id="299" r:id="rId48"/>
    <p:sldId id="301" r:id="rId49"/>
    <p:sldId id="302" r:id="rId50"/>
    <p:sldId id="303" r:id="rId51"/>
    <p:sldId id="306" r:id="rId52"/>
    <p:sldId id="308" r:id="rId53"/>
    <p:sldId id="309" r:id="rId54"/>
    <p:sldId id="310" r:id="rId55"/>
    <p:sldId id="311" r:id="rId56"/>
    <p:sldId id="313" r:id="rId57"/>
    <p:sldId id="314" r:id="rId58"/>
    <p:sldId id="315" r:id="rId59"/>
    <p:sldId id="317" r:id="rId60"/>
    <p:sldId id="318" r:id="rId61"/>
    <p:sldId id="319" r:id="rId6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C0E2-893A-430D-BD20-A41111A78184}" type="datetimeFigureOut">
              <a:rPr lang="en-US" smtClean="0"/>
              <a:pPr/>
              <a:t>12/14/2014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903BB-D655-4B18-90C2-BD677A817C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C0E2-893A-430D-BD20-A41111A78184}" type="datetimeFigureOut">
              <a:rPr lang="en-US" smtClean="0"/>
              <a:pPr/>
              <a:t>12/14/2014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903BB-D655-4B18-90C2-BD677A817C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C0E2-893A-430D-BD20-A41111A78184}" type="datetimeFigureOut">
              <a:rPr lang="en-US" smtClean="0"/>
              <a:pPr/>
              <a:t>12/14/2014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903BB-D655-4B18-90C2-BD677A817C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C0E2-893A-430D-BD20-A41111A78184}" type="datetimeFigureOut">
              <a:rPr lang="en-US" smtClean="0"/>
              <a:pPr/>
              <a:t>12/14/2014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903BB-D655-4B18-90C2-BD677A817C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C0E2-893A-430D-BD20-A41111A78184}" type="datetimeFigureOut">
              <a:rPr lang="en-US" smtClean="0"/>
              <a:pPr/>
              <a:t>12/14/2014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903BB-D655-4B18-90C2-BD677A817C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C0E2-893A-430D-BD20-A41111A78184}" type="datetimeFigureOut">
              <a:rPr lang="en-US" smtClean="0"/>
              <a:pPr/>
              <a:t>12/14/2014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903BB-D655-4B18-90C2-BD677A817C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C0E2-893A-430D-BD20-A41111A78184}" type="datetimeFigureOut">
              <a:rPr lang="en-US" smtClean="0"/>
              <a:pPr/>
              <a:t>12/14/2014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903BB-D655-4B18-90C2-BD677A817C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C0E2-893A-430D-BD20-A41111A78184}" type="datetimeFigureOut">
              <a:rPr lang="en-US" smtClean="0"/>
              <a:pPr/>
              <a:t>12/14/2014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903BB-D655-4B18-90C2-BD677A817C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C0E2-893A-430D-BD20-A41111A78184}" type="datetimeFigureOut">
              <a:rPr lang="en-US" smtClean="0"/>
              <a:pPr/>
              <a:t>12/14/2014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903BB-D655-4B18-90C2-BD677A817C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C0E2-893A-430D-BD20-A41111A78184}" type="datetimeFigureOut">
              <a:rPr lang="en-US" smtClean="0"/>
              <a:pPr/>
              <a:t>12/14/2014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903BB-D655-4B18-90C2-BD677A817C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C0E2-893A-430D-BD20-A41111A78184}" type="datetimeFigureOut">
              <a:rPr lang="en-US" smtClean="0"/>
              <a:pPr/>
              <a:t>12/14/2014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6C903BB-D655-4B18-90C2-BD677A817C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DAC0E2-893A-430D-BD20-A41111A78184}" type="datetimeFigureOut">
              <a:rPr lang="en-US" smtClean="0"/>
              <a:pPr/>
              <a:t>12/14/2014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6C903BB-D655-4B18-90C2-BD677A817C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naftb.org/16/animation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Genome" TargetMode="External"/><Relationship Id="rId2" Type="http://schemas.openxmlformats.org/officeDocument/2006/relationships/hyperlink" Target="http://en.wikipedia.org/wiki/Repetitive_DNA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Exon" TargetMode="External"/><Relationship Id="rId2" Type="http://schemas.openxmlformats.org/officeDocument/2006/relationships/hyperlink" Target="http://en.wikipedia.org/wiki/DN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Nucleic_acid_sequence" TargetMode="External"/><Relationship Id="rId5" Type="http://schemas.openxmlformats.org/officeDocument/2006/relationships/hyperlink" Target="http://en.wikipedia.org/wiki/Gene" TargetMode="External"/><Relationship Id="rId4" Type="http://schemas.openxmlformats.org/officeDocument/2006/relationships/hyperlink" Target="http://en.wikipedia.org/wiki/Intron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ntrons" TargetMode="External"/><Relationship Id="rId7" Type="http://schemas.openxmlformats.org/officeDocument/2006/relationships/hyperlink" Target="http://en.wikipedia.org/wiki/Proteins" TargetMode="External"/><Relationship Id="rId2" Type="http://schemas.openxmlformats.org/officeDocument/2006/relationships/hyperlink" Target="http://en.wikipedia.org/wiki/Pre-mRN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Gene" TargetMode="External"/><Relationship Id="rId5" Type="http://schemas.openxmlformats.org/officeDocument/2006/relationships/hyperlink" Target="http://en.wikipedia.org/wiki/Gene_expression" TargetMode="External"/><Relationship Id="rId4" Type="http://schemas.openxmlformats.org/officeDocument/2006/relationships/hyperlink" Target="http://en.wikipedia.org/wiki/Exons" TargetMode="Externa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838200"/>
            <a:ext cx="7851648" cy="1828800"/>
          </a:xfrm>
        </p:spPr>
        <p:txBody>
          <a:bodyPr/>
          <a:lstStyle/>
          <a:p>
            <a:r>
              <a:rPr lang="en-US" dirty="0" smtClean="0"/>
              <a:t>Gene Concept</a:t>
            </a:r>
            <a:endParaRPr lang="en-US" dirty="0"/>
          </a:p>
        </p:txBody>
      </p:sp>
      <p:pic>
        <p:nvPicPr>
          <p:cNvPr id="79874" name="Picture 2" descr="http://sciencegames.4you4free.com/genetics_heredity_dna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667125"/>
            <a:ext cx="4544367" cy="3190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pPr algn="just"/>
            <a:endParaRPr lang="en-SG" sz="3200" dirty="0" smtClean="0"/>
          </a:p>
          <a:p>
            <a:pPr algn="just"/>
            <a:r>
              <a:rPr lang="en-SG" sz="3200" dirty="0" smtClean="0"/>
              <a:t>This </a:t>
            </a:r>
            <a:r>
              <a:rPr lang="en-SG" sz="3200" dirty="0"/>
              <a:t>was followed by E.B. Lewis’ (1952) demonstration that the </a:t>
            </a:r>
            <a:r>
              <a:rPr lang="en-SG" sz="3200" dirty="0">
                <a:solidFill>
                  <a:srgbClr val="FF0000"/>
                </a:solidFill>
              </a:rPr>
              <a:t>white eye locus </a:t>
            </a:r>
            <a:r>
              <a:rPr lang="en-SG" sz="3200" dirty="0"/>
              <a:t>of </a:t>
            </a:r>
            <a:r>
              <a:rPr lang="en-SG" sz="3200" dirty="0" smtClean="0"/>
              <a:t>Drosophila can </a:t>
            </a:r>
            <a:r>
              <a:rPr lang="en-SG" sz="3200" dirty="0"/>
              <a:t>be </a:t>
            </a:r>
            <a:r>
              <a:rPr lang="en-SG" sz="3200" u="sng" dirty="0"/>
              <a:t>divided into many </a:t>
            </a:r>
            <a:r>
              <a:rPr lang="en-SG" sz="3200" dirty="0">
                <a:solidFill>
                  <a:srgbClr val="FF0000"/>
                </a:solidFill>
              </a:rPr>
              <a:t>functional subunits</a:t>
            </a:r>
            <a:r>
              <a:rPr lang="en-SG" sz="3200" dirty="0"/>
              <a:t>. </a:t>
            </a:r>
          </a:p>
          <a:p>
            <a:pPr algn="just"/>
            <a:endParaRPr lang="en-SG" sz="3200" dirty="0"/>
          </a:p>
          <a:p>
            <a:pPr algn="just"/>
            <a:r>
              <a:rPr lang="en-SG" sz="3200" dirty="0"/>
              <a:t>These findings led </a:t>
            </a:r>
            <a:r>
              <a:rPr lang="en-SG" sz="3200" dirty="0" err="1"/>
              <a:t>Pontecorvo</a:t>
            </a:r>
            <a:r>
              <a:rPr lang="en-SG" sz="3200" dirty="0"/>
              <a:t> (1952) to suggest that </a:t>
            </a:r>
            <a:r>
              <a:rPr lang="en-SG" sz="3200" u="sng" dirty="0">
                <a:solidFill>
                  <a:srgbClr val="FF0000"/>
                </a:solidFill>
              </a:rPr>
              <a:t>each gene </a:t>
            </a:r>
            <a:r>
              <a:rPr lang="en-SG" sz="3200" u="sng" dirty="0"/>
              <a:t>has </a:t>
            </a:r>
            <a:r>
              <a:rPr lang="en-SG" sz="3200" b="1" u="sng" dirty="0"/>
              <a:t>many</a:t>
            </a:r>
            <a:r>
              <a:rPr lang="en-SG" sz="3200" u="sng" dirty="0"/>
              <a:t> </a:t>
            </a:r>
            <a:r>
              <a:rPr lang="en-SG" sz="3200" u="sng" dirty="0">
                <a:solidFill>
                  <a:srgbClr val="FF0000"/>
                </a:solidFill>
              </a:rPr>
              <a:t>linearly</a:t>
            </a:r>
            <a:r>
              <a:rPr lang="en-SG" sz="3200" u="sng" dirty="0"/>
              <a:t> arranged </a:t>
            </a:r>
            <a:r>
              <a:rPr lang="en-SG" sz="3200" b="1" u="sng" dirty="0">
                <a:solidFill>
                  <a:srgbClr val="FF0000"/>
                </a:solidFill>
              </a:rPr>
              <a:t>mutable sites </a:t>
            </a:r>
            <a:r>
              <a:rPr lang="en-SG" sz="3200" dirty="0"/>
              <a:t>between which </a:t>
            </a:r>
            <a:r>
              <a:rPr lang="en-SG" sz="3200" b="1" dirty="0">
                <a:solidFill>
                  <a:srgbClr val="FF0000"/>
                </a:solidFill>
              </a:rPr>
              <a:t>recombination</a:t>
            </a:r>
            <a:r>
              <a:rPr lang="en-SG" sz="3200" dirty="0"/>
              <a:t> can </a:t>
            </a:r>
            <a:r>
              <a:rPr lang="en-SG" sz="3200" u="sng" dirty="0"/>
              <a:t>occur</a:t>
            </a:r>
            <a:r>
              <a:rPr lang="en-SG" sz="3200" dirty="0"/>
              <a:t>.</a:t>
            </a:r>
          </a:p>
          <a:p>
            <a:endParaRPr lang="en-SG" sz="3200" dirty="0"/>
          </a:p>
        </p:txBody>
      </p:sp>
    </p:spTree>
    <p:extLst>
      <p:ext uri="{BB962C8B-B14F-4D97-AF65-F5344CB8AC3E}">
        <p14:creationId xmlns:p14="http://schemas.microsoft.com/office/powerpoint/2010/main" val="102696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/>
          </a:bodyPr>
          <a:lstStyle/>
          <a:p>
            <a:pPr algn="just"/>
            <a:r>
              <a:rPr lang="en-US" sz="4000" dirty="0"/>
              <a:t>The gene is </a:t>
            </a:r>
            <a:r>
              <a:rPr lang="en-US" sz="4000" b="1" u="sng" dirty="0">
                <a:solidFill>
                  <a:srgbClr val="FF0000"/>
                </a:solidFill>
              </a:rPr>
              <a:t>operationally </a:t>
            </a:r>
            <a:r>
              <a:rPr lang="en-US" sz="4000" b="1" u="sng" dirty="0" smtClean="0">
                <a:solidFill>
                  <a:srgbClr val="FF0000"/>
                </a:solidFill>
              </a:rPr>
              <a:t>defined </a:t>
            </a:r>
            <a:r>
              <a:rPr lang="en-US" sz="4000" dirty="0"/>
              <a:t>on the </a:t>
            </a:r>
            <a:r>
              <a:rPr lang="en-US" sz="4000" u="sng" dirty="0"/>
              <a:t>basis of </a:t>
            </a:r>
            <a:r>
              <a:rPr lang="en-US" sz="4000" b="1" u="sng" dirty="0">
                <a:solidFill>
                  <a:srgbClr val="FF0000"/>
                </a:solidFill>
              </a:rPr>
              <a:t>four</a:t>
            </a:r>
            <a:r>
              <a:rPr lang="en-US" sz="4000" u="sng" dirty="0"/>
              <a:t> genetic </a:t>
            </a:r>
            <a:r>
              <a:rPr lang="en-US" sz="4000" dirty="0"/>
              <a:t>phenomena:</a:t>
            </a:r>
          </a:p>
          <a:p>
            <a:pPr algn="just"/>
            <a:r>
              <a:rPr lang="en-US" sz="4000" dirty="0" smtClean="0">
                <a:solidFill>
                  <a:srgbClr val="FF0000"/>
                </a:solidFill>
              </a:rPr>
              <a:t>Genetic transmission</a:t>
            </a:r>
            <a:r>
              <a:rPr lang="en-US" sz="4000" dirty="0"/>
              <a:t>, </a:t>
            </a:r>
            <a:r>
              <a:rPr lang="en-US" sz="4000" dirty="0">
                <a:solidFill>
                  <a:srgbClr val="00B050"/>
                </a:solidFill>
              </a:rPr>
              <a:t>genetic recombination</a:t>
            </a:r>
            <a:r>
              <a:rPr lang="en-US" sz="4000" dirty="0"/>
              <a:t>, </a:t>
            </a:r>
            <a:r>
              <a:rPr lang="en-US" sz="4000" dirty="0">
                <a:solidFill>
                  <a:srgbClr val="002060"/>
                </a:solidFill>
              </a:rPr>
              <a:t>gene mutation</a:t>
            </a:r>
            <a:r>
              <a:rPr lang="en-US" sz="4000" dirty="0"/>
              <a:t>, and </a:t>
            </a:r>
            <a:r>
              <a:rPr lang="en-US" sz="4000" dirty="0" smtClean="0">
                <a:solidFill>
                  <a:srgbClr val="7030A0"/>
                </a:solidFill>
              </a:rPr>
              <a:t>gene function</a:t>
            </a:r>
            <a:r>
              <a:rPr lang="en-US" sz="4000" dirty="0" smtClean="0"/>
              <a:t>.</a:t>
            </a:r>
          </a:p>
          <a:p>
            <a:pPr algn="just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All aspects are interdependent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Classical 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dirty="0" smtClean="0">
                <a:solidFill>
                  <a:srgbClr val="FF0000"/>
                </a:solidFill>
              </a:rPr>
              <a:t>Begins </a:t>
            </a:r>
            <a:r>
              <a:rPr lang="en-US" sz="3600" dirty="0">
                <a:solidFill>
                  <a:srgbClr val="FF0000"/>
                </a:solidFill>
              </a:rPr>
              <a:t>with the </a:t>
            </a:r>
            <a:r>
              <a:rPr lang="en-US" sz="3600" dirty="0"/>
              <a:t>work of Mendel (1866</a:t>
            </a:r>
            <a:r>
              <a:rPr lang="en-US" sz="3600" dirty="0" smtClean="0"/>
              <a:t>)</a:t>
            </a:r>
          </a:p>
          <a:p>
            <a:pPr marL="0" indent="0" algn="just">
              <a:buNone/>
            </a:pPr>
            <a:r>
              <a:rPr lang="en-US" sz="3600" dirty="0" smtClean="0"/>
              <a:t> </a:t>
            </a:r>
          </a:p>
          <a:p>
            <a:pPr algn="just"/>
            <a:r>
              <a:rPr lang="en-US" sz="3600" dirty="0" smtClean="0"/>
              <a:t>He explained   </a:t>
            </a:r>
            <a:r>
              <a:rPr lang="en-US" sz="3600" dirty="0"/>
              <a:t>the </a:t>
            </a:r>
            <a:r>
              <a:rPr lang="en-US" sz="3600" dirty="0">
                <a:solidFill>
                  <a:srgbClr val="FF0000"/>
                </a:solidFill>
              </a:rPr>
              <a:t>transmission of genes </a:t>
            </a:r>
            <a:r>
              <a:rPr lang="en-US" sz="3600" dirty="0" smtClean="0">
                <a:solidFill>
                  <a:srgbClr val="FF0000"/>
                </a:solidFill>
              </a:rPr>
              <a:t>  </a:t>
            </a:r>
            <a:r>
              <a:rPr lang="en-US" sz="3600" dirty="0">
                <a:solidFill>
                  <a:srgbClr val="FF0000"/>
                </a:solidFill>
              </a:rPr>
              <a:t>elements</a:t>
            </a:r>
            <a:r>
              <a:rPr lang="en-US" sz="3600" dirty="0"/>
              <a:t> as </a:t>
            </a:r>
            <a:r>
              <a:rPr lang="en-US" sz="3600" dirty="0" smtClean="0"/>
              <a:t>he called </a:t>
            </a:r>
            <a:r>
              <a:rPr lang="en-US" sz="3600" dirty="0"/>
              <a:t>these </a:t>
            </a:r>
            <a:r>
              <a:rPr lang="en-US" sz="3600" dirty="0">
                <a:solidFill>
                  <a:srgbClr val="FF0000"/>
                </a:solidFill>
              </a:rPr>
              <a:t>units of inheritance 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/>
              <a:t>and their </a:t>
            </a:r>
            <a:r>
              <a:rPr lang="en-US" sz="3600" dirty="0">
                <a:solidFill>
                  <a:srgbClr val="FF0000"/>
                </a:solidFill>
              </a:rPr>
              <a:t>independent </a:t>
            </a:r>
            <a:r>
              <a:rPr lang="en-US" sz="3600" dirty="0" smtClean="0">
                <a:solidFill>
                  <a:srgbClr val="FF0000"/>
                </a:solidFill>
              </a:rPr>
              <a:t>assortment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/>
          </a:bodyPr>
          <a:lstStyle/>
          <a:p>
            <a:pPr algn="just"/>
            <a:r>
              <a:rPr lang="en-US" sz="4000" b="1" u="sng" dirty="0">
                <a:solidFill>
                  <a:srgbClr val="FF0000"/>
                </a:solidFill>
              </a:rPr>
              <a:t>Mendel's time came in 1900 </a:t>
            </a:r>
            <a:r>
              <a:rPr lang="en-US" sz="4000" dirty="0"/>
              <a:t>when, </a:t>
            </a:r>
            <a:r>
              <a:rPr lang="en-US" sz="4000" b="1" dirty="0">
                <a:solidFill>
                  <a:srgbClr val="FF0000"/>
                </a:solidFill>
              </a:rPr>
              <a:t>independently</a:t>
            </a:r>
            <a:r>
              <a:rPr lang="en-US" sz="4000" dirty="0"/>
              <a:t> of each other, </a:t>
            </a:r>
            <a:r>
              <a:rPr lang="en-US" sz="4000" dirty="0" err="1" smtClean="0"/>
              <a:t>Correns</a:t>
            </a:r>
            <a:r>
              <a:rPr lang="en-US" sz="4000" dirty="0" smtClean="0"/>
              <a:t> (</a:t>
            </a:r>
            <a:r>
              <a:rPr lang="en-US" sz="4000" dirty="0"/>
              <a:t>1900), </a:t>
            </a:r>
            <a:r>
              <a:rPr lang="en-US" sz="4000" dirty="0" err="1"/>
              <a:t>Tschermak</a:t>
            </a:r>
            <a:r>
              <a:rPr lang="en-US" sz="4000" dirty="0"/>
              <a:t> (1900) and de </a:t>
            </a:r>
            <a:r>
              <a:rPr lang="en-US" sz="4000" dirty="0" err="1"/>
              <a:t>Vries</a:t>
            </a:r>
            <a:r>
              <a:rPr lang="en-US" sz="4000" dirty="0"/>
              <a:t> (1900) each observed the </a:t>
            </a:r>
            <a:r>
              <a:rPr lang="en-US" sz="4000" dirty="0">
                <a:solidFill>
                  <a:srgbClr val="FF0000"/>
                </a:solidFill>
              </a:rPr>
              <a:t>same </a:t>
            </a:r>
            <a:r>
              <a:rPr lang="en-US" sz="4000" dirty="0" smtClean="0">
                <a:solidFill>
                  <a:srgbClr val="FF0000"/>
                </a:solidFill>
              </a:rPr>
              <a:t>rules </a:t>
            </a:r>
            <a:r>
              <a:rPr lang="en-US" sz="4000" dirty="0" smtClean="0"/>
              <a:t>of </a:t>
            </a:r>
            <a:r>
              <a:rPr lang="en-US" sz="4000" dirty="0">
                <a:solidFill>
                  <a:srgbClr val="FF0000"/>
                </a:solidFill>
              </a:rPr>
              <a:t>segregation</a:t>
            </a:r>
            <a:r>
              <a:rPr lang="en-US" sz="4000" dirty="0"/>
              <a:t> and </a:t>
            </a:r>
            <a:r>
              <a:rPr lang="en-US" sz="4000" dirty="0">
                <a:solidFill>
                  <a:srgbClr val="FF0000"/>
                </a:solidFill>
              </a:rPr>
              <a:t>independent assortment</a:t>
            </a:r>
            <a:r>
              <a:rPr lang="en-US" sz="4000" dirty="0"/>
              <a:t> </a:t>
            </a:r>
            <a:r>
              <a:rPr lang="en-US" sz="4000" b="1" u="sng" dirty="0">
                <a:solidFill>
                  <a:srgbClr val="FF0000"/>
                </a:solidFill>
              </a:rPr>
              <a:t>which</a:t>
            </a:r>
            <a:r>
              <a:rPr lang="en-US" sz="4000" dirty="0"/>
              <a:t> Mendel had discovered </a:t>
            </a:r>
            <a:r>
              <a:rPr lang="en-US" sz="4000" dirty="0" smtClean="0"/>
              <a:t>35 years </a:t>
            </a:r>
            <a:r>
              <a:rPr lang="en-US" sz="4000" dirty="0"/>
              <a:t>earlier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/>
              <a:t>The </a:t>
            </a:r>
            <a:r>
              <a:rPr lang="en-US" sz="2800" b="1" u="sng" dirty="0">
                <a:solidFill>
                  <a:srgbClr val="FF0000"/>
                </a:solidFill>
              </a:rPr>
              <a:t>actual formulation of the classical concept </a:t>
            </a:r>
            <a:r>
              <a:rPr lang="en-US" sz="2800" dirty="0"/>
              <a:t>of the gene </a:t>
            </a:r>
            <a:r>
              <a:rPr lang="en-US" sz="2800" u="sng" dirty="0"/>
              <a:t>must </a:t>
            </a:r>
            <a:r>
              <a:rPr lang="en-US" sz="2800" u="sng" dirty="0" smtClean="0"/>
              <a:t>be attributed </a:t>
            </a:r>
            <a:r>
              <a:rPr lang="en-US" sz="2800" dirty="0"/>
              <a:t>to the American Thomas Hunt </a:t>
            </a:r>
            <a:r>
              <a:rPr lang="en-US" sz="2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Morgan</a:t>
            </a:r>
            <a:r>
              <a:rPr lang="en-US" sz="2800" dirty="0"/>
              <a:t> and his school, </a:t>
            </a:r>
            <a:r>
              <a:rPr lang="en-US" sz="2800" dirty="0" smtClean="0"/>
              <a:t>which included </a:t>
            </a:r>
            <a:r>
              <a:rPr lang="en-US" sz="2800" dirty="0"/>
              <a:t>Calvin Blackman Bridges, Herman Joseph Muller and Alfred </a:t>
            </a:r>
            <a:r>
              <a:rPr lang="en-US" sz="2800" dirty="0" smtClean="0"/>
              <a:t>Henry Sturtevant.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b="1" dirty="0" smtClean="0">
                <a:solidFill>
                  <a:srgbClr val="FF0000"/>
                </a:solidFill>
              </a:rPr>
              <a:t>They </a:t>
            </a:r>
            <a:r>
              <a:rPr lang="en-US" sz="2800" b="1" dirty="0">
                <a:solidFill>
                  <a:srgbClr val="FF0000"/>
                </a:solidFill>
              </a:rPr>
              <a:t>created </a:t>
            </a:r>
            <a:r>
              <a:rPr lang="en-US" sz="2800" dirty="0"/>
              <a:t>the </a:t>
            </a:r>
            <a:r>
              <a:rPr lang="en-US" sz="2800" u="sng" dirty="0"/>
              <a:t>chromosome theory of inheritance</a:t>
            </a:r>
            <a:r>
              <a:rPr lang="en-US" sz="2800" dirty="0"/>
              <a:t>, </a:t>
            </a:r>
            <a:r>
              <a:rPr lang="en-US" sz="2800" dirty="0" smtClean="0"/>
              <a:t>according to </a:t>
            </a:r>
            <a:r>
              <a:rPr lang="en-US" sz="2800" dirty="0"/>
              <a:t>which the </a:t>
            </a:r>
            <a:r>
              <a:rPr lang="en-US" sz="2800" i="1" u="sng" dirty="0"/>
              <a:t>genes reside </a:t>
            </a:r>
            <a:r>
              <a:rPr lang="en-US" sz="2800" i="1" u="sng" dirty="0" smtClean="0"/>
              <a:t>in  </a:t>
            </a:r>
            <a:r>
              <a:rPr lang="en-US" sz="2800" i="1" u="sng" dirty="0"/>
              <a:t>the chromosomes </a:t>
            </a:r>
            <a:r>
              <a:rPr lang="en-US" sz="2800" dirty="0"/>
              <a:t>like beads on a </a:t>
            </a:r>
            <a:r>
              <a:rPr lang="en-US" sz="2800" dirty="0" smtClean="0"/>
              <a:t>string.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Sutton </a:t>
            </a:r>
            <a:r>
              <a:rPr lang="en-US" sz="2800" dirty="0"/>
              <a:t>and </a:t>
            </a:r>
            <a:r>
              <a:rPr lang="en-US" sz="2800" dirty="0" err="1"/>
              <a:t>Boveri</a:t>
            </a:r>
            <a:r>
              <a:rPr lang="en-US" sz="2800" dirty="0"/>
              <a:t> in 1903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 traits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4000" dirty="0" smtClean="0"/>
              <a:t>Sex linked</a:t>
            </a:r>
          </a:p>
          <a:p>
            <a:pPr algn="just"/>
            <a:r>
              <a:rPr lang="en-US" sz="4000" dirty="0" smtClean="0"/>
              <a:t>Sex limited</a:t>
            </a:r>
          </a:p>
          <a:p>
            <a:pPr algn="just"/>
            <a:r>
              <a:rPr lang="en-US" sz="4000" dirty="0" smtClean="0"/>
              <a:t>Sex influenced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/>
              <a:t>Boveri</a:t>
            </a:r>
            <a:r>
              <a:rPr lang="en-US" sz="3600" dirty="0"/>
              <a:t> (1902) had demonstrated the </a:t>
            </a:r>
            <a:r>
              <a:rPr lang="en-US" sz="3600" u="sng" dirty="0">
                <a:solidFill>
                  <a:srgbClr val="FF0000"/>
                </a:solidFill>
              </a:rPr>
              <a:t>individuality </a:t>
            </a:r>
            <a:r>
              <a:rPr lang="en-US" sz="3600" u="sng" dirty="0" smtClean="0">
                <a:solidFill>
                  <a:srgbClr val="FF0000"/>
                </a:solidFill>
              </a:rPr>
              <a:t>of chromosomes</a:t>
            </a:r>
            <a:r>
              <a:rPr lang="en-US" sz="3600" dirty="0"/>
              <a:t>, that is, that </a:t>
            </a:r>
            <a:r>
              <a:rPr lang="en-US" sz="3600" dirty="0">
                <a:solidFill>
                  <a:srgbClr val="FF0000"/>
                </a:solidFill>
              </a:rPr>
              <a:t>each chromosome </a:t>
            </a:r>
            <a:r>
              <a:rPr lang="en-US" sz="3600" dirty="0"/>
              <a:t>is </a:t>
            </a:r>
            <a:r>
              <a:rPr lang="en-US" sz="3600" u="sng" dirty="0">
                <a:solidFill>
                  <a:srgbClr val="FF0000"/>
                </a:solidFill>
              </a:rPr>
              <a:t>different</a:t>
            </a:r>
            <a:r>
              <a:rPr lang="en-US" sz="3600" dirty="0"/>
              <a:t> from the others, </a:t>
            </a:r>
            <a:r>
              <a:rPr lang="en-US" sz="3600" dirty="0" smtClean="0"/>
              <a:t>and in </a:t>
            </a:r>
            <a:r>
              <a:rPr lang="en-US" sz="3600" dirty="0"/>
              <a:t>1904 he showed that </a:t>
            </a:r>
            <a:r>
              <a:rPr lang="en-US" sz="3600" dirty="0">
                <a:solidFill>
                  <a:srgbClr val="FF0000"/>
                </a:solidFill>
              </a:rPr>
              <a:t>chromosomes preserved </a:t>
            </a:r>
            <a:r>
              <a:rPr lang="en-US" sz="3600" dirty="0"/>
              <a:t>their </a:t>
            </a:r>
            <a:r>
              <a:rPr lang="en-US" sz="3600" dirty="0">
                <a:solidFill>
                  <a:srgbClr val="FF0000"/>
                </a:solidFill>
              </a:rPr>
              <a:t>individuality</a:t>
            </a:r>
            <a:r>
              <a:rPr lang="en-US" sz="3600" dirty="0"/>
              <a:t> during </a:t>
            </a:r>
            <a:r>
              <a:rPr lang="en-US" sz="3600" dirty="0" smtClean="0">
                <a:solidFill>
                  <a:srgbClr val="FF0000"/>
                </a:solidFill>
              </a:rPr>
              <a:t>cell division </a:t>
            </a:r>
            <a:r>
              <a:rPr lang="en-US" sz="3600" dirty="0"/>
              <a:t>(</a:t>
            </a:r>
            <a:r>
              <a:rPr lang="en-US" sz="3600" dirty="0" err="1"/>
              <a:t>Boveri</a:t>
            </a:r>
            <a:r>
              <a:rPr lang="en-US" sz="3600" dirty="0"/>
              <a:t>, 1904)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The </a:t>
            </a:r>
            <a:r>
              <a:rPr lang="en-US" sz="2800" u="sng" dirty="0"/>
              <a:t>chromosome theory of inheritance </a:t>
            </a:r>
            <a:r>
              <a:rPr lang="en-US" sz="2800" dirty="0"/>
              <a:t>developed as a </a:t>
            </a:r>
            <a:r>
              <a:rPr lang="en-US" sz="2800" b="1" u="sng" dirty="0">
                <a:solidFill>
                  <a:srgbClr val="FF0000"/>
                </a:solidFill>
              </a:rPr>
              <a:t>precise theory </a:t>
            </a:r>
            <a:r>
              <a:rPr lang="en-US" sz="2800" u="sng" dirty="0">
                <a:solidFill>
                  <a:srgbClr val="FF0000"/>
                </a:solidFill>
              </a:rPr>
              <a:t>due </a:t>
            </a:r>
            <a:r>
              <a:rPr lang="en-US" sz="2800" u="sng" dirty="0" smtClean="0">
                <a:solidFill>
                  <a:srgbClr val="FF0000"/>
                </a:solidFill>
              </a:rPr>
              <a:t>to </a:t>
            </a:r>
            <a:r>
              <a:rPr lang="en-US" sz="2800" u="sng" dirty="0" smtClean="0"/>
              <a:t>the </a:t>
            </a:r>
            <a:r>
              <a:rPr lang="en-US" sz="2800" u="sng" dirty="0"/>
              <a:t>work of the Morgan school</a:t>
            </a:r>
            <a:r>
              <a:rPr lang="en-US" sz="2800" u="sng" dirty="0" smtClean="0"/>
              <a:t>.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/>
              <a:t>They </a:t>
            </a:r>
            <a:r>
              <a:rPr lang="en-US" sz="2800" dirty="0"/>
              <a:t>observed (Morgan et al., 1915; Morgan</a:t>
            </a:r>
            <a:r>
              <a:rPr lang="en-US" sz="2800" dirty="0" smtClean="0"/>
              <a:t>, 1919</a:t>
            </a:r>
            <a:r>
              <a:rPr lang="en-US" sz="2800" dirty="0"/>
              <a:t>) that the </a:t>
            </a:r>
            <a:r>
              <a:rPr lang="en-US" sz="2800" b="1" dirty="0">
                <a:solidFill>
                  <a:srgbClr val="FF0000"/>
                </a:solidFill>
              </a:rPr>
              <a:t>number of linkage groups </a:t>
            </a:r>
            <a:r>
              <a:rPr lang="en-US" sz="2800" dirty="0"/>
              <a:t>(i.e., the group of genes that </a:t>
            </a:r>
            <a:r>
              <a:rPr lang="en-US" sz="2800" dirty="0" smtClean="0"/>
              <a:t>show linkage </a:t>
            </a:r>
            <a:r>
              <a:rPr lang="en-US" sz="2800" dirty="0"/>
              <a:t>during genetic transmission, or in other words </a:t>
            </a:r>
            <a:r>
              <a:rPr lang="en-US" sz="2800" u="sng" dirty="0">
                <a:solidFill>
                  <a:srgbClr val="FF0000"/>
                </a:solidFill>
              </a:rPr>
              <a:t>do not obey the law </a:t>
            </a:r>
            <a:r>
              <a:rPr lang="en-US" sz="2800" u="sng" dirty="0" smtClean="0">
                <a:solidFill>
                  <a:srgbClr val="FF0000"/>
                </a:solidFill>
              </a:rPr>
              <a:t>of independent </a:t>
            </a:r>
            <a:r>
              <a:rPr lang="en-US" sz="2800" u="sng" dirty="0">
                <a:solidFill>
                  <a:srgbClr val="FF0000"/>
                </a:solidFill>
              </a:rPr>
              <a:t>assortment</a:t>
            </a:r>
            <a:r>
              <a:rPr lang="en-US" sz="2800" dirty="0"/>
              <a:t>) was </a:t>
            </a:r>
            <a:r>
              <a:rPr lang="en-US" sz="2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same in Drosophila melanogaster as </a:t>
            </a:r>
            <a:r>
              <a:rPr lang="en-US" sz="28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haploid </a:t>
            </a:r>
            <a:r>
              <a:rPr lang="en-US" sz="2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 of chromosomes of that species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pPr algn="just"/>
            <a:r>
              <a:rPr lang="en-US" sz="4000" dirty="0"/>
              <a:t>Sturtevant (1913) was able </a:t>
            </a:r>
            <a:r>
              <a:rPr lang="en-US" sz="4000" dirty="0" smtClean="0"/>
              <a:t>to </a:t>
            </a:r>
            <a:r>
              <a:rPr lang="en-US" sz="4000" b="1" u="sng" dirty="0" smtClean="0">
                <a:solidFill>
                  <a:srgbClr val="FF0000"/>
                </a:solidFill>
              </a:rPr>
              <a:t>map</a:t>
            </a:r>
            <a:r>
              <a:rPr lang="en-US" sz="4000" u="sng" dirty="0" smtClean="0"/>
              <a:t> </a:t>
            </a:r>
            <a:r>
              <a:rPr lang="en-US" sz="4000" u="sng" dirty="0"/>
              <a:t>six sex-linked genes </a:t>
            </a:r>
            <a:r>
              <a:rPr lang="en-US" sz="4000" dirty="0"/>
              <a:t>of </a:t>
            </a:r>
            <a:r>
              <a:rPr lang="en-US" sz="4000" i="1" dirty="0"/>
              <a:t>D. melanogaster</a:t>
            </a:r>
            <a:r>
              <a:rPr lang="en-US" sz="4000" dirty="0"/>
              <a:t> into a </a:t>
            </a:r>
            <a:r>
              <a:rPr lang="en-US" sz="4000" b="1" u="sng" dirty="0">
                <a:solidFill>
                  <a:srgbClr val="FF0000"/>
                </a:solidFill>
              </a:rPr>
              <a:t>linear </a:t>
            </a:r>
            <a:r>
              <a:rPr lang="en-US" sz="4000" b="1" u="sng" dirty="0" smtClean="0">
                <a:solidFill>
                  <a:srgbClr val="FF0000"/>
                </a:solidFill>
              </a:rPr>
              <a:t>order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There is </a:t>
            </a:r>
            <a:r>
              <a:rPr lang="en-US" dirty="0" smtClean="0">
                <a:solidFill>
                  <a:srgbClr val="FF0000"/>
                </a:solidFill>
              </a:rPr>
              <a:t>an correspondence </a:t>
            </a:r>
            <a:r>
              <a:rPr lang="en-US" dirty="0" smtClean="0"/>
              <a:t>between </a:t>
            </a:r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concepts of the linkage group </a:t>
            </a:r>
            <a:r>
              <a:rPr lang="en-US" dirty="0"/>
              <a:t>and the </a:t>
            </a:r>
            <a:r>
              <a:rPr lang="en-US" dirty="0">
                <a:solidFill>
                  <a:srgbClr val="FF0000"/>
                </a:solidFill>
              </a:rPr>
              <a:t>chromosome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These facts were</a:t>
            </a:r>
            <a:r>
              <a:rPr lang="en-US" dirty="0"/>
              <a:t>, </a:t>
            </a:r>
            <a:r>
              <a:rPr lang="en-US" b="1" u="sng" dirty="0">
                <a:solidFill>
                  <a:srgbClr val="FF0000"/>
                </a:solidFill>
              </a:rPr>
              <a:t>however, only </a:t>
            </a:r>
            <a:r>
              <a:rPr lang="en-US" dirty="0"/>
              <a:t>indirect evidence in favor of the </a:t>
            </a:r>
            <a:r>
              <a:rPr lang="en-US" dirty="0">
                <a:solidFill>
                  <a:srgbClr val="FF0000"/>
                </a:solidFill>
              </a:rPr>
              <a:t>chromosome theory </a:t>
            </a:r>
            <a:r>
              <a:rPr lang="en-US" dirty="0" smtClean="0">
                <a:solidFill>
                  <a:srgbClr val="FF0000"/>
                </a:solidFill>
              </a:rPr>
              <a:t>of inheritance</a:t>
            </a:r>
            <a:r>
              <a:rPr lang="en-US" dirty="0">
                <a:solidFill>
                  <a:srgbClr val="FF0000"/>
                </a:solidFill>
              </a:rPr>
              <a:t>. </a:t>
            </a:r>
            <a:endParaRPr lang="en-US" dirty="0" smtClean="0">
              <a:solidFill>
                <a:srgbClr val="FF0000"/>
              </a:solidFill>
            </a:endParaRP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The first </a:t>
            </a:r>
            <a:r>
              <a:rPr lang="en-US" b="1" u="sng" dirty="0"/>
              <a:t>direct evidence </a:t>
            </a:r>
            <a:r>
              <a:rPr lang="en-US" dirty="0"/>
              <a:t>was obtained by Bridges (1916), </a:t>
            </a:r>
            <a:r>
              <a:rPr lang="en-US" dirty="0" smtClean="0"/>
              <a:t>who was </a:t>
            </a:r>
            <a:r>
              <a:rPr lang="en-US" dirty="0"/>
              <a:t>able to show that a </a:t>
            </a:r>
            <a:r>
              <a:rPr lang="en-US" dirty="0">
                <a:solidFill>
                  <a:srgbClr val="FF0000"/>
                </a:solidFill>
              </a:rPr>
              <a:t>certain abnormal behavior of sex-linked genes</a:t>
            </a:r>
            <a:r>
              <a:rPr lang="en-US" dirty="0"/>
              <a:t>, </a:t>
            </a:r>
            <a:r>
              <a:rPr lang="en-US" u="sng" dirty="0"/>
              <a:t>in </a:t>
            </a:r>
            <a:r>
              <a:rPr lang="en-US" u="sng" dirty="0" smtClean="0"/>
              <a:t>other words </a:t>
            </a:r>
            <a:r>
              <a:rPr lang="en-US" dirty="0">
                <a:solidFill>
                  <a:srgbClr val="FF0000"/>
                </a:solidFill>
              </a:rPr>
              <a:t>genes</a:t>
            </a:r>
            <a:r>
              <a:rPr lang="en-US" dirty="0"/>
              <a:t> that reside on the </a:t>
            </a:r>
            <a:r>
              <a:rPr lang="en-US" dirty="0">
                <a:solidFill>
                  <a:srgbClr val="FF0000"/>
                </a:solidFill>
              </a:rPr>
              <a:t>sex chromosomes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>
            <a:normAutofit/>
          </a:bodyPr>
          <a:lstStyle/>
          <a:p>
            <a:pPr algn="just"/>
            <a:r>
              <a:rPr lang="en-SG" sz="2800" dirty="0"/>
              <a:t>The hereditary units which are transmitted from one generation to the next generation are called </a:t>
            </a:r>
            <a:r>
              <a:rPr lang="en-SG" sz="2800" b="1" dirty="0">
                <a:solidFill>
                  <a:srgbClr val="FF0000"/>
                </a:solidFill>
              </a:rPr>
              <a:t>genes</a:t>
            </a:r>
            <a:r>
              <a:rPr lang="en-SG" sz="2800" dirty="0">
                <a:solidFill>
                  <a:srgbClr val="FF0000"/>
                </a:solidFill>
              </a:rPr>
              <a:t>. </a:t>
            </a:r>
            <a:endParaRPr lang="en-SG" sz="2800" dirty="0" smtClean="0">
              <a:solidFill>
                <a:srgbClr val="FF0000"/>
              </a:solidFill>
            </a:endParaRPr>
          </a:p>
          <a:p>
            <a:pPr algn="just"/>
            <a:r>
              <a:rPr lang="en-SG" sz="2800" dirty="0" smtClean="0"/>
              <a:t>A </a:t>
            </a:r>
            <a:r>
              <a:rPr lang="en-SG" sz="2800" dirty="0"/>
              <a:t>gene is the </a:t>
            </a:r>
            <a:r>
              <a:rPr lang="en-SG" sz="2800" dirty="0">
                <a:solidFill>
                  <a:srgbClr val="FF0000"/>
                </a:solidFill>
              </a:rPr>
              <a:t>fundamental biologic unit</a:t>
            </a:r>
            <a:r>
              <a:rPr lang="en-SG" sz="2800" dirty="0"/>
              <a:t>, like the </a:t>
            </a:r>
            <a:r>
              <a:rPr lang="en-SG" sz="2800" dirty="0">
                <a:solidFill>
                  <a:srgbClr val="FF0000"/>
                </a:solidFill>
              </a:rPr>
              <a:t>atom</a:t>
            </a:r>
            <a:r>
              <a:rPr lang="en-SG" sz="2800" dirty="0"/>
              <a:t> which is the </a:t>
            </a:r>
            <a:r>
              <a:rPr lang="en-SG" sz="2800" dirty="0">
                <a:solidFill>
                  <a:srgbClr val="FF0000"/>
                </a:solidFill>
              </a:rPr>
              <a:t>fundamental physical unit</a:t>
            </a:r>
            <a:r>
              <a:rPr lang="en-SG" sz="2800" dirty="0"/>
              <a:t>. </a:t>
            </a:r>
            <a:endParaRPr lang="en-SG" sz="2800" dirty="0" smtClean="0"/>
          </a:p>
          <a:p>
            <a:pPr algn="just"/>
            <a:endParaRPr lang="en-SG" sz="2800" dirty="0"/>
          </a:p>
          <a:p>
            <a:pPr algn="just"/>
            <a:r>
              <a:rPr lang="en-SG" sz="2800" dirty="0" smtClean="0">
                <a:solidFill>
                  <a:srgbClr val="FF0000"/>
                </a:solidFill>
              </a:rPr>
              <a:t>Mendel</a:t>
            </a:r>
            <a:r>
              <a:rPr lang="en-SG" sz="2800" dirty="0"/>
              <a:t>, while explaining the results of his </a:t>
            </a:r>
            <a:r>
              <a:rPr lang="en-SG" sz="2800" dirty="0">
                <a:solidFill>
                  <a:srgbClr val="FF0000"/>
                </a:solidFill>
              </a:rPr>
              <a:t>monohybrid</a:t>
            </a:r>
            <a:r>
              <a:rPr lang="en-SG" sz="2800" dirty="0"/>
              <a:t> and </a:t>
            </a:r>
            <a:r>
              <a:rPr lang="en-SG" sz="2800" dirty="0" err="1">
                <a:solidFill>
                  <a:srgbClr val="FF0000"/>
                </a:solidFill>
              </a:rPr>
              <a:t>dihybrid</a:t>
            </a:r>
            <a:r>
              <a:rPr lang="en-SG" sz="2800" dirty="0">
                <a:solidFill>
                  <a:srgbClr val="FF0000"/>
                </a:solidFill>
              </a:rPr>
              <a:t> crosses</a:t>
            </a:r>
            <a:r>
              <a:rPr lang="en-SG" sz="2800" dirty="0"/>
              <a:t>, </a:t>
            </a:r>
            <a:r>
              <a:rPr lang="en-SG" sz="2800" u="sng" dirty="0"/>
              <a:t>first of all conceived of the</a:t>
            </a:r>
            <a:r>
              <a:rPr lang="en-SG" sz="2800" dirty="0"/>
              <a:t> genes as particulate units and referred them by various names such as </a:t>
            </a:r>
            <a:r>
              <a:rPr lang="en-SG" sz="2800" b="1" dirty="0">
                <a:solidFill>
                  <a:srgbClr val="FF0000"/>
                </a:solidFill>
              </a:rPr>
              <a:t>hereditary factors </a:t>
            </a:r>
            <a:r>
              <a:rPr lang="en-SG" sz="2800" dirty="0"/>
              <a:t>or </a:t>
            </a:r>
            <a:r>
              <a:rPr lang="en-SG" sz="2800" b="1" u="sng" dirty="0">
                <a:solidFill>
                  <a:srgbClr val="FF0000"/>
                </a:solidFill>
              </a:rPr>
              <a:t>hereditary </a:t>
            </a:r>
            <a:r>
              <a:rPr lang="en-SG" sz="2800" b="1" u="sng" dirty="0" smtClean="0">
                <a:solidFill>
                  <a:srgbClr val="FF0000"/>
                </a:solidFill>
              </a:rPr>
              <a:t>elements.</a:t>
            </a:r>
          </a:p>
          <a:p>
            <a:pPr algn="just"/>
            <a:endParaRPr lang="en-SG" sz="2800" b="1" u="sng" dirty="0">
              <a:solidFill>
                <a:srgbClr val="FF0000"/>
              </a:solidFill>
            </a:endParaRPr>
          </a:p>
          <a:p>
            <a:pPr algn="just"/>
            <a:endParaRPr lang="en-SG" sz="2800" dirty="0"/>
          </a:p>
        </p:txBody>
      </p:sp>
    </p:spTree>
    <p:extLst>
      <p:ext uri="{BB962C8B-B14F-4D97-AF65-F5344CB8AC3E}">
        <p14:creationId xmlns:p14="http://schemas.microsoft.com/office/powerpoint/2010/main" val="147375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pPr algn="just"/>
            <a:r>
              <a:rPr lang="en-US" sz="3600" dirty="0"/>
              <a:t>Further </a:t>
            </a:r>
            <a:r>
              <a:rPr lang="en-US" sz="3600" dirty="0">
                <a:solidFill>
                  <a:srgbClr val="FF0000"/>
                </a:solidFill>
              </a:rPr>
              <a:t>direct evidence </a:t>
            </a:r>
            <a:r>
              <a:rPr lang="en-US" sz="3600" dirty="0"/>
              <a:t>was gained when Muller and </a:t>
            </a:r>
            <a:r>
              <a:rPr lang="en-US" sz="3600" dirty="0" smtClean="0"/>
              <a:t>Painter (</a:t>
            </a:r>
            <a:r>
              <a:rPr lang="en-US" sz="3600" dirty="0"/>
              <a:t>1929) </a:t>
            </a:r>
            <a:r>
              <a:rPr lang="en-US" sz="3600" dirty="0" smtClean="0"/>
              <a:t> </a:t>
            </a:r>
            <a:r>
              <a:rPr lang="en-US" sz="3600" dirty="0"/>
              <a:t>demonstrated that </a:t>
            </a:r>
            <a:r>
              <a:rPr lang="en-US" sz="3600" dirty="0">
                <a:solidFill>
                  <a:srgbClr val="FF0000"/>
                </a:solidFill>
              </a:rPr>
              <a:t>X-ray-induced </a:t>
            </a:r>
            <a:r>
              <a:rPr lang="en-US" sz="3600" dirty="0" smtClean="0">
                <a:solidFill>
                  <a:srgbClr val="FF0000"/>
                </a:solidFill>
              </a:rPr>
              <a:t>structural changes </a:t>
            </a:r>
            <a:r>
              <a:rPr lang="en-US" sz="3600" dirty="0">
                <a:solidFill>
                  <a:srgbClr val="FF0000"/>
                </a:solidFill>
              </a:rPr>
              <a:t>of the chromosomes </a:t>
            </a:r>
            <a:r>
              <a:rPr lang="en-US" sz="3600" dirty="0"/>
              <a:t>were </a:t>
            </a:r>
            <a:r>
              <a:rPr lang="en-US" sz="3600" dirty="0">
                <a:solidFill>
                  <a:srgbClr val="FF0000"/>
                </a:solidFill>
              </a:rPr>
              <a:t>associated</a:t>
            </a:r>
            <a:r>
              <a:rPr lang="en-US" sz="3600" dirty="0"/>
              <a:t> with </a:t>
            </a:r>
            <a:r>
              <a:rPr lang="en-US" sz="3600" dirty="0">
                <a:solidFill>
                  <a:srgbClr val="FF0000"/>
                </a:solidFill>
              </a:rPr>
              <a:t>corresponding changes </a:t>
            </a:r>
            <a:r>
              <a:rPr lang="en-US" sz="3600" dirty="0" smtClean="0">
                <a:solidFill>
                  <a:srgbClr val="FF0000"/>
                </a:solidFill>
              </a:rPr>
              <a:t>in the </a:t>
            </a:r>
            <a:r>
              <a:rPr lang="en-US" sz="3600" dirty="0">
                <a:solidFill>
                  <a:srgbClr val="FF0000"/>
                </a:solidFill>
              </a:rPr>
              <a:t>linkage</a:t>
            </a:r>
            <a:r>
              <a:rPr lang="en-US" sz="3600" dirty="0"/>
              <a:t> relations of the genes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en-US" dirty="0"/>
              <a:t>This was the </a:t>
            </a:r>
            <a:r>
              <a:rPr lang="en-US" sz="2800" b="1" dirty="0" smtClean="0">
                <a:solidFill>
                  <a:srgbClr val="FF0000"/>
                </a:solidFill>
              </a:rPr>
              <a:t>first </a:t>
            </a:r>
            <a:r>
              <a:rPr lang="en-US" sz="2800" b="1" dirty="0">
                <a:solidFill>
                  <a:srgbClr val="FF0000"/>
                </a:solidFill>
              </a:rPr>
              <a:t>step towards the </a:t>
            </a:r>
            <a:r>
              <a:rPr lang="en-US" sz="2800" b="1" dirty="0" smtClean="0">
                <a:solidFill>
                  <a:srgbClr val="FF0000"/>
                </a:solidFill>
              </a:rPr>
              <a:t>physical mapping </a:t>
            </a:r>
            <a:r>
              <a:rPr lang="en-US" sz="2800" b="1" dirty="0">
                <a:solidFill>
                  <a:srgbClr val="FF0000"/>
                </a:solidFill>
              </a:rPr>
              <a:t>of genes</a:t>
            </a:r>
            <a:r>
              <a:rPr lang="en-US" dirty="0"/>
              <a:t>, which Bridges (1935, 1937, 1938) then carried </a:t>
            </a:r>
            <a:r>
              <a:rPr lang="en-US" dirty="0" smtClean="0"/>
              <a:t>much further </a:t>
            </a:r>
            <a:r>
              <a:rPr lang="en-US" dirty="0"/>
              <a:t>when he was able to </a:t>
            </a:r>
            <a:r>
              <a:rPr lang="en-US" dirty="0">
                <a:solidFill>
                  <a:srgbClr val="FF0000"/>
                </a:solidFill>
              </a:rPr>
              <a:t>map genes </a:t>
            </a:r>
            <a:r>
              <a:rPr lang="en-US" dirty="0"/>
              <a:t>on the </a:t>
            </a:r>
            <a:r>
              <a:rPr lang="en-US" dirty="0">
                <a:solidFill>
                  <a:srgbClr val="FF0000"/>
                </a:solidFill>
              </a:rPr>
              <a:t>salivary gland </a:t>
            </a:r>
            <a:r>
              <a:rPr lang="en-US" dirty="0" smtClean="0">
                <a:solidFill>
                  <a:srgbClr val="FF0000"/>
                </a:solidFill>
              </a:rPr>
              <a:t>giant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Chromosomes, 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i.e</a:t>
            </a:r>
            <a:r>
              <a:rPr lang="en-US" dirty="0"/>
              <a:t>., </a:t>
            </a:r>
            <a:r>
              <a:rPr lang="en-US" dirty="0" err="1">
                <a:solidFill>
                  <a:srgbClr val="FF0000"/>
                </a:solidFill>
              </a:rPr>
              <a:t>polytenous</a:t>
            </a:r>
            <a:r>
              <a:rPr lang="en-US" dirty="0"/>
              <a:t> chromosomes of the </a:t>
            </a:r>
            <a:r>
              <a:rPr lang="en-US" dirty="0">
                <a:solidFill>
                  <a:srgbClr val="FF0000"/>
                </a:solidFill>
              </a:rPr>
              <a:t>larval salivary gland </a:t>
            </a:r>
            <a:r>
              <a:rPr lang="en-US" dirty="0" smtClean="0">
                <a:solidFill>
                  <a:srgbClr val="FF0000"/>
                </a:solidFill>
              </a:rPr>
              <a:t>cells</a:t>
            </a:r>
            <a:endParaRPr lang="en-US" dirty="0"/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440363"/>
          </a:xfrm>
        </p:spPr>
        <p:txBody>
          <a:bodyPr>
            <a:normAutofit/>
          </a:bodyPr>
          <a:lstStyle/>
          <a:p>
            <a:pPr algn="just"/>
            <a:r>
              <a:rPr lang="en-US" sz="3200" dirty="0">
                <a:solidFill>
                  <a:srgbClr val="FF0000"/>
                </a:solidFill>
                <a:hlinkClick r:id="rId2"/>
              </a:rPr>
              <a:t>The </a:t>
            </a:r>
            <a:r>
              <a:rPr lang="en-US" sz="3200" dirty="0">
                <a:solidFill>
                  <a:srgbClr val="FF0000"/>
                </a:solidFill>
              </a:rPr>
              <a:t>nature </a:t>
            </a:r>
            <a:r>
              <a:rPr lang="en-US" sz="3200" dirty="0"/>
              <a:t>of </a:t>
            </a:r>
            <a:r>
              <a:rPr lang="en-US" sz="3200" dirty="0">
                <a:solidFill>
                  <a:srgbClr val="FF0000"/>
                </a:solidFill>
              </a:rPr>
              <a:t>gene function </a:t>
            </a:r>
            <a:r>
              <a:rPr lang="en-US" sz="3200" dirty="0"/>
              <a:t>was </a:t>
            </a:r>
            <a:r>
              <a:rPr lang="en-US" sz="3200" u="sng" dirty="0" smtClean="0">
                <a:solidFill>
                  <a:srgbClr val="00B050"/>
                </a:solidFill>
              </a:rPr>
              <a:t>specified </a:t>
            </a:r>
            <a:r>
              <a:rPr lang="en-US" sz="3200" dirty="0"/>
              <a:t>by Beadle </a:t>
            </a:r>
            <a:r>
              <a:rPr lang="en-US" sz="3200" dirty="0" smtClean="0"/>
              <a:t>and Tatum </a:t>
            </a:r>
            <a:r>
              <a:rPr lang="en-US" sz="3200" dirty="0"/>
              <a:t>(1941) </a:t>
            </a:r>
            <a:r>
              <a:rPr lang="en-US" sz="3200" dirty="0" smtClean="0"/>
              <a:t> when </a:t>
            </a:r>
            <a:r>
              <a:rPr lang="en-US" sz="3200" dirty="0"/>
              <a:t>they showed, </a:t>
            </a:r>
            <a:r>
              <a:rPr lang="en-US" sz="3200" dirty="0" smtClean="0"/>
              <a:t>using </a:t>
            </a:r>
            <a:r>
              <a:rPr lang="en-US" sz="3200" dirty="0" err="1" smtClean="0"/>
              <a:t>Neurospora</a:t>
            </a:r>
            <a:r>
              <a:rPr lang="en-US" sz="3200" dirty="0" smtClean="0"/>
              <a:t>   as </a:t>
            </a:r>
            <a:r>
              <a:rPr lang="en-US" sz="3200" dirty="0"/>
              <a:t>their experimental organism, that </a:t>
            </a:r>
            <a:r>
              <a:rPr lang="en-US" sz="3200" b="1" dirty="0" smtClean="0">
                <a:solidFill>
                  <a:srgbClr val="00B050"/>
                </a:solidFill>
              </a:rPr>
              <a:t>genes control </a:t>
            </a:r>
            <a:r>
              <a:rPr lang="en-US" sz="3200" b="1" dirty="0">
                <a:solidFill>
                  <a:srgbClr val="00B050"/>
                </a:solidFill>
              </a:rPr>
              <a:t>the synthesis of enzymes</a:t>
            </a:r>
            <a:r>
              <a:rPr lang="en-US" sz="3200" dirty="0"/>
              <a:t>, and in particular that </a:t>
            </a:r>
            <a:r>
              <a:rPr lang="en-US" sz="3200" b="1" dirty="0">
                <a:solidFill>
                  <a:srgbClr val="FF0000"/>
                </a:solidFill>
              </a:rPr>
              <a:t>each individual gene </a:t>
            </a:r>
            <a:r>
              <a:rPr lang="en-US" sz="3200" b="1" dirty="0" smtClean="0">
                <a:solidFill>
                  <a:srgbClr val="FF0000"/>
                </a:solidFill>
              </a:rPr>
              <a:t>is responsible </a:t>
            </a:r>
            <a:r>
              <a:rPr lang="en-US" sz="3200" b="1" dirty="0">
                <a:solidFill>
                  <a:srgbClr val="FF0000"/>
                </a:solidFill>
              </a:rPr>
              <a:t>for the synthesis of a single enzyme</a:t>
            </a:r>
            <a:r>
              <a:rPr lang="en-US" sz="3200" dirty="0"/>
              <a:t>. </a:t>
            </a:r>
            <a:endParaRPr lang="en-US" sz="3200" dirty="0" smtClean="0"/>
          </a:p>
          <a:p>
            <a:pPr algn="just"/>
            <a:r>
              <a:rPr lang="en-US" sz="3200" dirty="0" smtClean="0"/>
              <a:t>This </a:t>
            </a:r>
            <a:r>
              <a:rPr lang="en-US" sz="3200" b="1" dirty="0">
                <a:solidFill>
                  <a:srgbClr val="FF0000"/>
                </a:solidFill>
              </a:rPr>
              <a:t>one gene-one </a:t>
            </a:r>
            <a:r>
              <a:rPr lang="en-US" sz="3200" b="1" dirty="0" smtClean="0">
                <a:solidFill>
                  <a:srgbClr val="FF0000"/>
                </a:solidFill>
              </a:rPr>
              <a:t>enzyme hypothesis </a:t>
            </a:r>
            <a:r>
              <a:rPr lang="en-US" sz="3200" dirty="0"/>
              <a:t>was the </a:t>
            </a:r>
            <a:r>
              <a:rPr lang="en-US" sz="3200" b="1" dirty="0">
                <a:solidFill>
                  <a:srgbClr val="00B0F0"/>
                </a:solidFill>
              </a:rPr>
              <a:t>culmination of the classical view of the gene.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The Breakdown of the Classical View of the Gene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The classical concept of the gene started to </a:t>
            </a:r>
            <a:r>
              <a:rPr lang="en-US" b="1" dirty="0">
                <a:solidFill>
                  <a:srgbClr val="00B0F0"/>
                </a:solidFill>
              </a:rPr>
              <a:t>break down </a:t>
            </a:r>
            <a:r>
              <a:rPr lang="en-US" dirty="0"/>
              <a:t>as soon as it had </a:t>
            </a:r>
            <a:r>
              <a:rPr lang="en-US" dirty="0" smtClean="0"/>
              <a:t>been completely </a:t>
            </a:r>
            <a:r>
              <a:rPr lang="en-US" dirty="0"/>
              <a:t>formulated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Namely</a:t>
            </a:r>
            <a:r>
              <a:rPr lang="en-US" dirty="0"/>
              <a:t>, Oliver (1940) and Lewis (1941) </a:t>
            </a:r>
            <a:r>
              <a:rPr lang="en-US" dirty="0" smtClean="0"/>
              <a:t>observed the </a:t>
            </a:r>
            <a:r>
              <a:rPr lang="en-US" dirty="0"/>
              <a:t>phenomenon of </a:t>
            </a:r>
            <a:r>
              <a:rPr lang="en-US" b="1" dirty="0">
                <a:solidFill>
                  <a:srgbClr val="FF0000"/>
                </a:solidFill>
              </a:rPr>
              <a:t>intragenic recombination </a:t>
            </a:r>
            <a:r>
              <a:rPr lang="en-US" dirty="0"/>
              <a:t>in </a:t>
            </a:r>
            <a:r>
              <a:rPr lang="en-US" i="1" dirty="0" smtClean="0"/>
              <a:t>D. </a:t>
            </a:r>
            <a:r>
              <a:rPr lang="en-US" i="1" dirty="0"/>
              <a:t>melanogaster</a:t>
            </a:r>
            <a:r>
              <a:rPr lang="en-US" dirty="0" smtClean="0"/>
              <a:t>. 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The Neoclassical Concept of the Gene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Avery et al. (1944) demonstrated that the substance </a:t>
            </a:r>
            <a:r>
              <a:rPr lang="en-US" dirty="0" smtClean="0"/>
              <a:t>causing </a:t>
            </a:r>
            <a:r>
              <a:rPr lang="en-US" u="sng" dirty="0" smtClean="0">
                <a:solidFill>
                  <a:srgbClr val="FF0000"/>
                </a:solidFill>
              </a:rPr>
              <a:t>transformation </a:t>
            </a:r>
            <a:r>
              <a:rPr lang="en-US" u="sng" dirty="0">
                <a:solidFill>
                  <a:srgbClr val="FF0000"/>
                </a:solidFill>
              </a:rPr>
              <a:t>in bacteria was DNA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Transformation </a:t>
            </a:r>
            <a:r>
              <a:rPr lang="en-US" dirty="0"/>
              <a:t>had been </a:t>
            </a:r>
            <a:r>
              <a:rPr lang="en-US" dirty="0" smtClean="0"/>
              <a:t>discovered by Griffith </a:t>
            </a:r>
            <a:r>
              <a:rPr lang="en-US" dirty="0"/>
              <a:t>(1928</a:t>
            </a:r>
            <a:r>
              <a:rPr lang="en-US" dirty="0" smtClean="0"/>
              <a:t>).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Support for </a:t>
            </a:r>
            <a:r>
              <a:rPr lang="en-US" dirty="0"/>
              <a:t>the </a:t>
            </a:r>
            <a:r>
              <a:rPr lang="en-US" b="1" dirty="0">
                <a:solidFill>
                  <a:srgbClr val="FF0000"/>
                </a:solidFill>
              </a:rPr>
              <a:t>DNA theory of inheritance </a:t>
            </a:r>
            <a:r>
              <a:rPr lang="en-US" dirty="0"/>
              <a:t>was gained when Hershey and Chase (1952</a:t>
            </a:r>
            <a:r>
              <a:rPr lang="en-US" dirty="0" smtClean="0"/>
              <a:t>) demonstrated </a:t>
            </a:r>
            <a:r>
              <a:rPr lang="en-US" dirty="0"/>
              <a:t>that </a:t>
            </a:r>
            <a:r>
              <a:rPr lang="en-US" b="1" u="sng" dirty="0">
                <a:solidFill>
                  <a:srgbClr val="FF0000"/>
                </a:solidFill>
              </a:rPr>
              <a:t>DNA</a:t>
            </a:r>
            <a:r>
              <a:rPr lang="en-US" u="sng" dirty="0"/>
              <a:t> is the only component of bacterial virus that enters </a:t>
            </a:r>
            <a:r>
              <a:rPr lang="en-US" u="sng" dirty="0" smtClean="0"/>
              <a:t>its bacterial </a:t>
            </a:r>
            <a:r>
              <a:rPr lang="en-US" u="sng" dirty="0"/>
              <a:t>host</a:t>
            </a:r>
            <a:r>
              <a:rPr lang="en-US" dirty="0"/>
              <a:t>, and therefore it must be presumed to be the </a:t>
            </a:r>
            <a:r>
              <a:rPr lang="en-US" u="sng" dirty="0">
                <a:solidFill>
                  <a:srgbClr val="FF0000"/>
                </a:solidFill>
              </a:rPr>
              <a:t>sole bearer of </a:t>
            </a:r>
            <a:r>
              <a:rPr lang="en-US" u="sng" dirty="0" smtClean="0">
                <a:solidFill>
                  <a:srgbClr val="FF0000"/>
                </a:solidFill>
              </a:rPr>
              <a:t>viral genetic </a:t>
            </a:r>
            <a:r>
              <a:rPr lang="en-US" u="sng" dirty="0">
                <a:solidFill>
                  <a:srgbClr val="FF0000"/>
                </a:solidFill>
              </a:rPr>
              <a:t>information.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562600"/>
          </a:xfrm>
        </p:spPr>
        <p:txBody>
          <a:bodyPr>
            <a:noAutofit/>
          </a:bodyPr>
          <a:lstStyle/>
          <a:p>
            <a:pPr algn="just"/>
            <a:r>
              <a:rPr lang="en-US" sz="3600" dirty="0" err="1"/>
              <a:t>Benzer</a:t>
            </a:r>
            <a:r>
              <a:rPr lang="en-US" sz="3600" dirty="0"/>
              <a:t> (1955, 1957, 1959, 1961) involving the </a:t>
            </a:r>
            <a:r>
              <a:rPr lang="en-US" sz="3600" b="1" u="sng" dirty="0">
                <a:solidFill>
                  <a:srgbClr val="FF0000"/>
                </a:solidFill>
              </a:rPr>
              <a:t>genetic</a:t>
            </a:r>
            <a:r>
              <a:rPr lang="en-US" sz="3600" u="sng" dirty="0">
                <a:solidFill>
                  <a:srgbClr val="FF0000"/>
                </a:solidFill>
              </a:rPr>
              <a:t> </a:t>
            </a:r>
            <a:r>
              <a:rPr lang="en-US" sz="3600" u="sng" dirty="0" smtClean="0">
                <a:solidFill>
                  <a:srgbClr val="FF0000"/>
                </a:solidFill>
              </a:rPr>
              <a:t>fine structure </a:t>
            </a:r>
            <a:r>
              <a:rPr lang="en-US" sz="3600" u="sng" dirty="0">
                <a:solidFill>
                  <a:srgbClr val="FF0000"/>
                </a:solidFill>
              </a:rPr>
              <a:t>of the </a:t>
            </a:r>
            <a:r>
              <a:rPr lang="en-US" sz="3600" u="sng" dirty="0" err="1">
                <a:solidFill>
                  <a:srgbClr val="FF0000"/>
                </a:solidFill>
              </a:rPr>
              <a:t>bacteriophage</a:t>
            </a:r>
            <a:r>
              <a:rPr lang="en-US" sz="3600" u="sng" dirty="0">
                <a:solidFill>
                  <a:srgbClr val="FF0000"/>
                </a:solidFill>
              </a:rPr>
              <a:t> T4 </a:t>
            </a:r>
            <a:r>
              <a:rPr lang="en-US" sz="3600" u="sng" dirty="0" err="1">
                <a:solidFill>
                  <a:srgbClr val="FF0000"/>
                </a:solidFill>
              </a:rPr>
              <a:t>rII</a:t>
            </a:r>
            <a:r>
              <a:rPr lang="en-US" sz="3600" u="sng" dirty="0">
                <a:solidFill>
                  <a:srgbClr val="FF0000"/>
                </a:solidFill>
              </a:rPr>
              <a:t>-region </a:t>
            </a:r>
            <a:r>
              <a:rPr lang="en-US" sz="3600" dirty="0"/>
              <a:t>turned out to be of </a:t>
            </a:r>
            <a:r>
              <a:rPr lang="en-US" sz="3600" u="sng" dirty="0" smtClean="0"/>
              <a:t>fundamental</a:t>
            </a:r>
            <a:r>
              <a:rPr lang="en-US" sz="3600" dirty="0" smtClean="0"/>
              <a:t> importance.</a:t>
            </a:r>
          </a:p>
          <a:p>
            <a:endParaRPr lang="en-US" sz="3600" dirty="0" smtClean="0"/>
          </a:p>
          <a:p>
            <a:r>
              <a:rPr lang="en-US" sz="3600" dirty="0" err="1" smtClean="0"/>
              <a:t>Benzer</a:t>
            </a:r>
            <a:r>
              <a:rPr lang="en-US" sz="3600" dirty="0" smtClean="0"/>
              <a:t> </a:t>
            </a:r>
            <a:r>
              <a:rPr lang="en-US" sz="3600" dirty="0"/>
              <a:t>created a </a:t>
            </a:r>
            <a:r>
              <a:rPr lang="en-US" sz="3600" dirty="0">
                <a:solidFill>
                  <a:srgbClr val="FF0000"/>
                </a:solidFill>
              </a:rPr>
              <a:t>new terminology</a:t>
            </a:r>
            <a:r>
              <a:rPr lang="en-US" sz="3600" dirty="0"/>
              <a:t>. He called </a:t>
            </a:r>
            <a:r>
              <a:rPr lang="en-US" sz="3600" u="sng" dirty="0"/>
              <a:t>the unit </a:t>
            </a:r>
            <a:r>
              <a:rPr lang="en-US" sz="3600" u="sng" dirty="0" smtClean="0"/>
              <a:t>of genetic </a:t>
            </a:r>
            <a:r>
              <a:rPr lang="en-US" sz="3600" u="sng" dirty="0"/>
              <a:t>function </a:t>
            </a:r>
            <a:r>
              <a:rPr lang="en-US" sz="3600" dirty="0"/>
              <a:t>the ``</a:t>
            </a:r>
            <a:r>
              <a:rPr lang="en-US" sz="3600" dirty="0" err="1">
                <a:solidFill>
                  <a:srgbClr val="FF0000"/>
                </a:solidFill>
              </a:rPr>
              <a:t>cistron</a:t>
            </a:r>
            <a:r>
              <a:rPr lang="en-US" sz="3600" dirty="0"/>
              <a:t>''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err="1" smtClean="0"/>
              <a:t>B</a:t>
            </a:r>
            <a:r>
              <a:rPr lang="en-US" b="1" u="sng" dirty="0" err="1" smtClean="0"/>
              <a:t>enzer</a:t>
            </a:r>
            <a:r>
              <a:rPr lang="en-US" b="1" u="sng" dirty="0" smtClean="0"/>
              <a:t> gave the terms</a:t>
            </a:r>
          </a:p>
          <a:p>
            <a:endParaRPr lang="en-US" dirty="0" smtClean="0"/>
          </a:p>
          <a:p>
            <a:r>
              <a:rPr lang="en-US" dirty="0" err="1" smtClean="0"/>
              <a:t>Cistron</a:t>
            </a:r>
            <a:r>
              <a:rPr lang="en-US" dirty="0" smtClean="0"/>
              <a:t> (Function)</a:t>
            </a:r>
          </a:p>
          <a:p>
            <a:endParaRPr lang="en-US" dirty="0" smtClean="0"/>
          </a:p>
          <a:p>
            <a:r>
              <a:rPr lang="en-US" dirty="0" smtClean="0"/>
              <a:t>Recon (Recombination)</a:t>
            </a:r>
          </a:p>
          <a:p>
            <a:endParaRPr lang="en-US" dirty="0" smtClean="0"/>
          </a:p>
          <a:p>
            <a:r>
              <a:rPr lang="en-US" dirty="0" err="1" smtClean="0"/>
              <a:t>Muton</a:t>
            </a:r>
            <a:r>
              <a:rPr lang="en-US" dirty="0" smtClean="0"/>
              <a:t> (Mutation)</a:t>
            </a:r>
          </a:p>
          <a:p>
            <a:endParaRPr lang="en-US" dirty="0" smtClean="0"/>
          </a:p>
          <a:p>
            <a:r>
              <a:rPr lang="en-US" dirty="0" smtClean="0"/>
              <a:t>Watson and Crick (1953) gave </a:t>
            </a:r>
            <a:r>
              <a:rPr lang="en-US" b="1" dirty="0" smtClean="0">
                <a:solidFill>
                  <a:srgbClr val="FF0000"/>
                </a:solidFill>
              </a:rPr>
              <a:t>double Helix </a:t>
            </a:r>
            <a:r>
              <a:rPr lang="en-US" dirty="0" smtClean="0"/>
              <a:t>model of DNA in 1953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Dounce</a:t>
            </a:r>
            <a:r>
              <a:rPr lang="en-US" dirty="0" smtClean="0"/>
              <a:t> (1952) and Gamow (1954) independently presented the </a:t>
            </a:r>
            <a:r>
              <a:rPr lang="en-US" dirty="0" smtClean="0">
                <a:solidFill>
                  <a:srgbClr val="FF0000"/>
                </a:solidFill>
              </a:rPr>
              <a:t>so-called </a:t>
            </a:r>
            <a:r>
              <a:rPr lang="en-US" dirty="0" err="1" smtClean="0">
                <a:solidFill>
                  <a:srgbClr val="FF0000"/>
                </a:solidFill>
              </a:rPr>
              <a:t>colinearity</a:t>
            </a:r>
            <a:r>
              <a:rPr lang="en-US" dirty="0" smtClean="0">
                <a:solidFill>
                  <a:srgbClr val="FF0000"/>
                </a:solidFill>
              </a:rPr>
              <a:t> hypothesis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According to which the </a:t>
            </a:r>
            <a:r>
              <a:rPr lang="en-US" dirty="0" smtClean="0">
                <a:solidFill>
                  <a:srgbClr val="FF0000"/>
                </a:solidFill>
              </a:rPr>
              <a:t>linear structure of DNA </a:t>
            </a:r>
            <a:r>
              <a:rPr lang="en-US" dirty="0" smtClean="0"/>
              <a:t>determines the </a:t>
            </a:r>
            <a:r>
              <a:rPr lang="en-US" dirty="0" smtClean="0">
                <a:solidFill>
                  <a:srgbClr val="FF0000"/>
                </a:solidFill>
              </a:rPr>
              <a:t>linear primary structure </a:t>
            </a:r>
            <a:r>
              <a:rPr lang="en-US" dirty="0" smtClean="0"/>
              <a:t>of a </a:t>
            </a:r>
            <a:r>
              <a:rPr lang="en-US" u="sng" dirty="0" smtClean="0">
                <a:solidFill>
                  <a:srgbClr val="FF0000"/>
                </a:solidFill>
              </a:rPr>
              <a:t>polypeptide</a:t>
            </a:r>
            <a:r>
              <a:rPr lang="en-US" dirty="0" smtClean="0"/>
              <a:t>. 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The </a:t>
            </a:r>
            <a:r>
              <a:rPr lang="en-US" u="sng" dirty="0" err="1" smtClean="0"/>
              <a:t>colinearity</a:t>
            </a:r>
            <a:r>
              <a:rPr lang="en-US" u="sng" dirty="0" smtClean="0"/>
              <a:t> hypothesis </a:t>
            </a:r>
            <a:r>
              <a:rPr lang="en-US" dirty="0" smtClean="0"/>
              <a:t>was shown to be </a:t>
            </a:r>
            <a:r>
              <a:rPr lang="en-US" b="1" dirty="0" smtClean="0">
                <a:solidFill>
                  <a:srgbClr val="FF0000"/>
                </a:solidFill>
              </a:rPr>
              <a:t>true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by Sarabhai et al. (1964) and </a:t>
            </a:r>
            <a:r>
              <a:rPr lang="en-US" dirty="0" err="1" smtClean="0"/>
              <a:t>Yanofsky</a:t>
            </a:r>
            <a:r>
              <a:rPr lang="en-US" dirty="0" smtClean="0"/>
              <a:t> et al. (1964, 1967), by </a:t>
            </a:r>
            <a:r>
              <a:rPr lang="en-US" b="1" u="sng" dirty="0" smtClean="0">
                <a:solidFill>
                  <a:srgbClr val="FF0000"/>
                </a:solidFill>
              </a:rPr>
              <a:t>comparing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the genetic map of the T4 phage coat </a:t>
            </a:r>
            <a:r>
              <a:rPr lang="en-US" dirty="0" smtClean="0">
                <a:solidFill>
                  <a:srgbClr val="FF0000"/>
                </a:solidFill>
              </a:rPr>
              <a:t>protein gene </a:t>
            </a:r>
            <a:r>
              <a:rPr lang="en-US" dirty="0" smtClean="0"/>
              <a:t>and the </a:t>
            </a:r>
            <a:r>
              <a:rPr lang="en-US" u="sng" dirty="0" smtClean="0"/>
              <a:t>corresponding primary structure of the polypeptide.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/>
          <a:lstStyle/>
          <a:p>
            <a:pPr algn="just"/>
            <a:r>
              <a:rPr lang="en-US" dirty="0" smtClean="0"/>
              <a:t>Thus, the cornerstone of the </a:t>
            </a:r>
            <a:r>
              <a:rPr lang="en-US" b="1" dirty="0" smtClean="0">
                <a:solidFill>
                  <a:srgbClr val="FF0000"/>
                </a:solidFill>
              </a:rPr>
              <a:t>neoclassical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view</a:t>
            </a:r>
            <a:r>
              <a:rPr lang="en-US" dirty="0" smtClean="0"/>
              <a:t> of the </a:t>
            </a:r>
            <a:r>
              <a:rPr lang="en-US" u="sng" dirty="0" smtClean="0">
                <a:solidFill>
                  <a:srgbClr val="FF0000"/>
                </a:solidFill>
              </a:rPr>
              <a:t>gene became the one </a:t>
            </a:r>
            <a:r>
              <a:rPr lang="en-US" u="sng" dirty="0" err="1" smtClean="0">
                <a:solidFill>
                  <a:srgbClr val="FF0000"/>
                </a:solidFill>
              </a:rPr>
              <a:t>cistron</a:t>
            </a:r>
            <a:r>
              <a:rPr lang="en-US" u="sng" dirty="0" smtClean="0">
                <a:solidFill>
                  <a:srgbClr val="FF0000"/>
                </a:solidFill>
              </a:rPr>
              <a:t>/one polypeptide hypothesis</a:t>
            </a:r>
            <a:r>
              <a:rPr lang="en-US" dirty="0" smtClean="0"/>
              <a:t>, which replaced the old one gene/one enzyme hypothesis.</a:t>
            </a:r>
          </a:p>
          <a:p>
            <a:pPr algn="just"/>
            <a:endParaRPr lang="en-US" dirty="0"/>
          </a:p>
          <a:p>
            <a:r>
              <a:rPr lang="en-US" dirty="0"/>
              <a:t>Stent, 1971; Watson, </a:t>
            </a:r>
            <a:r>
              <a:rPr lang="en-US" dirty="0" smtClean="0"/>
              <a:t>1963</a:t>
            </a:r>
          </a:p>
          <a:p>
            <a:endParaRPr lang="en-US" dirty="0"/>
          </a:p>
          <a:p>
            <a:r>
              <a:rPr lang="en-US" u="sng" dirty="0"/>
              <a:t>Transcription and Translation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According to an </a:t>
            </a:r>
            <a:r>
              <a:rPr lang="en-US" b="1" dirty="0" smtClean="0">
                <a:solidFill>
                  <a:srgbClr val="FF0000"/>
                </a:solidFill>
              </a:rPr>
              <a:t>early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version</a:t>
            </a:r>
            <a:r>
              <a:rPr lang="en-US" dirty="0" smtClean="0"/>
              <a:t> of the </a:t>
            </a:r>
            <a:r>
              <a:rPr lang="en-US" u="sng" dirty="0" smtClean="0"/>
              <a:t>theory of the information structure of protein synthesis</a:t>
            </a:r>
            <a:r>
              <a:rPr lang="en-US" dirty="0" smtClean="0"/>
              <a:t>, the RNA transcript was thought to provide the RNA moieties for newly formed ribosomes. 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Hence, </a:t>
            </a:r>
            <a:r>
              <a:rPr lang="en-US" b="1" dirty="0" smtClean="0">
                <a:solidFill>
                  <a:srgbClr val="FF0000"/>
                </a:solidFill>
              </a:rPr>
              <a:t>each gene </a:t>
            </a:r>
            <a:r>
              <a:rPr lang="en-US" dirty="0" smtClean="0"/>
              <a:t>was imagined to give rise to the formation of </a:t>
            </a:r>
            <a:r>
              <a:rPr lang="en-US" b="1" dirty="0" smtClean="0">
                <a:solidFill>
                  <a:srgbClr val="FF0000"/>
                </a:solidFill>
              </a:rPr>
              <a:t>one specialized kind of ribosome</a:t>
            </a:r>
            <a:r>
              <a:rPr lang="en-US" dirty="0" smtClean="0"/>
              <a:t>, which in turn would direct the synthesis of </a:t>
            </a:r>
            <a:r>
              <a:rPr lang="en-US" b="1" dirty="0" smtClean="0">
                <a:solidFill>
                  <a:srgbClr val="FF0000"/>
                </a:solidFill>
              </a:rPr>
              <a:t>one and only one kind of protein </a:t>
            </a:r>
            <a:r>
              <a:rPr lang="en-US" dirty="0" smtClean="0"/>
              <a:t> a scheme that Brenner, Jacob, and </a:t>
            </a:r>
            <a:r>
              <a:rPr lang="en-US" dirty="0" err="1" smtClean="0"/>
              <a:t>Meselsohn</a:t>
            </a:r>
            <a:r>
              <a:rPr lang="en-US" dirty="0" smtClean="0"/>
              <a:t> (1961) epitomized as the ``</a:t>
            </a:r>
            <a:r>
              <a:rPr lang="en-US" u="sng" dirty="0" smtClean="0">
                <a:solidFill>
                  <a:srgbClr val="FF0000"/>
                </a:solidFill>
              </a:rPr>
              <a:t>one gene/one ribosome/one protein'' </a:t>
            </a:r>
            <a:r>
              <a:rPr lang="en-US" dirty="0" smtClean="0"/>
              <a:t>hypothesis.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>
            <a:noAutofit/>
          </a:bodyPr>
          <a:lstStyle/>
          <a:p>
            <a:pPr algn="just"/>
            <a:endParaRPr lang="en-SG" sz="3200" dirty="0" smtClean="0"/>
          </a:p>
          <a:p>
            <a:pPr algn="just"/>
            <a:r>
              <a:rPr lang="en-SG" sz="3200" dirty="0" smtClean="0"/>
              <a:t>In </a:t>
            </a:r>
            <a:r>
              <a:rPr lang="en-SG" sz="3200" dirty="0"/>
              <a:t>the beginning </a:t>
            </a:r>
            <a:r>
              <a:rPr lang="en-SG" sz="3200" dirty="0" smtClean="0">
                <a:solidFill>
                  <a:srgbClr val="FF0000"/>
                </a:solidFill>
              </a:rPr>
              <a:t>Mendel's </a:t>
            </a:r>
            <a:r>
              <a:rPr lang="en-SG" sz="3200" dirty="0">
                <a:solidFill>
                  <a:srgbClr val="FF0000"/>
                </a:solidFill>
              </a:rPr>
              <a:t>factor </a:t>
            </a:r>
            <a:r>
              <a:rPr lang="en-SG" sz="3200" dirty="0"/>
              <a:t>came to be known as gene(Johannsen,1909). </a:t>
            </a:r>
          </a:p>
          <a:p>
            <a:pPr algn="just"/>
            <a:endParaRPr lang="en-SG" sz="3200" dirty="0" smtClean="0"/>
          </a:p>
          <a:p>
            <a:pPr algn="just"/>
            <a:r>
              <a:rPr lang="en-SG" sz="3200" dirty="0" smtClean="0"/>
              <a:t>The </a:t>
            </a:r>
            <a:r>
              <a:rPr lang="en-SG" sz="3200" dirty="0"/>
              <a:t>presence of the gene is detected only when a </a:t>
            </a:r>
            <a:r>
              <a:rPr lang="en-SG" sz="3200" b="1" dirty="0">
                <a:solidFill>
                  <a:srgbClr val="FF0000"/>
                </a:solidFill>
              </a:rPr>
              <a:t>mutation occurs</a:t>
            </a:r>
            <a:r>
              <a:rPr lang="en-SG" sz="3200" dirty="0"/>
              <a:t> in it. </a:t>
            </a:r>
            <a:endParaRPr lang="en-SG" sz="3200" dirty="0" smtClean="0"/>
          </a:p>
          <a:p>
            <a:pPr algn="just"/>
            <a:endParaRPr lang="en-SG" sz="3200" dirty="0"/>
          </a:p>
          <a:p>
            <a:pPr algn="just"/>
            <a:r>
              <a:rPr lang="en-SG" sz="3200" b="1" dirty="0" smtClean="0">
                <a:solidFill>
                  <a:srgbClr val="FF0000"/>
                </a:solidFill>
              </a:rPr>
              <a:t>Initially </a:t>
            </a:r>
            <a:r>
              <a:rPr lang="en-SG" sz="3200" b="1" dirty="0">
                <a:solidFill>
                  <a:srgbClr val="FF0000"/>
                </a:solidFill>
              </a:rPr>
              <a:t>genes </a:t>
            </a:r>
            <a:r>
              <a:rPr lang="en-SG" sz="3200" dirty="0"/>
              <a:t>were considered as </a:t>
            </a:r>
            <a:r>
              <a:rPr lang="en-SG" sz="3200" dirty="0">
                <a:solidFill>
                  <a:srgbClr val="FF0000"/>
                </a:solidFill>
              </a:rPr>
              <a:t>beads</a:t>
            </a:r>
            <a:r>
              <a:rPr lang="en-SG" sz="3200" dirty="0"/>
              <a:t> and </a:t>
            </a:r>
            <a:r>
              <a:rPr lang="en-SG" sz="3200" b="1" dirty="0">
                <a:solidFill>
                  <a:srgbClr val="FF0000"/>
                </a:solidFill>
              </a:rPr>
              <a:t>chromosomes as strings </a:t>
            </a:r>
            <a:r>
              <a:rPr lang="en-SG" sz="3200" dirty="0"/>
              <a:t>of beads (Morgan, 1911). </a:t>
            </a:r>
            <a:endParaRPr lang="en-SG" sz="3200" dirty="0" smtClean="0"/>
          </a:p>
          <a:p>
            <a:pPr algn="just"/>
            <a:endParaRPr lang="en-SG" sz="3200" dirty="0"/>
          </a:p>
        </p:txBody>
      </p:sp>
    </p:spTree>
    <p:extLst>
      <p:ext uri="{BB962C8B-B14F-4D97-AF65-F5344CB8AC3E}">
        <p14:creationId xmlns:p14="http://schemas.microsoft.com/office/powerpoint/2010/main" val="429064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/>
              <a:t>Cohen (1948) had found that upon infection of </a:t>
            </a:r>
            <a:r>
              <a:rPr lang="en-US" sz="3600" i="1" dirty="0" smtClean="0"/>
              <a:t>E. coli</a:t>
            </a:r>
            <a:r>
              <a:rPr lang="en-US" sz="3600" dirty="0" smtClean="0"/>
              <a:t> with T2 phage, </a:t>
            </a:r>
            <a:r>
              <a:rPr lang="en-US" sz="3600" dirty="0" smtClean="0">
                <a:solidFill>
                  <a:srgbClr val="FF0000"/>
                </a:solidFill>
              </a:rPr>
              <a:t>net synthesis of RNA</a:t>
            </a:r>
            <a:r>
              <a:rPr lang="en-US" sz="3600" dirty="0" smtClean="0"/>
              <a:t>, and hence of </a:t>
            </a:r>
            <a:r>
              <a:rPr lang="en-US" sz="3600" dirty="0" smtClean="0">
                <a:solidFill>
                  <a:srgbClr val="FF0000"/>
                </a:solidFill>
              </a:rPr>
              <a:t>ribosomes</a:t>
            </a:r>
            <a:r>
              <a:rPr lang="en-US" sz="3600" dirty="0" smtClean="0"/>
              <a:t>, </a:t>
            </a:r>
            <a:r>
              <a:rPr lang="en-US" sz="3600" dirty="0" smtClean="0">
                <a:solidFill>
                  <a:srgbClr val="FF0000"/>
                </a:solidFill>
              </a:rPr>
              <a:t>not only does not accelerate </a:t>
            </a:r>
            <a:r>
              <a:rPr lang="en-US" sz="3600" b="1" u="sng" dirty="0" smtClean="0">
                <a:solidFill>
                  <a:srgbClr val="FF0000"/>
                </a:solidFill>
              </a:rPr>
              <a:t>but</a:t>
            </a:r>
            <a:r>
              <a:rPr lang="en-US" sz="3600" u="sng" dirty="0" smtClean="0">
                <a:solidFill>
                  <a:srgbClr val="FF0000"/>
                </a:solidFill>
              </a:rPr>
              <a:t> comes to a stop</a:t>
            </a:r>
            <a:r>
              <a:rPr lang="en-US" sz="3600" dirty="0" smtClean="0"/>
              <a:t>, 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Astrachan</a:t>
            </a:r>
            <a:r>
              <a:rPr lang="en-US" dirty="0" smtClean="0"/>
              <a:t> (1956a, 1956b) measured </a:t>
            </a:r>
            <a:r>
              <a:rPr lang="en-US" b="1" dirty="0" smtClean="0">
                <a:solidFill>
                  <a:srgbClr val="FF0000"/>
                </a:solidFill>
              </a:rPr>
              <a:t>phosphorus incorporation into the RNA</a:t>
            </a:r>
            <a:r>
              <a:rPr lang="en-US" dirty="0" smtClean="0"/>
              <a:t> of different sub-cellular fractions of </a:t>
            </a:r>
            <a:r>
              <a:rPr lang="en-US" i="1" dirty="0" smtClean="0"/>
              <a:t>E. coli </a:t>
            </a:r>
            <a:r>
              <a:rPr lang="en-US" dirty="0" smtClean="0"/>
              <a:t>after phage infection. 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/>
              <a:t>Jacob and Monod (1961) had proposed the name </a:t>
            </a:r>
            <a:r>
              <a:rPr lang="en-US" sz="3200" b="1" i="1" dirty="0" smtClean="0">
                <a:solidFill>
                  <a:srgbClr val="FF0000"/>
                </a:solidFill>
              </a:rPr>
              <a:t>messenger RNA (mRNA) </a:t>
            </a:r>
            <a:r>
              <a:rPr lang="en-US" sz="3200" dirty="0" smtClean="0"/>
              <a:t>for this protein-synthesis conducting RNA. </a:t>
            </a:r>
          </a:p>
          <a:p>
            <a:pPr algn="just"/>
            <a:endParaRPr lang="en-US" sz="3200" dirty="0"/>
          </a:p>
          <a:p>
            <a:pPr algn="just"/>
            <a:r>
              <a:rPr lang="en-US" sz="3200" dirty="0" smtClean="0"/>
              <a:t>Thus, the neoclassical view of the gene culminated in a theory according to which </a:t>
            </a:r>
            <a:r>
              <a:rPr lang="en-US" sz="3200" dirty="0" smtClean="0">
                <a:solidFill>
                  <a:srgbClr val="FF0000"/>
                </a:solidFill>
              </a:rPr>
              <a:t>one gene or </a:t>
            </a:r>
            <a:r>
              <a:rPr lang="en-US" sz="3200" dirty="0" err="1" smtClean="0">
                <a:solidFill>
                  <a:srgbClr val="FF0000"/>
                </a:solidFill>
              </a:rPr>
              <a:t>cistron</a:t>
            </a:r>
            <a:r>
              <a:rPr lang="en-US" sz="3200" dirty="0" smtClean="0">
                <a:solidFill>
                  <a:srgbClr val="FF0000"/>
                </a:solidFill>
              </a:rPr>
              <a:t> controls</a:t>
            </a:r>
            <a:r>
              <a:rPr lang="en-US" sz="3200" dirty="0" smtClean="0"/>
              <a:t> the synthesis of </a:t>
            </a:r>
            <a:r>
              <a:rPr lang="en-US" sz="3200" dirty="0" smtClean="0">
                <a:solidFill>
                  <a:srgbClr val="FF0000"/>
                </a:solidFill>
              </a:rPr>
              <a:t>one </a:t>
            </a:r>
            <a:r>
              <a:rPr lang="en-US" sz="3200" b="1" u="sng" dirty="0" smtClean="0">
                <a:solidFill>
                  <a:srgbClr val="FF0000"/>
                </a:solidFill>
              </a:rPr>
              <a:t>messenger</a:t>
            </a:r>
            <a:r>
              <a:rPr lang="en-US" sz="3200" dirty="0" smtClean="0">
                <a:solidFill>
                  <a:srgbClr val="FF0000"/>
                </a:solidFill>
              </a:rPr>
              <a:t> RNA molecule</a:t>
            </a:r>
            <a:r>
              <a:rPr lang="en-US" sz="3200" dirty="0" smtClean="0"/>
              <a:t>, which in turn </a:t>
            </a:r>
            <a:r>
              <a:rPr lang="en-US" sz="3200" dirty="0" smtClean="0">
                <a:solidFill>
                  <a:srgbClr val="FF0000"/>
                </a:solidFill>
              </a:rPr>
              <a:t>controls the synthesis of </a:t>
            </a:r>
            <a:r>
              <a:rPr lang="en-US" sz="3200" b="1" u="sng" dirty="0" smtClean="0">
                <a:solidFill>
                  <a:srgbClr val="FF0000"/>
                </a:solidFill>
              </a:rPr>
              <a:t>one</a:t>
            </a:r>
            <a:r>
              <a:rPr lang="en-US" sz="3200" dirty="0" smtClean="0">
                <a:solidFill>
                  <a:srgbClr val="FF0000"/>
                </a:solidFill>
              </a:rPr>
              <a:t> polypeptide</a:t>
            </a:r>
            <a:endParaRPr lang="en-US" sz="3200" dirty="0">
              <a:solidFill>
                <a:srgbClr val="FF0000"/>
              </a:solidFill>
            </a:endParaRPr>
          </a:p>
          <a:p>
            <a:pPr algn="just"/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9050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The Breakdown of the Neoclassical Gene Concept and</a:t>
            </a:r>
            <a:br>
              <a:rPr lang="en-US" sz="3600" b="1" dirty="0" smtClean="0"/>
            </a:br>
            <a:r>
              <a:rPr lang="en-US" sz="3600" b="1" dirty="0" smtClean="0"/>
              <a:t>the </a:t>
            </a:r>
            <a:r>
              <a:rPr lang="en-US" sz="3600" b="1" dirty="0" smtClean="0">
                <a:solidFill>
                  <a:srgbClr val="FF0000"/>
                </a:solidFill>
              </a:rPr>
              <a:t>Modern Concept </a:t>
            </a:r>
            <a:r>
              <a:rPr lang="en-US" sz="3600" b="1" dirty="0" smtClean="0"/>
              <a:t>of the Gene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4290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algn="just"/>
            <a:r>
              <a:rPr lang="en-US" dirty="0" smtClean="0"/>
              <a:t>Started in the beginning of the 1970s, with the new discoveries of gene technology and molecular biology.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</p:spPr>
        <p:txBody>
          <a:bodyPr>
            <a:normAutofit/>
          </a:bodyPr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These were the discoveries of repeated genes, interrupted genes and alternative splicing, the special case of immunoglobulin genes, overlapping </a:t>
            </a:r>
            <a:r>
              <a:rPr lang="fr-FR" dirty="0" err="1" smtClean="0"/>
              <a:t>genes</a:t>
            </a:r>
            <a:r>
              <a:rPr lang="fr-FR" dirty="0" smtClean="0"/>
              <a:t>, </a:t>
            </a:r>
            <a:r>
              <a:rPr lang="fr-FR" dirty="0" err="1" smtClean="0"/>
              <a:t>movable</a:t>
            </a:r>
            <a:r>
              <a:rPr lang="fr-FR" dirty="0" smtClean="0"/>
              <a:t> </a:t>
            </a:r>
            <a:r>
              <a:rPr lang="fr-FR" dirty="0" err="1" smtClean="0"/>
              <a:t>genes</a:t>
            </a:r>
            <a:r>
              <a:rPr lang="fr-FR" dirty="0" smtClean="0"/>
              <a:t>, </a:t>
            </a:r>
            <a:r>
              <a:rPr lang="fr-FR" dirty="0" err="1" smtClean="0"/>
              <a:t>complex</a:t>
            </a:r>
            <a:r>
              <a:rPr lang="fr-FR" dirty="0" smtClean="0"/>
              <a:t> </a:t>
            </a:r>
            <a:r>
              <a:rPr lang="fr-FR" dirty="0" err="1" smtClean="0"/>
              <a:t>promoters</a:t>
            </a:r>
            <a:r>
              <a:rPr lang="fr-FR" dirty="0" smtClean="0"/>
              <a:t>, multiple </a:t>
            </a:r>
            <a:r>
              <a:rPr lang="fr-FR" dirty="0" err="1" smtClean="0"/>
              <a:t>polyadenylation</a:t>
            </a:r>
            <a:r>
              <a:rPr lang="fr-FR" dirty="0" smtClean="0"/>
              <a:t> sites, </a:t>
            </a:r>
            <a:r>
              <a:rPr lang="en-US" dirty="0" err="1" smtClean="0"/>
              <a:t>polyprotein</a:t>
            </a:r>
            <a:r>
              <a:rPr lang="en-US" dirty="0" smtClean="0"/>
              <a:t> genes, the </a:t>
            </a:r>
            <a:r>
              <a:rPr lang="en-US" dirty="0" smtClean="0">
                <a:solidFill>
                  <a:srgbClr val="FF0000"/>
                </a:solidFill>
              </a:rPr>
              <a:t>editing of messenger RNA </a:t>
            </a:r>
            <a:r>
              <a:rPr lang="en-US" dirty="0" smtClean="0"/>
              <a:t>and nested genes. 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Such observations have led to a situation where none of the classical or the neoclassical criteria of the definition of the gene hold strictly true.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Linn and Arber (1968) and </a:t>
            </a:r>
            <a:r>
              <a:rPr lang="en-US" dirty="0" err="1" smtClean="0"/>
              <a:t>Meselson</a:t>
            </a:r>
            <a:r>
              <a:rPr lang="en-US" dirty="0" smtClean="0"/>
              <a:t> and Yuan (1968) found </a:t>
            </a:r>
            <a:r>
              <a:rPr lang="en-US" dirty="0" smtClean="0">
                <a:solidFill>
                  <a:srgbClr val="FF0000"/>
                </a:solidFill>
              </a:rPr>
              <a:t>specific restriction endonucleases</a:t>
            </a:r>
            <a:r>
              <a:rPr lang="en-US" dirty="0" smtClean="0"/>
              <a:t>, i.e., enzymes that cut DNA in bacteria, which act when the latter defend themselves against the attack of bacteriophages; 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Thus, these enzymes restrict the </a:t>
            </a:r>
            <a:r>
              <a:rPr lang="en-US" dirty="0" smtClean="0">
                <a:solidFill>
                  <a:srgbClr val="FF0000"/>
                </a:solidFill>
              </a:rPr>
              <a:t>host range </a:t>
            </a:r>
            <a:r>
              <a:rPr lang="en-US" dirty="0" smtClean="0"/>
              <a:t>of the bacteriophages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/>
          </a:bodyPr>
          <a:lstStyle/>
          <a:p>
            <a:pPr algn="just"/>
            <a:endParaRPr lang="en-US" dirty="0" smtClean="0"/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Recombinant DNA molecules were </a:t>
            </a:r>
            <a:r>
              <a:rPr lang="en-US" b="1" u="sng" dirty="0" smtClean="0">
                <a:solidFill>
                  <a:srgbClr val="FF0000"/>
                </a:solidFill>
              </a:rPr>
              <a:t>first constructed</a:t>
            </a:r>
            <a:r>
              <a:rPr lang="en-US" b="1" u="sng" dirty="0" smtClean="0"/>
              <a:t> </a:t>
            </a:r>
            <a:r>
              <a:rPr lang="en-US" dirty="0" smtClean="0"/>
              <a:t>by Jackson et al.(1972), </a:t>
            </a:r>
            <a:r>
              <a:rPr lang="en-US" dirty="0" err="1" smtClean="0"/>
              <a:t>Lobban</a:t>
            </a:r>
            <a:r>
              <a:rPr lang="en-US" dirty="0" smtClean="0"/>
              <a:t> and Kaiser (1973) and Cohen et al. (1973). 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Cloned DNA molecules can be physically </a:t>
            </a:r>
            <a:r>
              <a:rPr lang="en-US" dirty="0" smtClean="0">
                <a:solidFill>
                  <a:srgbClr val="FF0000"/>
                </a:solidFill>
              </a:rPr>
              <a:t>mapped</a:t>
            </a:r>
            <a:r>
              <a:rPr lang="en-US" dirty="0" smtClean="0"/>
              <a:t>, using the cutting points of the </a:t>
            </a:r>
            <a:r>
              <a:rPr lang="en-US" dirty="0" smtClean="0">
                <a:solidFill>
                  <a:srgbClr val="FF0000"/>
                </a:solidFill>
              </a:rPr>
              <a:t>restriction endonucleases as markers,</a:t>
            </a:r>
            <a:r>
              <a:rPr lang="en-US" dirty="0" smtClean="0"/>
              <a:t> (Southern, 1975) and </a:t>
            </a:r>
            <a:r>
              <a:rPr lang="en-US" dirty="0" smtClean="0">
                <a:solidFill>
                  <a:srgbClr val="FF0000"/>
                </a:solidFill>
              </a:rPr>
              <a:t>sequenced</a:t>
            </a:r>
            <a:r>
              <a:rPr lang="en-US" dirty="0" smtClean="0"/>
              <a:t> by means of sophisticated </a:t>
            </a:r>
            <a:r>
              <a:rPr lang="en-US" dirty="0" smtClean="0">
                <a:solidFill>
                  <a:srgbClr val="FF0000"/>
                </a:solidFill>
              </a:rPr>
              <a:t>biochemical methods </a:t>
            </a:r>
            <a:r>
              <a:rPr lang="en-US" dirty="0" smtClean="0"/>
              <a:t>(</a:t>
            </a:r>
            <a:r>
              <a:rPr lang="en-US" dirty="0" err="1" smtClean="0"/>
              <a:t>Maxam</a:t>
            </a:r>
            <a:r>
              <a:rPr lang="en-US" dirty="0" smtClean="0"/>
              <a:t> &amp; Gilbert, 1977; Sanger et al., 1977).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Repeated Genes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Waring</a:t>
            </a:r>
            <a:r>
              <a:rPr lang="en-US" dirty="0" smtClean="0"/>
              <a:t> and Britten (1966) and Britten and </a:t>
            </a:r>
            <a:r>
              <a:rPr lang="en-US" dirty="0" err="1" smtClean="0"/>
              <a:t>Kohne</a:t>
            </a:r>
            <a:r>
              <a:rPr lang="en-US" dirty="0" smtClean="0"/>
              <a:t> (1967, 1968a, 1968b) were the first to observe </a:t>
            </a:r>
            <a:r>
              <a:rPr lang="en-US" dirty="0" smtClean="0">
                <a:solidFill>
                  <a:srgbClr val="FF0000"/>
                </a:solidFill>
              </a:rPr>
              <a:t>repeated DNA sequences in</a:t>
            </a:r>
            <a:r>
              <a:rPr lang="en-US" dirty="0" smtClean="0"/>
              <a:t> many organisms by means of the re-association kinetics of DNA.</a:t>
            </a:r>
          </a:p>
          <a:p>
            <a:pPr algn="just"/>
            <a:endParaRPr lang="en-US" dirty="0" smtClean="0"/>
          </a:p>
          <a:p>
            <a:pPr algn="just"/>
            <a:r>
              <a:rPr lang="en-US" u="sng" dirty="0" smtClean="0">
                <a:solidFill>
                  <a:srgbClr val="FF0000"/>
                </a:solidFill>
              </a:rPr>
              <a:t>Cot curve</a:t>
            </a:r>
          </a:p>
          <a:p>
            <a:pPr algn="just"/>
            <a:r>
              <a:rPr lang="en-SG" b="1" dirty="0" smtClean="0"/>
              <a:t>Cot </a:t>
            </a:r>
            <a:r>
              <a:rPr lang="en-SG" b="1" dirty="0"/>
              <a:t>analysis</a:t>
            </a:r>
            <a:r>
              <a:rPr lang="en-SG" dirty="0"/>
              <a:t>, a technique based on the principles of </a:t>
            </a:r>
            <a:r>
              <a:rPr lang="en-SG" b="1" dirty="0"/>
              <a:t>DNA </a:t>
            </a:r>
            <a:r>
              <a:rPr lang="en-SG" b="1" dirty="0" err="1"/>
              <a:t>reassociation</a:t>
            </a:r>
            <a:r>
              <a:rPr lang="en-SG" b="1" dirty="0"/>
              <a:t> kinetics</a:t>
            </a:r>
            <a:r>
              <a:rPr lang="en-SG" dirty="0"/>
              <a:t>, is a biochemical technique that measures how much </a:t>
            </a:r>
            <a:r>
              <a:rPr lang="en-SG" dirty="0">
                <a:hlinkClick r:id="rId2" action="ppaction://hlinkfile" tooltip="Repetitive DNA"/>
              </a:rPr>
              <a:t>repetitive DNA</a:t>
            </a:r>
            <a:r>
              <a:rPr lang="en-SG" dirty="0"/>
              <a:t> is in a DNA sample such as a </a:t>
            </a:r>
            <a:r>
              <a:rPr lang="en-SG" dirty="0">
                <a:hlinkClick r:id="rId3" action="ppaction://hlinkfile" tooltip="Genome"/>
              </a:rPr>
              <a:t>genome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genes of ribosomal RNA </a:t>
            </a:r>
            <a:r>
              <a:rPr lang="en-US" dirty="0" smtClean="0"/>
              <a:t>are repeated in several tandem copies. 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Each one consists of </a:t>
            </a:r>
            <a:r>
              <a:rPr lang="en-US" dirty="0" smtClean="0">
                <a:solidFill>
                  <a:srgbClr val="FF0000"/>
                </a:solidFill>
              </a:rPr>
              <a:t>one transcription unit</a:t>
            </a:r>
            <a:r>
              <a:rPr lang="en-US" dirty="0" smtClean="0"/>
              <a:t>, but the gene cluster is usually transmitted from one generation to the next as a </a:t>
            </a:r>
            <a:r>
              <a:rPr lang="en-US" dirty="0" smtClean="0">
                <a:solidFill>
                  <a:srgbClr val="FF0000"/>
                </a:solidFill>
              </a:rPr>
              <a:t>single unit. 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Likewise, the </a:t>
            </a:r>
            <a:r>
              <a:rPr lang="en-US" dirty="0" smtClean="0">
                <a:solidFill>
                  <a:srgbClr val="FF0000"/>
                </a:solidFill>
              </a:rPr>
              <a:t>histone genes </a:t>
            </a:r>
            <a:r>
              <a:rPr lang="en-US" dirty="0" smtClean="0"/>
              <a:t>have been observed to be repeated in such tandem repeats in many higher eukaryotic organisms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/>
          <a:lstStyle/>
          <a:p>
            <a:pPr algn="just"/>
            <a:r>
              <a:rPr lang="en-SG" dirty="0"/>
              <a:t>An </a:t>
            </a:r>
            <a:r>
              <a:rPr lang="en-SG" b="1" dirty="0">
                <a:solidFill>
                  <a:srgbClr val="FF0000"/>
                </a:solidFill>
              </a:rPr>
              <a:t>interrupted gene</a:t>
            </a:r>
            <a:r>
              <a:rPr lang="en-SG" dirty="0">
                <a:solidFill>
                  <a:srgbClr val="FF0000"/>
                </a:solidFill>
              </a:rPr>
              <a:t> </a:t>
            </a:r>
            <a:r>
              <a:rPr lang="en-SG" dirty="0"/>
              <a:t>(also called a </a:t>
            </a:r>
            <a:r>
              <a:rPr lang="en-SG" b="1" dirty="0"/>
              <a:t>split gene</a:t>
            </a:r>
            <a:r>
              <a:rPr lang="en-SG" dirty="0"/>
              <a:t>) is a gene that contains sections of </a:t>
            </a:r>
            <a:r>
              <a:rPr lang="en-SG" dirty="0">
                <a:hlinkClick r:id="rId2" action="ppaction://hlinkfile" tooltip="DNA"/>
              </a:rPr>
              <a:t>DNA</a:t>
            </a:r>
            <a:r>
              <a:rPr lang="en-SG" dirty="0"/>
              <a:t> called </a:t>
            </a:r>
            <a:r>
              <a:rPr lang="en-SG" dirty="0">
                <a:hlinkClick r:id="rId3" action="ppaction://hlinkfile" tooltip="Exon"/>
              </a:rPr>
              <a:t>exons</a:t>
            </a:r>
            <a:r>
              <a:rPr lang="en-SG" dirty="0"/>
              <a:t>, which are expressed as RNA and protein, interrupted by sections of DNA called </a:t>
            </a:r>
            <a:r>
              <a:rPr lang="en-SG" dirty="0">
                <a:hlinkClick r:id="rId4" action="ppaction://hlinkfile" tooltip="Intron"/>
              </a:rPr>
              <a:t>introns</a:t>
            </a:r>
            <a:r>
              <a:rPr lang="en-SG" dirty="0"/>
              <a:t>, which are not expressed.</a:t>
            </a:r>
          </a:p>
          <a:p>
            <a:pPr algn="just"/>
            <a:endParaRPr lang="en-SG" dirty="0" smtClean="0"/>
          </a:p>
          <a:p>
            <a:pPr algn="just"/>
            <a:r>
              <a:rPr lang="en-SG" dirty="0" smtClean="0"/>
              <a:t>An </a:t>
            </a:r>
            <a:r>
              <a:rPr lang="en-SG" b="1" dirty="0">
                <a:solidFill>
                  <a:srgbClr val="FF0000"/>
                </a:solidFill>
              </a:rPr>
              <a:t>overlapping gene</a:t>
            </a:r>
            <a:r>
              <a:rPr lang="en-SG" dirty="0">
                <a:solidFill>
                  <a:srgbClr val="FF0000"/>
                </a:solidFill>
              </a:rPr>
              <a:t> </a:t>
            </a:r>
            <a:r>
              <a:rPr lang="en-SG" dirty="0"/>
              <a:t>is a </a:t>
            </a:r>
            <a:r>
              <a:rPr lang="en-SG" dirty="0">
                <a:hlinkClick r:id="rId5" action="ppaction://hlinkfile" tooltip="Gene"/>
              </a:rPr>
              <a:t>gene</a:t>
            </a:r>
            <a:r>
              <a:rPr lang="en-SG" dirty="0"/>
              <a:t> whose expressible </a:t>
            </a:r>
            <a:r>
              <a:rPr lang="en-SG" dirty="0">
                <a:hlinkClick r:id="rId6" action="ppaction://hlinkfile" tooltip="Nucleic acid sequence"/>
              </a:rPr>
              <a:t>nucleotide sequence</a:t>
            </a:r>
            <a:r>
              <a:rPr lang="en-SG" dirty="0"/>
              <a:t> partially overlaps with the expressible nucleotide sequence of another gene</a:t>
            </a:r>
          </a:p>
        </p:txBody>
      </p:sp>
    </p:spTree>
    <p:extLst>
      <p:ext uri="{BB962C8B-B14F-4D97-AF65-F5344CB8AC3E}">
        <p14:creationId xmlns:p14="http://schemas.microsoft.com/office/powerpoint/2010/main" val="239653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>
            <a:normAutofit/>
          </a:bodyPr>
          <a:lstStyle/>
          <a:p>
            <a:pPr algn="just"/>
            <a:endParaRPr lang="en-SG" sz="2800" dirty="0" smtClean="0"/>
          </a:p>
          <a:p>
            <a:pPr algn="just"/>
            <a:r>
              <a:rPr lang="en-SG" sz="2800" b="1" dirty="0" smtClean="0">
                <a:solidFill>
                  <a:srgbClr val="FF0000"/>
                </a:solidFill>
              </a:rPr>
              <a:t>Mutation</a:t>
            </a:r>
            <a:r>
              <a:rPr lang="en-SG" sz="2800" dirty="0" smtClean="0"/>
              <a:t> </a:t>
            </a:r>
            <a:r>
              <a:rPr lang="en-SG" sz="2800" dirty="0"/>
              <a:t>was </a:t>
            </a:r>
            <a:r>
              <a:rPr lang="en-SG" sz="2800" u="sng" dirty="0">
                <a:solidFill>
                  <a:srgbClr val="FF0000"/>
                </a:solidFill>
              </a:rPr>
              <a:t>supposed to </a:t>
            </a:r>
            <a:r>
              <a:rPr lang="en-SG" sz="2800" dirty="0"/>
              <a:t>alter the bead </a:t>
            </a:r>
            <a:r>
              <a:rPr lang="en-SG" sz="2800" u="sng" dirty="0">
                <a:solidFill>
                  <a:srgbClr val="FF0000"/>
                </a:solidFill>
              </a:rPr>
              <a:t>structure</a:t>
            </a:r>
            <a:r>
              <a:rPr lang="en-SG" sz="2800" dirty="0"/>
              <a:t> and </a:t>
            </a:r>
            <a:r>
              <a:rPr lang="en-SG" sz="2800" dirty="0">
                <a:solidFill>
                  <a:srgbClr val="FF0000"/>
                </a:solidFill>
              </a:rPr>
              <a:t>recombination</a:t>
            </a:r>
            <a:r>
              <a:rPr lang="en-SG" sz="2800" dirty="0"/>
              <a:t> (or crossing over) was regarded to </a:t>
            </a:r>
            <a:r>
              <a:rPr lang="en-SG" sz="2800" u="sng" dirty="0">
                <a:solidFill>
                  <a:srgbClr val="FF0000"/>
                </a:solidFill>
              </a:rPr>
              <a:t>involve a breakage </a:t>
            </a:r>
            <a:r>
              <a:rPr lang="en-SG" sz="2800" dirty="0"/>
              <a:t>between two beads followed by their exchange </a:t>
            </a:r>
            <a:r>
              <a:rPr lang="en-SG" sz="2800" u="sng" dirty="0">
                <a:solidFill>
                  <a:srgbClr val="FF0000"/>
                </a:solidFill>
              </a:rPr>
              <a:t>between paired chromosomes. </a:t>
            </a:r>
          </a:p>
          <a:p>
            <a:pPr algn="just"/>
            <a:endParaRPr lang="en-SG" sz="2800" dirty="0"/>
          </a:p>
          <a:p>
            <a:pPr algn="just"/>
            <a:r>
              <a:rPr lang="en-SG" sz="2800" u="sng" dirty="0">
                <a:solidFill>
                  <a:srgbClr val="FF0000"/>
                </a:solidFill>
              </a:rPr>
              <a:t>Each bead </a:t>
            </a:r>
            <a:r>
              <a:rPr lang="en-SG" sz="2800" dirty="0"/>
              <a:t>was thought of to </a:t>
            </a:r>
            <a:r>
              <a:rPr lang="en-SG" sz="2800" dirty="0">
                <a:solidFill>
                  <a:srgbClr val="FF0000"/>
                </a:solidFill>
              </a:rPr>
              <a:t>control one character </a:t>
            </a:r>
            <a:r>
              <a:rPr lang="en-SG" sz="2800" dirty="0"/>
              <a:t>by </a:t>
            </a:r>
            <a:r>
              <a:rPr lang="en-SG" sz="2800" u="sng" dirty="0">
                <a:solidFill>
                  <a:srgbClr val="FF0000"/>
                </a:solidFill>
              </a:rPr>
              <a:t>controlling some biochemical step</a:t>
            </a:r>
            <a:r>
              <a:rPr lang="en-SG" sz="2800" dirty="0"/>
              <a:t>. </a:t>
            </a:r>
          </a:p>
          <a:p>
            <a:pPr algn="just"/>
            <a:endParaRPr lang="en-SG" sz="2800" dirty="0"/>
          </a:p>
          <a:p>
            <a:pPr algn="just"/>
            <a:r>
              <a:rPr lang="en-SG" sz="2800" dirty="0"/>
              <a:t>Thus, </a:t>
            </a:r>
            <a:r>
              <a:rPr lang="en-SG" sz="2800" b="1" dirty="0">
                <a:solidFill>
                  <a:srgbClr val="FF0000"/>
                </a:solidFill>
              </a:rPr>
              <a:t>a gene was considered to be a unit </a:t>
            </a:r>
            <a:r>
              <a:rPr lang="en-SG" sz="2800" dirty="0"/>
              <a:t>of </a:t>
            </a:r>
            <a:r>
              <a:rPr lang="en-SG" sz="2800" u="sng" dirty="0"/>
              <a:t>mutation</a:t>
            </a:r>
            <a:r>
              <a:rPr lang="en-SG" sz="2800" dirty="0"/>
              <a:t>, </a:t>
            </a:r>
            <a:r>
              <a:rPr lang="en-SG" sz="2800" u="sng" dirty="0">
                <a:solidFill>
                  <a:srgbClr val="002060"/>
                </a:solidFill>
              </a:rPr>
              <a:t>recombination</a:t>
            </a:r>
            <a:r>
              <a:rPr lang="en-SG" sz="2800" dirty="0"/>
              <a:t> and </a:t>
            </a:r>
            <a:r>
              <a:rPr lang="en-SG" sz="2800" b="1" u="sng" dirty="0">
                <a:solidFill>
                  <a:schemeClr val="accent5">
                    <a:lumMod val="50000"/>
                  </a:schemeClr>
                </a:solidFill>
              </a:rPr>
              <a:t>function</a:t>
            </a:r>
            <a:r>
              <a:rPr lang="en-SG" sz="2800" dirty="0"/>
              <a:t>.</a:t>
            </a:r>
          </a:p>
          <a:p>
            <a:endParaRPr lang="en-SG" sz="2800" dirty="0"/>
          </a:p>
        </p:txBody>
      </p:sp>
    </p:spTree>
    <p:extLst>
      <p:ext uri="{BB962C8B-B14F-4D97-AF65-F5344CB8AC3E}">
        <p14:creationId xmlns:p14="http://schemas.microsoft.com/office/powerpoint/2010/main" val="148943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Interrupted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Genes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The first observations of interrupted (split) genes, i.e., genes in which there are </a:t>
            </a:r>
            <a:r>
              <a:rPr lang="en-US" dirty="0" smtClean="0">
                <a:solidFill>
                  <a:srgbClr val="FF0000"/>
                </a:solidFill>
              </a:rPr>
              <a:t>noncoding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intron</a:t>
            </a:r>
            <a:r>
              <a:rPr lang="en-US" dirty="0" smtClean="0"/>
              <a:t> sequences between the coding exon sequences, were made in animal viruses in 1977 (</a:t>
            </a:r>
            <a:r>
              <a:rPr lang="en-US" dirty="0" err="1" smtClean="0"/>
              <a:t>Berget</a:t>
            </a:r>
            <a:r>
              <a:rPr lang="en-US" dirty="0" smtClean="0"/>
              <a:t> et al., 1978; Broker et al., 1978;Westphal &amp; Lai, 1978)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It </a:t>
            </a:r>
            <a:r>
              <a:rPr lang="en-US" dirty="0"/>
              <a:t>was done by means of so-called </a:t>
            </a:r>
            <a:r>
              <a:rPr lang="en-US" dirty="0">
                <a:solidFill>
                  <a:srgbClr val="FF0000"/>
                </a:solidFill>
              </a:rPr>
              <a:t>Southern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blotting</a:t>
            </a:r>
            <a:r>
              <a:rPr lang="en-US" dirty="0"/>
              <a:t> (Southern, 1975). </a:t>
            </a:r>
            <a:endParaRPr lang="en-US" dirty="0" smtClean="0"/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In </a:t>
            </a:r>
            <a:r>
              <a:rPr lang="en-US" dirty="0"/>
              <a:t>this method, </a:t>
            </a:r>
            <a:r>
              <a:rPr lang="en-US" dirty="0">
                <a:solidFill>
                  <a:srgbClr val="FF0000"/>
                </a:solidFill>
              </a:rPr>
              <a:t>DNA</a:t>
            </a:r>
            <a:r>
              <a:rPr lang="en-US" dirty="0"/>
              <a:t> fragments created by restriction endonucleases are separated according to their </a:t>
            </a:r>
            <a:r>
              <a:rPr lang="en-US" dirty="0">
                <a:solidFill>
                  <a:srgbClr val="FF0000"/>
                </a:solidFill>
              </a:rPr>
              <a:t>size in electrophoresis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Split </a:t>
            </a:r>
            <a:r>
              <a:rPr lang="en-US" dirty="0" smtClean="0">
                <a:solidFill>
                  <a:srgbClr val="FF0000"/>
                </a:solidFill>
              </a:rPr>
              <a:t>genes</a:t>
            </a:r>
            <a:r>
              <a:rPr lang="en-US" dirty="0" smtClean="0"/>
              <a:t> </a:t>
            </a:r>
            <a:r>
              <a:rPr lang="en-US" dirty="0"/>
              <a:t>were also found in eukaryotic organisms (Bell et al., 1980)</a:t>
            </a:r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In terms of the concept of the gene, interrupted genes constitute an </a:t>
            </a:r>
            <a:r>
              <a:rPr lang="en-US" b="1" dirty="0" smtClean="0">
                <a:solidFill>
                  <a:srgbClr val="FF0000"/>
                </a:solidFill>
              </a:rPr>
              <a:t>interesting case </a:t>
            </a:r>
            <a:r>
              <a:rPr lang="en-US" dirty="0" smtClean="0"/>
              <a:t>in two respects. 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Firstly, the existence of introns between the coding exons shows that there is </a:t>
            </a:r>
            <a:r>
              <a:rPr lang="en-US" dirty="0" smtClean="0">
                <a:solidFill>
                  <a:srgbClr val="FF0000"/>
                </a:solidFill>
              </a:rPr>
              <a:t>no one-to-one co-linear relation between the gene and the polypeptide</a:t>
            </a:r>
            <a:r>
              <a:rPr lang="en-US" dirty="0" smtClean="0"/>
              <a:t>; </a:t>
            </a:r>
            <a:r>
              <a:rPr lang="en-US" u="sng" dirty="0" smtClean="0"/>
              <a:t>coding sequences are </a:t>
            </a:r>
            <a:r>
              <a:rPr lang="en-US" b="1" u="sng" dirty="0" smtClean="0">
                <a:solidFill>
                  <a:srgbClr val="FF0000"/>
                </a:solidFill>
              </a:rPr>
              <a:t>interrupted</a:t>
            </a:r>
            <a:r>
              <a:rPr lang="en-US" u="sng" dirty="0" smtClean="0"/>
              <a:t> by noncoding DNA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Secondly, </a:t>
            </a:r>
            <a:r>
              <a:rPr lang="en-US" dirty="0" smtClean="0">
                <a:solidFill>
                  <a:srgbClr val="FF0000"/>
                </a:solidFill>
              </a:rPr>
              <a:t>tissue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stage-specific</a:t>
            </a:r>
            <a:r>
              <a:rPr lang="en-US" dirty="0" smtClean="0"/>
              <a:t> alternative </a:t>
            </a:r>
            <a:r>
              <a:rPr lang="en-US" b="1" dirty="0" smtClean="0">
                <a:solidFill>
                  <a:srgbClr val="FF0000"/>
                </a:solidFill>
              </a:rPr>
              <a:t>splicing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occurs in certain genes when </a:t>
            </a:r>
            <a:r>
              <a:rPr lang="en-US" b="1" dirty="0" smtClean="0">
                <a:solidFill>
                  <a:srgbClr val="FF0000"/>
                </a:solidFill>
              </a:rPr>
              <a:t>interrupted genes produce messenger RNA. 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The interrupted gene produces a primary transcription product, a </a:t>
            </a:r>
            <a:r>
              <a:rPr lang="en-US" dirty="0" err="1" smtClean="0">
                <a:solidFill>
                  <a:srgbClr val="FF0000"/>
                </a:solidFill>
              </a:rPr>
              <a:t>heterogenous</a:t>
            </a:r>
            <a:r>
              <a:rPr lang="en-US" dirty="0" smtClean="0">
                <a:solidFill>
                  <a:srgbClr val="FF0000"/>
                </a:solidFill>
              </a:rPr>
              <a:t> nuclear RNA molecule</a:t>
            </a:r>
            <a:r>
              <a:rPr lang="en-US" dirty="0" smtClean="0"/>
              <a:t>, in which both exons and introns are represented.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Introns, however, are </a:t>
            </a:r>
            <a:r>
              <a:rPr lang="en-US" b="1" dirty="0" smtClean="0">
                <a:solidFill>
                  <a:srgbClr val="FF0000"/>
                </a:solidFill>
              </a:rPr>
              <a:t>removed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from the primary transcript during the processing of messenger RNA in specific splicing reactions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/>
          <a:lstStyle/>
          <a:p>
            <a:r>
              <a:rPr lang="en-US" dirty="0" smtClean="0"/>
              <a:t>Alternative splicing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first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observations of </a:t>
            </a:r>
            <a:r>
              <a:rPr lang="en-US" dirty="0" smtClean="0">
                <a:solidFill>
                  <a:srgbClr val="FF0000"/>
                </a:solidFill>
              </a:rPr>
              <a:t>alternative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splicing</a:t>
            </a:r>
            <a:r>
              <a:rPr lang="en-US" dirty="0" smtClean="0"/>
              <a:t> in the </a:t>
            </a:r>
            <a:r>
              <a:rPr lang="en-US" u="sng" dirty="0" smtClean="0">
                <a:solidFill>
                  <a:srgbClr val="FF0000"/>
                </a:solidFill>
              </a:rPr>
              <a:t>genes of </a:t>
            </a:r>
            <a:r>
              <a:rPr lang="en-US" sz="3600" b="1" u="sng" dirty="0" smtClean="0">
                <a:solidFill>
                  <a:srgbClr val="FF0000"/>
                </a:solidFill>
              </a:rPr>
              <a:t>eukaryotes</a:t>
            </a:r>
            <a:r>
              <a:rPr lang="en-US" u="sng" dirty="0" smtClean="0">
                <a:solidFill>
                  <a:srgbClr val="FF0000"/>
                </a:solidFill>
              </a:rPr>
              <a:t>  </a:t>
            </a:r>
            <a:r>
              <a:rPr lang="en-US" dirty="0" smtClean="0"/>
              <a:t>concerned </a:t>
            </a:r>
            <a:r>
              <a:rPr lang="en-US" dirty="0" err="1" smtClean="0"/>
              <a:t>murine</a:t>
            </a:r>
            <a:r>
              <a:rPr lang="en-US" dirty="0" smtClean="0"/>
              <a:t> immunoglobulin genes .</a:t>
            </a:r>
          </a:p>
          <a:p>
            <a:pPr algn="just"/>
            <a:r>
              <a:rPr lang="en-US" dirty="0" smtClean="0"/>
              <a:t>  </a:t>
            </a:r>
          </a:p>
          <a:p>
            <a:pPr algn="just"/>
            <a:r>
              <a:rPr lang="en-SG" b="1" dirty="0" smtClean="0"/>
              <a:t>Splicing</a:t>
            </a:r>
            <a:r>
              <a:rPr lang="en-SG" dirty="0" smtClean="0"/>
              <a:t> is </a:t>
            </a:r>
            <a:r>
              <a:rPr lang="en-SG" dirty="0"/>
              <a:t>a modification of the nascent pre-messenger RNA (</a:t>
            </a:r>
            <a:r>
              <a:rPr lang="en-SG" dirty="0">
                <a:hlinkClick r:id="rId2" action="ppaction://hlinkfile" tooltip="Pre-mRNA"/>
              </a:rPr>
              <a:t>pre-mRNA</a:t>
            </a:r>
            <a:r>
              <a:rPr lang="en-SG" dirty="0"/>
              <a:t>) transcript in which </a:t>
            </a:r>
            <a:r>
              <a:rPr lang="en-SG" dirty="0">
                <a:hlinkClick r:id="rId3" action="ppaction://hlinkfile" tooltip="Introns"/>
              </a:rPr>
              <a:t>introns</a:t>
            </a:r>
            <a:r>
              <a:rPr lang="en-SG" dirty="0"/>
              <a:t> are </a:t>
            </a:r>
            <a:r>
              <a:rPr lang="en-SG" dirty="0">
                <a:solidFill>
                  <a:srgbClr val="FF0000"/>
                </a:solidFill>
              </a:rPr>
              <a:t>removed</a:t>
            </a:r>
            <a:r>
              <a:rPr lang="en-SG" dirty="0"/>
              <a:t> and </a:t>
            </a:r>
            <a:r>
              <a:rPr lang="en-SG" dirty="0">
                <a:hlinkClick r:id="rId4" action="ppaction://hlinkfile" tooltip="Exons"/>
              </a:rPr>
              <a:t>exons</a:t>
            </a:r>
            <a:r>
              <a:rPr lang="en-SG" dirty="0"/>
              <a:t> are </a:t>
            </a:r>
            <a:r>
              <a:rPr lang="en-SG" dirty="0">
                <a:solidFill>
                  <a:srgbClr val="FF0000"/>
                </a:solidFill>
              </a:rPr>
              <a:t>joined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algn="just"/>
            <a:endParaRPr lang="en-SG" b="1" dirty="0" smtClean="0"/>
          </a:p>
          <a:p>
            <a:pPr algn="just"/>
            <a:r>
              <a:rPr lang="en-SG" b="1" dirty="0" smtClean="0"/>
              <a:t>Alternative </a:t>
            </a:r>
            <a:r>
              <a:rPr lang="en-SG" b="1" dirty="0"/>
              <a:t>splicing</a:t>
            </a:r>
            <a:r>
              <a:rPr lang="en-SG" dirty="0"/>
              <a:t> is a regulated process during </a:t>
            </a:r>
            <a:r>
              <a:rPr lang="en-SG" dirty="0">
                <a:hlinkClick r:id="rId5" action="ppaction://hlinkfile" tooltip="Gene expression"/>
              </a:rPr>
              <a:t>gene expression</a:t>
            </a:r>
            <a:r>
              <a:rPr lang="en-SG" dirty="0"/>
              <a:t> that results in a </a:t>
            </a:r>
            <a:r>
              <a:rPr lang="en-SG" b="1" u="sng" dirty="0">
                <a:solidFill>
                  <a:srgbClr val="FF0000"/>
                </a:solidFill>
              </a:rPr>
              <a:t>single </a:t>
            </a:r>
            <a:r>
              <a:rPr lang="en-SG" b="1" u="sng" dirty="0">
                <a:solidFill>
                  <a:srgbClr val="FF0000"/>
                </a:solidFill>
                <a:hlinkClick r:id="rId6" action="ppaction://hlinkfile" tooltip="Gene"/>
              </a:rPr>
              <a:t>gene</a:t>
            </a:r>
            <a:r>
              <a:rPr lang="en-SG" b="1" u="sng" dirty="0">
                <a:solidFill>
                  <a:srgbClr val="FF0000"/>
                </a:solidFill>
              </a:rPr>
              <a:t> coding for multiple </a:t>
            </a:r>
            <a:r>
              <a:rPr lang="en-SG" b="1" u="sng" dirty="0" smtClean="0">
                <a:solidFill>
                  <a:srgbClr val="FF0000"/>
                </a:solidFill>
                <a:hlinkClick r:id="rId7" action="ppaction://hlinkfile" tooltip="Proteins"/>
              </a:rPr>
              <a:t>proteins</a:t>
            </a:r>
            <a:r>
              <a:rPr lang="en-SG" b="1" u="sng" dirty="0" smtClean="0">
                <a:solidFill>
                  <a:srgbClr val="FF0000"/>
                </a:solidFill>
              </a:rPr>
              <a:t> (multiple gene)</a:t>
            </a:r>
            <a:endParaRPr lang="en-US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Immunoglobulin Genes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The enormous </a:t>
            </a:r>
            <a:r>
              <a:rPr lang="en-US" b="1" dirty="0" smtClean="0">
                <a:solidFill>
                  <a:srgbClr val="FF0000"/>
                </a:solidFill>
              </a:rPr>
              <a:t>versatility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of </a:t>
            </a:r>
            <a:r>
              <a:rPr lang="en-US" dirty="0" smtClean="0">
                <a:solidFill>
                  <a:srgbClr val="FF0000"/>
                </a:solidFill>
              </a:rPr>
              <a:t>antibodies</a:t>
            </a:r>
            <a:r>
              <a:rPr lang="en-US" dirty="0" smtClean="0"/>
              <a:t> was for a long time a difficult problem in genetics. 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How was it possible that in the genome there was room for the </a:t>
            </a:r>
            <a:r>
              <a:rPr lang="en-US" b="1" dirty="0" smtClean="0">
                <a:solidFill>
                  <a:srgbClr val="FF0000"/>
                </a:solidFill>
              </a:rPr>
              <a:t>codes of millions of different antibodies</a:t>
            </a:r>
            <a:r>
              <a:rPr lang="en-US" dirty="0" smtClean="0"/>
              <a:t>?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In the </a:t>
            </a:r>
            <a:r>
              <a:rPr lang="en-US" dirty="0" smtClean="0">
                <a:solidFill>
                  <a:srgbClr val="FF0000"/>
                </a:solidFill>
              </a:rPr>
              <a:t>genome</a:t>
            </a:r>
            <a:r>
              <a:rPr lang="en-US" dirty="0" smtClean="0"/>
              <a:t> of the germ line, there are </a:t>
            </a:r>
            <a:r>
              <a:rPr lang="en-US" dirty="0" smtClean="0">
                <a:solidFill>
                  <a:srgbClr val="FF0000"/>
                </a:solidFill>
              </a:rPr>
              <a:t>many</a:t>
            </a:r>
            <a:r>
              <a:rPr lang="en-US" dirty="0" smtClean="0"/>
              <a:t> genes for the </a:t>
            </a:r>
            <a:r>
              <a:rPr lang="en-US" dirty="0" smtClean="0">
                <a:solidFill>
                  <a:srgbClr val="FF0000"/>
                </a:solidFill>
              </a:rPr>
              <a:t>variable</a:t>
            </a:r>
            <a:r>
              <a:rPr lang="en-US" dirty="0" smtClean="0"/>
              <a:t> region and a </a:t>
            </a:r>
            <a:r>
              <a:rPr lang="en-US" dirty="0" smtClean="0">
                <a:solidFill>
                  <a:srgbClr val="FF0000"/>
                </a:solidFill>
              </a:rPr>
              <a:t>few</a:t>
            </a:r>
            <a:r>
              <a:rPr lang="en-US" dirty="0" smtClean="0"/>
              <a:t> genes for the constant </a:t>
            </a:r>
            <a:r>
              <a:rPr lang="en-US" dirty="0" smtClean="0">
                <a:solidFill>
                  <a:srgbClr val="FF0000"/>
                </a:solidFill>
              </a:rPr>
              <a:t>region</a:t>
            </a:r>
            <a:r>
              <a:rPr lang="en-US" dirty="0" smtClean="0"/>
              <a:t>. 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In </a:t>
            </a:r>
            <a:r>
              <a:rPr lang="en-US" b="1" dirty="0" smtClean="0">
                <a:solidFill>
                  <a:srgbClr val="FF0000"/>
                </a:solidFill>
              </a:rPr>
              <a:t>somatic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recombination, these can be combined during the maturation of the functional </a:t>
            </a:r>
            <a:r>
              <a:rPr lang="en-US" dirty="0" smtClean="0">
                <a:solidFill>
                  <a:srgbClr val="FF0000"/>
                </a:solidFill>
              </a:rPr>
              <a:t>antibody</a:t>
            </a:r>
            <a:r>
              <a:rPr lang="en-US" dirty="0" smtClean="0"/>
              <a:t> gene into several thousands of different combinations where by </a:t>
            </a:r>
            <a:r>
              <a:rPr lang="en-US" dirty="0" smtClean="0">
                <a:solidFill>
                  <a:srgbClr val="FF0000"/>
                </a:solidFill>
              </a:rPr>
              <a:t>millions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of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different</a:t>
            </a:r>
            <a:r>
              <a:rPr lang="en-US" dirty="0" smtClean="0"/>
              <a:t> antibodies are formed. 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This phenomenon was first demonstrated by </a:t>
            </a:r>
            <a:r>
              <a:rPr lang="en-US" dirty="0" err="1" smtClean="0"/>
              <a:t>Hozumi</a:t>
            </a:r>
            <a:r>
              <a:rPr lang="en-US" dirty="0" smtClean="0"/>
              <a:t> and </a:t>
            </a:r>
            <a:r>
              <a:rPr lang="en-US" dirty="0" err="1" smtClean="0"/>
              <a:t>Tonegawa</a:t>
            </a:r>
            <a:r>
              <a:rPr lang="en-US" dirty="0" smtClean="0"/>
              <a:t> (1976; see also </a:t>
            </a:r>
            <a:r>
              <a:rPr lang="en-US" dirty="0" err="1" smtClean="0"/>
              <a:t>Tonegawa</a:t>
            </a:r>
            <a:r>
              <a:rPr lang="en-US" dirty="0" smtClean="0"/>
              <a:t> et al., 1978)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1771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Overlapping Genes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first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observations of overlapping genes were made in the </a:t>
            </a:r>
            <a:r>
              <a:rPr lang="en-US" dirty="0" err="1" smtClean="0"/>
              <a:t>bacteriophages</a:t>
            </a:r>
            <a:r>
              <a:rPr lang="en-US" dirty="0" smtClean="0"/>
              <a:t> X 174 (Sanger et al., 1977) and G4 (Shaw et al., 1978), and in the animal  </a:t>
            </a:r>
            <a:r>
              <a:rPr lang="fr-FR" dirty="0" smtClean="0"/>
              <a:t>virus SV40 (</a:t>
            </a:r>
            <a:r>
              <a:rPr lang="fr-FR" dirty="0" err="1" smtClean="0"/>
              <a:t>Contreas</a:t>
            </a:r>
            <a:r>
              <a:rPr lang="fr-FR" dirty="0" smtClean="0"/>
              <a:t> et al., 1977; Fiers et al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In </a:t>
            </a:r>
            <a:r>
              <a:rPr lang="en-US" dirty="0"/>
              <a:t>that phage the </a:t>
            </a:r>
            <a:r>
              <a:rPr lang="en-US" dirty="0">
                <a:solidFill>
                  <a:srgbClr val="FF0000"/>
                </a:solidFill>
              </a:rPr>
              <a:t>same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DNA</a:t>
            </a:r>
            <a:r>
              <a:rPr lang="en-US" dirty="0"/>
              <a:t> strand encoded as many as </a:t>
            </a:r>
            <a:r>
              <a:rPr lang="en-US" dirty="0">
                <a:solidFill>
                  <a:srgbClr val="FF0000"/>
                </a:solidFill>
              </a:rPr>
              <a:t>three</a:t>
            </a:r>
            <a:r>
              <a:rPr lang="en-US" dirty="0"/>
              <a:t> different proteins, the messenger RNAs of which were transcribed </a:t>
            </a:r>
            <a:r>
              <a:rPr lang="en-US" dirty="0" err="1"/>
              <a:t>overlappingly</a:t>
            </a:r>
            <a:r>
              <a:rPr lang="en-US" dirty="0"/>
              <a:t> in all three possible reading frames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In </a:t>
            </a:r>
            <a:r>
              <a:rPr lang="en-US" dirty="0"/>
              <a:t>the SV40 virus, on the other hand, the </a:t>
            </a:r>
            <a:r>
              <a:rPr lang="en-US" dirty="0">
                <a:solidFill>
                  <a:srgbClr val="FF0000"/>
                </a:solidFill>
              </a:rPr>
              <a:t>genes</a:t>
            </a:r>
            <a:r>
              <a:rPr lang="en-US" dirty="0"/>
              <a:t> overlapped </a:t>
            </a:r>
            <a:r>
              <a:rPr lang="en-US" dirty="0">
                <a:solidFill>
                  <a:srgbClr val="FF0000"/>
                </a:solidFill>
              </a:rPr>
              <a:t>for</a:t>
            </a:r>
            <a:r>
              <a:rPr lang="en-US" dirty="0"/>
              <a:t> as many as 122 </a:t>
            </a:r>
            <a:r>
              <a:rPr lang="en-US" dirty="0">
                <a:solidFill>
                  <a:srgbClr val="FF0000"/>
                </a:solidFill>
              </a:rPr>
              <a:t>nucleotides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Jumping</a:t>
            </a:r>
            <a:r>
              <a:rPr lang="en-US" dirty="0" smtClean="0"/>
              <a:t> genes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1940s, McClintock (1947, 1948) explained certain variegated </a:t>
            </a:r>
            <a:r>
              <a:rPr lang="en-US" dirty="0" smtClean="0">
                <a:solidFill>
                  <a:srgbClr val="FF0000"/>
                </a:solidFill>
              </a:rPr>
              <a:t>phenotypes</a:t>
            </a:r>
            <a:r>
              <a:rPr lang="en-US" dirty="0" smtClean="0"/>
              <a:t> of maize by means of </a:t>
            </a:r>
            <a:r>
              <a:rPr lang="en-US" dirty="0" smtClean="0">
                <a:solidFill>
                  <a:srgbClr val="FF0000"/>
                </a:solidFill>
              </a:rPr>
              <a:t>movable</a:t>
            </a:r>
            <a:r>
              <a:rPr lang="en-US" dirty="0" smtClean="0"/>
              <a:t> genes, which she called ``control elements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The ability of movable genes to move in the chromosomal complement from </a:t>
            </a:r>
            <a:r>
              <a:rPr lang="en-US" dirty="0">
                <a:solidFill>
                  <a:srgbClr val="FF0000"/>
                </a:solidFill>
              </a:rPr>
              <a:t>one</a:t>
            </a:r>
            <a:r>
              <a:rPr lang="en-US" dirty="0"/>
              <a:t> location to </a:t>
            </a:r>
            <a:r>
              <a:rPr lang="en-US" dirty="0">
                <a:solidFill>
                  <a:srgbClr val="FF0000"/>
                </a:solidFill>
              </a:rPr>
              <a:t>another</a:t>
            </a:r>
            <a:r>
              <a:rPr lang="en-US" dirty="0"/>
              <a:t>, they can also move from one individual to another and even, to a certain extent, from one species to another at least in the genus Drosophila (see </a:t>
            </a:r>
            <a:r>
              <a:rPr lang="en-US" dirty="0" err="1"/>
              <a:t>Ajioka</a:t>
            </a:r>
            <a:r>
              <a:rPr lang="en-US" dirty="0"/>
              <a:t> &amp; </a:t>
            </a:r>
            <a:r>
              <a:rPr lang="en-US" dirty="0" err="1"/>
              <a:t>Hartl</a:t>
            </a:r>
            <a:r>
              <a:rPr lang="en-US" dirty="0"/>
              <a:t>, </a:t>
            </a:r>
            <a:r>
              <a:rPr lang="en-US" dirty="0" smtClean="0"/>
              <a:t>1989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>
                <a:solidFill>
                  <a:srgbClr val="FF0000"/>
                </a:solidFill>
              </a:rPr>
              <a:t>Movable</a:t>
            </a:r>
            <a:r>
              <a:rPr lang="en-US" dirty="0" smtClean="0"/>
              <a:t> genes thus constitute an important </a:t>
            </a:r>
            <a:r>
              <a:rPr lang="en-US" dirty="0" smtClean="0">
                <a:solidFill>
                  <a:srgbClr val="FF0000"/>
                </a:solidFill>
              </a:rPr>
              <a:t>evolutionary</a:t>
            </a:r>
            <a:r>
              <a:rPr lang="en-US" dirty="0" smtClean="0"/>
              <a:t> factor. 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When jumping from </a:t>
            </a:r>
            <a:r>
              <a:rPr lang="en-US" dirty="0" smtClean="0">
                <a:solidFill>
                  <a:srgbClr val="FF0000"/>
                </a:solidFill>
              </a:rPr>
              <a:t>one</a:t>
            </a:r>
            <a:r>
              <a:rPr lang="en-US" dirty="0" smtClean="0"/>
              <a:t> individual or from one </a:t>
            </a:r>
            <a:r>
              <a:rPr lang="en-US" dirty="0" smtClean="0">
                <a:solidFill>
                  <a:srgbClr val="FF0000"/>
                </a:solidFill>
              </a:rPr>
              <a:t>species</a:t>
            </a:r>
            <a:r>
              <a:rPr lang="en-US" dirty="0" smtClean="0"/>
              <a:t> to another, which process is called </a:t>
            </a:r>
            <a:r>
              <a:rPr lang="en-US" dirty="0" smtClean="0">
                <a:solidFill>
                  <a:srgbClr val="FF0000"/>
                </a:solidFill>
              </a:rPr>
              <a:t>horizontal transfer,</a:t>
            </a:r>
            <a:r>
              <a:rPr lang="en-US" dirty="0" smtClean="0"/>
              <a:t> the mobile DNA elements are covered by a </a:t>
            </a:r>
            <a:r>
              <a:rPr lang="en-US" dirty="0" err="1" smtClean="0"/>
              <a:t>proteinaceous</a:t>
            </a:r>
            <a:r>
              <a:rPr lang="en-US" dirty="0" smtClean="0"/>
              <a:t> envelope (</a:t>
            </a:r>
            <a:r>
              <a:rPr lang="en-US" dirty="0" err="1" smtClean="0"/>
              <a:t>Bi'emont</a:t>
            </a:r>
            <a:r>
              <a:rPr lang="en-US" dirty="0" smtClean="0"/>
              <a:t> &amp; </a:t>
            </a:r>
            <a:r>
              <a:rPr lang="en-US" dirty="0" err="1" smtClean="0"/>
              <a:t>Cizeron</a:t>
            </a:r>
            <a:r>
              <a:rPr lang="en-US" dirty="0" smtClean="0"/>
              <a:t>, 1999).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The existence of movable genes shows that the hypothesis of a </a:t>
            </a:r>
            <a:r>
              <a:rPr lang="en-US" dirty="0" smtClean="0">
                <a:solidFill>
                  <a:srgbClr val="FF0000"/>
                </a:solidFill>
              </a:rPr>
              <a:t>fixed</a:t>
            </a:r>
            <a:r>
              <a:rPr lang="en-US" dirty="0" smtClean="0"/>
              <a:t> location of the gene in the chromosome, adopted by both the classical and neoclassical view, </a:t>
            </a:r>
            <a:r>
              <a:rPr lang="en-US" dirty="0" smtClean="0">
                <a:solidFill>
                  <a:srgbClr val="FF0000"/>
                </a:solidFill>
              </a:rPr>
              <a:t>does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necessarily hold true.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 smtClean="0">
                <a:solidFill>
                  <a:srgbClr val="FF0000"/>
                </a:solidFill>
              </a:rPr>
              <a:t>Complex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Promoters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Promoters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are DNA sequences on the </a:t>
            </a:r>
            <a:r>
              <a:rPr lang="en-US" dirty="0" smtClean="0">
                <a:solidFill>
                  <a:srgbClr val="FF0000"/>
                </a:solidFill>
              </a:rPr>
              <a:t>5</a:t>
            </a:r>
            <a:r>
              <a:rPr lang="en-US" dirty="0" smtClean="0"/>
              <a:t> prime side of the gene, i.e., in the beginning of the gene, on which the </a:t>
            </a:r>
            <a:r>
              <a:rPr lang="en-US" dirty="0" smtClean="0">
                <a:solidFill>
                  <a:srgbClr val="FF0000"/>
                </a:solidFill>
              </a:rPr>
              <a:t>RNA</a:t>
            </a:r>
            <a:r>
              <a:rPr lang="en-US" dirty="0" smtClean="0"/>
              <a:t> polymerase </a:t>
            </a:r>
            <a:r>
              <a:rPr lang="en-US" dirty="0" smtClean="0">
                <a:solidFill>
                  <a:srgbClr val="FF0000"/>
                </a:solidFill>
              </a:rPr>
              <a:t>fastens</a:t>
            </a:r>
            <a:r>
              <a:rPr lang="en-US" dirty="0" smtClean="0"/>
              <a:t> when transcription begins. 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In</a:t>
            </a:r>
            <a:r>
              <a:rPr lang="en-US" dirty="0" smtClean="0"/>
              <a:t> all groups of organisms alternative promoters have been shown for many genes. 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These alternative promoters have been classified into six classes by </a:t>
            </a:r>
            <a:r>
              <a:rPr lang="en-US" dirty="0" err="1" smtClean="0"/>
              <a:t>Schibler</a:t>
            </a:r>
            <a:r>
              <a:rPr lang="en-US" dirty="0" smtClean="0"/>
              <a:t> and Sierra (1987)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>
            <a:normAutofit/>
          </a:bodyPr>
          <a:lstStyle/>
          <a:p>
            <a:pPr algn="just"/>
            <a:endParaRPr lang="en-SG" dirty="0" smtClean="0"/>
          </a:p>
          <a:p>
            <a:pPr algn="just"/>
            <a:r>
              <a:rPr lang="en-SG" dirty="0" smtClean="0"/>
              <a:t>Muller </a:t>
            </a:r>
            <a:r>
              <a:rPr lang="en-SG" dirty="0"/>
              <a:t>(1932) have </a:t>
            </a:r>
            <a:r>
              <a:rPr lang="en-SG" u="sng" dirty="0">
                <a:solidFill>
                  <a:schemeClr val="accent5">
                    <a:lumMod val="50000"/>
                  </a:schemeClr>
                </a:solidFill>
              </a:rPr>
              <a:t>compared</a:t>
            </a:r>
            <a:r>
              <a:rPr lang="en-SG" dirty="0"/>
              <a:t> the </a:t>
            </a:r>
            <a:r>
              <a:rPr lang="en-SG" b="1" dirty="0">
                <a:solidFill>
                  <a:srgbClr val="FF0000"/>
                </a:solidFill>
              </a:rPr>
              <a:t>mutant genes </a:t>
            </a:r>
            <a:r>
              <a:rPr lang="en-SG" b="1" u="sng" dirty="0">
                <a:solidFill>
                  <a:srgbClr val="FF0000"/>
                </a:solidFill>
              </a:rPr>
              <a:t>with</a:t>
            </a:r>
            <a:r>
              <a:rPr lang="en-SG" b="1" dirty="0">
                <a:solidFill>
                  <a:srgbClr val="FF0000"/>
                </a:solidFill>
              </a:rPr>
              <a:t> wild type genes</a:t>
            </a:r>
            <a:r>
              <a:rPr lang="en-SG" dirty="0"/>
              <a:t> (or standard genes) and </a:t>
            </a:r>
            <a:r>
              <a:rPr lang="en-SG" u="sng" dirty="0">
                <a:solidFill>
                  <a:srgbClr val="FF0000"/>
                </a:solidFill>
              </a:rPr>
              <a:t>classified them</a:t>
            </a:r>
            <a:r>
              <a:rPr lang="en-SG" dirty="0"/>
              <a:t> into the following types: </a:t>
            </a:r>
          </a:p>
          <a:p>
            <a:pPr algn="just"/>
            <a:endParaRPr lang="en-SG" b="1" dirty="0" smtClean="0"/>
          </a:p>
          <a:p>
            <a:pPr algn="just"/>
            <a:r>
              <a:rPr lang="en-SG" b="1" dirty="0" smtClean="0"/>
              <a:t>(</a:t>
            </a:r>
            <a:r>
              <a:rPr lang="en-SG" b="1" dirty="0"/>
              <a:t>1) </a:t>
            </a:r>
            <a:r>
              <a:rPr lang="en-SG" b="1" dirty="0" err="1">
                <a:solidFill>
                  <a:srgbClr val="FF0000"/>
                </a:solidFill>
              </a:rPr>
              <a:t>Hypo</a:t>
            </a:r>
            <a:r>
              <a:rPr lang="en-SG" b="1" dirty="0" err="1"/>
              <a:t>morphs</a:t>
            </a:r>
            <a:r>
              <a:rPr lang="en-SG" b="1" dirty="0"/>
              <a:t>: </a:t>
            </a:r>
            <a:r>
              <a:rPr lang="en-SG" dirty="0"/>
              <a:t>These are the genes which have the </a:t>
            </a:r>
            <a:r>
              <a:rPr lang="en-SG" dirty="0">
                <a:solidFill>
                  <a:srgbClr val="FF0000"/>
                </a:solidFill>
              </a:rPr>
              <a:t>same effect </a:t>
            </a:r>
            <a:r>
              <a:rPr lang="en-SG" dirty="0"/>
              <a:t>as the standard gene </a:t>
            </a:r>
            <a:r>
              <a:rPr lang="en-SG" dirty="0">
                <a:solidFill>
                  <a:srgbClr val="FF0000"/>
                </a:solidFill>
              </a:rPr>
              <a:t>but</a:t>
            </a:r>
            <a:r>
              <a:rPr lang="en-SG" dirty="0"/>
              <a:t> their phenotypic expression is </a:t>
            </a:r>
            <a:r>
              <a:rPr lang="en-SG" b="1" dirty="0">
                <a:solidFill>
                  <a:srgbClr val="FF0000"/>
                </a:solidFill>
              </a:rPr>
              <a:t>less effective </a:t>
            </a:r>
          </a:p>
          <a:p>
            <a:pPr algn="just"/>
            <a:endParaRPr lang="en-SG" b="1" dirty="0" smtClean="0"/>
          </a:p>
          <a:p>
            <a:pPr algn="just"/>
            <a:r>
              <a:rPr lang="en-SG" b="1" dirty="0" smtClean="0"/>
              <a:t>(</a:t>
            </a:r>
            <a:r>
              <a:rPr lang="en-SG" b="1" dirty="0"/>
              <a:t>2) </a:t>
            </a:r>
            <a:r>
              <a:rPr lang="en-SG" b="1" dirty="0" err="1"/>
              <a:t>Amorphs</a:t>
            </a:r>
            <a:r>
              <a:rPr lang="en-SG" b="1" dirty="0"/>
              <a:t>:</a:t>
            </a:r>
            <a:r>
              <a:rPr lang="en-SG" dirty="0"/>
              <a:t> These are genes which have </a:t>
            </a:r>
            <a:r>
              <a:rPr lang="en-SG" u="sng" dirty="0">
                <a:solidFill>
                  <a:srgbClr val="FF0000"/>
                </a:solidFill>
              </a:rPr>
              <a:t>very less effect</a:t>
            </a:r>
            <a:r>
              <a:rPr lang="en-SG" dirty="0"/>
              <a:t> than the standard gene, i.e., they </a:t>
            </a:r>
            <a:r>
              <a:rPr lang="en-SG" u="sng" dirty="0"/>
              <a:t>do not cause any significant change in phenotype</a:t>
            </a:r>
            <a:r>
              <a:rPr lang="en-SG" dirty="0"/>
              <a:t>. e.g., h antigen of Bombay phenotype. </a:t>
            </a:r>
          </a:p>
          <a:p>
            <a:pPr algn="just"/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28130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/>
          </a:bodyPr>
          <a:lstStyle/>
          <a:p>
            <a:pPr algn="just"/>
            <a:endParaRPr lang="en-US" sz="3200" dirty="0" smtClean="0"/>
          </a:p>
          <a:p>
            <a:pPr algn="just"/>
            <a:endParaRPr lang="en-US" sz="3200" dirty="0"/>
          </a:p>
          <a:p>
            <a:pPr algn="just"/>
            <a:r>
              <a:rPr lang="en-US" sz="3200" dirty="0" smtClean="0"/>
              <a:t>Thus, it is possible for a single gene in this case too to produce </a:t>
            </a:r>
            <a:r>
              <a:rPr lang="en-US" sz="3200" dirty="0" smtClean="0">
                <a:solidFill>
                  <a:srgbClr val="FF0000"/>
                </a:solidFill>
              </a:rPr>
              <a:t>more</a:t>
            </a:r>
            <a:r>
              <a:rPr lang="en-US" sz="3200" dirty="0" smtClean="0"/>
              <a:t> than one type of messenger RNA molecules, encoding </a:t>
            </a:r>
            <a:r>
              <a:rPr lang="en-US" sz="3200" dirty="0" smtClean="0">
                <a:solidFill>
                  <a:srgbClr val="FF0000"/>
                </a:solidFill>
              </a:rPr>
              <a:t>more</a:t>
            </a:r>
            <a:r>
              <a:rPr lang="en-US" sz="3200" dirty="0" smtClean="0"/>
              <a:t> than one polypeptide.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/>
          <a:lstStyle/>
          <a:p>
            <a:r>
              <a:rPr lang="en-US" dirty="0" err="1" smtClean="0"/>
              <a:t>Polyprotein</a:t>
            </a:r>
            <a:r>
              <a:rPr lang="en-US" dirty="0" smtClean="0"/>
              <a:t> Genes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pPr algn="just"/>
            <a:r>
              <a:rPr lang="en-US" dirty="0" smtClean="0"/>
              <a:t>In </a:t>
            </a:r>
            <a:r>
              <a:rPr lang="en-US" dirty="0" smtClean="0">
                <a:solidFill>
                  <a:srgbClr val="FF0000"/>
                </a:solidFill>
              </a:rPr>
              <a:t>viruses</a:t>
            </a:r>
            <a:r>
              <a:rPr lang="en-US" dirty="0" smtClean="0"/>
              <a:t>, very many genes encode for one single large polypeptide which, however, after translation, is </a:t>
            </a:r>
            <a:r>
              <a:rPr lang="en-US" dirty="0" smtClean="0">
                <a:solidFill>
                  <a:srgbClr val="FF0000"/>
                </a:solidFill>
              </a:rPr>
              <a:t>cleaved</a:t>
            </a:r>
            <a:r>
              <a:rPr lang="en-US" dirty="0" smtClean="0"/>
              <a:t> </a:t>
            </a:r>
            <a:r>
              <a:rPr lang="en-US" dirty="0" err="1" smtClean="0"/>
              <a:t>enzymatically</a:t>
            </a:r>
            <a:r>
              <a:rPr lang="en-US" dirty="0" smtClean="0"/>
              <a:t> into smaller subunits.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Such </a:t>
            </a:r>
            <a:r>
              <a:rPr lang="en-US" dirty="0" err="1" smtClean="0"/>
              <a:t>polyprotein</a:t>
            </a:r>
            <a:r>
              <a:rPr lang="en-US" dirty="0" smtClean="0"/>
              <a:t> genes are also known in multicellular eukaryotes. Such are</a:t>
            </a:r>
            <a:r>
              <a:rPr lang="en-US" dirty="0" smtClean="0"/>
              <a:t>, for </a:t>
            </a:r>
            <a:r>
              <a:rPr lang="en-US" dirty="0" smtClean="0"/>
              <a:t>example, the </a:t>
            </a:r>
            <a:r>
              <a:rPr lang="en-US" dirty="0" smtClean="0">
                <a:solidFill>
                  <a:srgbClr val="FF0000"/>
                </a:solidFill>
              </a:rPr>
              <a:t>neuropeptide</a:t>
            </a:r>
            <a:r>
              <a:rPr lang="en-US" dirty="0" smtClean="0"/>
              <a:t> genes of mammals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Thus</a:t>
            </a:r>
            <a:r>
              <a:rPr lang="en-US" dirty="0"/>
              <a:t>, </a:t>
            </a:r>
            <a:r>
              <a:rPr lang="en-US" dirty="0" err="1"/>
              <a:t>polyprotein</a:t>
            </a:r>
            <a:r>
              <a:rPr lang="en-US" dirty="0"/>
              <a:t> genes contradict the hypothesis adopted by the neoclassical view of the gene, that each gene encodes for a single polypeptide.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Editing of Messenger RNA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In </a:t>
            </a:r>
            <a:r>
              <a:rPr lang="en-US" dirty="0" smtClean="0">
                <a:solidFill>
                  <a:srgbClr val="FF0000"/>
                </a:solidFill>
              </a:rPr>
              <a:t>trypanosomes</a:t>
            </a:r>
            <a:r>
              <a:rPr lang="en-US" dirty="0" smtClean="0"/>
              <a:t>, and in certain </a:t>
            </a:r>
            <a:r>
              <a:rPr lang="en-US" dirty="0" smtClean="0">
                <a:solidFill>
                  <a:srgbClr val="FF0000"/>
                </a:solidFill>
              </a:rPr>
              <a:t>plant</a:t>
            </a:r>
            <a:r>
              <a:rPr lang="en-US" dirty="0" smtClean="0"/>
              <a:t> RNA encoded by </a:t>
            </a:r>
            <a:r>
              <a:rPr lang="en-US" dirty="0" err="1" smtClean="0"/>
              <a:t>mitocondrial</a:t>
            </a:r>
            <a:r>
              <a:rPr lang="en-US" dirty="0" smtClean="0"/>
              <a:t> DNA, a peculiar phenomenon called </a:t>
            </a:r>
            <a:r>
              <a:rPr lang="en-US" b="1" dirty="0" smtClean="0">
                <a:solidFill>
                  <a:srgbClr val="FF0000"/>
                </a:solidFill>
              </a:rPr>
              <a:t>RNA editing </a:t>
            </a:r>
            <a:r>
              <a:rPr lang="en-US" dirty="0" smtClean="0"/>
              <a:t>has been observed. 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In this editing of messenger RNA, </a:t>
            </a:r>
            <a:r>
              <a:rPr lang="en-US" dirty="0" smtClean="0">
                <a:solidFill>
                  <a:srgbClr val="FF0000"/>
                </a:solidFill>
              </a:rPr>
              <a:t>uracil</a:t>
            </a:r>
            <a:r>
              <a:rPr lang="en-US" dirty="0" smtClean="0"/>
              <a:t> nucleotides are removed and </a:t>
            </a:r>
            <a:r>
              <a:rPr lang="en-US" dirty="0" err="1" smtClean="0">
                <a:solidFill>
                  <a:srgbClr val="FF0000"/>
                </a:solidFill>
              </a:rPr>
              <a:t>cytocine</a:t>
            </a:r>
            <a:r>
              <a:rPr lang="en-US" dirty="0" smtClean="0"/>
              <a:t>  nucleotides are replaced by uracil after transcription. 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The information for this process comes either from the gene involved or alternatively from outside it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</a:rPr>
              <a:t>Pseudogenes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Pseudogenes</a:t>
            </a:r>
            <a:r>
              <a:rPr lang="en-US" dirty="0" smtClean="0"/>
              <a:t> are DNA sequences significantly </a:t>
            </a:r>
            <a:r>
              <a:rPr lang="en-US" dirty="0" smtClean="0">
                <a:solidFill>
                  <a:srgbClr val="FF0000"/>
                </a:solidFill>
              </a:rPr>
              <a:t>homologous</a:t>
            </a:r>
            <a:r>
              <a:rPr lang="en-US" dirty="0" smtClean="0"/>
              <a:t> to a functional gene which, however, have been </a:t>
            </a:r>
            <a:r>
              <a:rPr lang="en-US" dirty="0" smtClean="0">
                <a:solidFill>
                  <a:srgbClr val="FF0000"/>
                </a:solidFill>
              </a:rPr>
              <a:t>altered</a:t>
            </a:r>
            <a:r>
              <a:rPr lang="en-US" dirty="0" smtClean="0"/>
              <a:t> so as to prevent any normal function (</a:t>
            </a:r>
            <a:r>
              <a:rPr lang="en-US" dirty="0" err="1" smtClean="0"/>
              <a:t>Rieger</a:t>
            </a:r>
            <a:r>
              <a:rPr lang="en-US" dirty="0" smtClean="0"/>
              <a:t> et al., 1991)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The first </a:t>
            </a:r>
            <a:r>
              <a:rPr lang="en-US" dirty="0" err="1" smtClean="0"/>
              <a:t>pseudogene</a:t>
            </a:r>
            <a:r>
              <a:rPr lang="en-US" dirty="0" smtClean="0"/>
              <a:t> was found in the 5S DNA gene family of </a:t>
            </a:r>
            <a:r>
              <a:rPr lang="en-US" i="1" dirty="0" err="1" smtClean="0"/>
              <a:t>Xenopus</a:t>
            </a:r>
            <a:r>
              <a:rPr lang="en-US" i="1" dirty="0" smtClean="0"/>
              <a:t> </a:t>
            </a:r>
            <a:r>
              <a:rPr lang="en-US" i="1" dirty="0" err="1" smtClean="0"/>
              <a:t>laevis</a:t>
            </a:r>
            <a:r>
              <a:rPr lang="en-US" i="1" dirty="0" smtClean="0"/>
              <a:t> </a:t>
            </a:r>
            <a:r>
              <a:rPr lang="en-US" dirty="0" smtClean="0"/>
              <a:t>by </a:t>
            </a:r>
            <a:r>
              <a:rPr lang="en-US" dirty="0" err="1" smtClean="0"/>
              <a:t>Jacq</a:t>
            </a:r>
            <a:r>
              <a:rPr lang="en-US" dirty="0" smtClean="0"/>
              <a:t> et al. (1977).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Pseudogenes</a:t>
            </a:r>
            <a:r>
              <a:rPr lang="en-US" dirty="0" smtClean="0"/>
              <a:t> are a common feature of many </a:t>
            </a:r>
            <a:r>
              <a:rPr lang="en-US" dirty="0" err="1" smtClean="0">
                <a:solidFill>
                  <a:srgbClr val="FF0000"/>
                </a:solidFill>
              </a:rPr>
              <a:t>multigene</a:t>
            </a:r>
            <a:r>
              <a:rPr lang="en-US" dirty="0" smtClean="0"/>
              <a:t> families in higher eukaryotes. 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In fact, </a:t>
            </a:r>
            <a:r>
              <a:rPr lang="en-US" dirty="0" err="1" smtClean="0"/>
              <a:t>pseudogenes</a:t>
            </a:r>
            <a:r>
              <a:rPr lang="en-US" dirty="0" smtClean="0"/>
              <a:t> are </a:t>
            </a:r>
            <a:r>
              <a:rPr lang="en-US" dirty="0" smtClean="0">
                <a:solidFill>
                  <a:srgbClr val="FF0000"/>
                </a:solidFill>
              </a:rPr>
              <a:t>ancient</a:t>
            </a:r>
            <a:r>
              <a:rPr lang="en-US" dirty="0" smtClean="0"/>
              <a:t> genes which have </a:t>
            </a:r>
            <a:r>
              <a:rPr lang="en-US" dirty="0" smtClean="0">
                <a:solidFill>
                  <a:srgbClr val="FF0000"/>
                </a:solidFill>
              </a:rPr>
              <a:t>lost</a:t>
            </a:r>
            <a:r>
              <a:rPr lang="en-US" dirty="0" smtClean="0"/>
              <a:t> their function, and </a:t>
            </a:r>
            <a:r>
              <a:rPr lang="en-US" dirty="0" err="1" smtClean="0"/>
              <a:t>pseudogenes</a:t>
            </a:r>
            <a:r>
              <a:rPr lang="en-US" dirty="0" smtClean="0"/>
              <a:t> which have in the past been protein coding genes usually contain many stop codons, i.e., </a:t>
            </a:r>
            <a:r>
              <a:rPr lang="en-US" dirty="0" smtClean="0">
                <a:solidFill>
                  <a:srgbClr val="FF0000"/>
                </a:solidFill>
              </a:rPr>
              <a:t>their reading frame has been closed during the course of evolution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r>
              <a:rPr lang="en-US" dirty="0" smtClean="0"/>
              <a:t>Nested Genes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Nested genes, i.e., a situation in </a:t>
            </a:r>
            <a:r>
              <a:rPr lang="en-US" dirty="0" smtClean="0">
                <a:solidFill>
                  <a:srgbClr val="FF0000"/>
                </a:solidFill>
              </a:rPr>
              <a:t>which one gene resides within an </a:t>
            </a:r>
            <a:r>
              <a:rPr lang="en-US" dirty="0" err="1" smtClean="0">
                <a:solidFill>
                  <a:srgbClr val="FF0000"/>
                </a:solidFill>
              </a:rPr>
              <a:t>intron</a:t>
            </a:r>
            <a:r>
              <a:rPr lang="en-US" dirty="0" smtClean="0">
                <a:solidFill>
                  <a:srgbClr val="FF0000"/>
                </a:solidFill>
              </a:rPr>
              <a:t> of another gene</a:t>
            </a:r>
            <a:r>
              <a:rPr lang="en-US" dirty="0" smtClean="0"/>
              <a:t>, was first demonstrated in the </a:t>
            </a:r>
            <a:r>
              <a:rPr lang="en-US" dirty="0" err="1" smtClean="0"/>
              <a:t>Gart</a:t>
            </a:r>
            <a:r>
              <a:rPr lang="en-US" dirty="0" smtClean="0"/>
              <a:t> locus of Drosophila </a:t>
            </a:r>
            <a:r>
              <a:rPr lang="da-DK" dirty="0" smtClean="0"/>
              <a:t>melanogaster by Henikoff et al. (1986).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The 22</a:t>
            </a:r>
            <a:r>
              <a:rPr lang="en-US" baseline="30000" dirty="0" smtClean="0"/>
              <a:t>nd</a:t>
            </a:r>
            <a:r>
              <a:rPr lang="en-US" dirty="0" smtClean="0"/>
              <a:t> intron of the blood coagulation factor VIII gene included another gene in its opposite strand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The existence of nested genes is in </a:t>
            </a:r>
            <a:r>
              <a:rPr lang="en-US" dirty="0">
                <a:solidFill>
                  <a:srgbClr val="FF0000"/>
                </a:solidFill>
              </a:rPr>
              <a:t>contradiction</a:t>
            </a:r>
            <a:r>
              <a:rPr lang="en-US" dirty="0"/>
              <a:t> to the central hypothesis adopted by both the classical and neoclassical gene concept, that genes are located in linear order on the chromosome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1143000"/>
          </a:xfrm>
        </p:spPr>
        <p:txBody>
          <a:bodyPr/>
          <a:lstStyle/>
          <a:p>
            <a:r>
              <a:rPr lang="en-US" dirty="0" smtClean="0"/>
              <a:t>Enhancers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Enhancers are located at the 5 Prime and 3 prime end of the gene, which </a:t>
            </a:r>
            <a:r>
              <a:rPr lang="en-US" dirty="0" smtClean="0">
                <a:solidFill>
                  <a:srgbClr val="FF0000"/>
                </a:solidFill>
              </a:rPr>
              <a:t>respond</a:t>
            </a:r>
            <a:r>
              <a:rPr lang="en-US" dirty="0" smtClean="0"/>
              <a:t> to the signals mediated by the proteins regulating the function of the gene.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Enhancers can also be located </a:t>
            </a:r>
            <a:r>
              <a:rPr lang="en-US" dirty="0" smtClean="0">
                <a:solidFill>
                  <a:srgbClr val="FF0000"/>
                </a:solidFill>
              </a:rPr>
              <a:t>within</a:t>
            </a:r>
            <a:r>
              <a:rPr lang="en-US" dirty="0" smtClean="0"/>
              <a:t> the introns. 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regulative</a:t>
            </a:r>
            <a:r>
              <a:rPr lang="en-US" dirty="0" smtClean="0"/>
              <a:t> effect of the enhancers is either </a:t>
            </a:r>
            <a:r>
              <a:rPr lang="en-US" dirty="0" smtClean="0">
                <a:solidFill>
                  <a:srgbClr val="FF0000"/>
                </a:solidFill>
              </a:rPr>
              <a:t>positive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FF0000"/>
                </a:solidFill>
              </a:rPr>
              <a:t>negative</a:t>
            </a:r>
            <a:r>
              <a:rPr lang="en-US" dirty="0" smtClean="0"/>
              <a:t>. 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In the latter case they are often called </a:t>
            </a:r>
            <a:r>
              <a:rPr lang="en-US" dirty="0" smtClean="0">
                <a:solidFill>
                  <a:srgbClr val="FF0000"/>
                </a:solidFill>
              </a:rPr>
              <a:t>silencers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THE PRESENT CONCEPT OF THE GENE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Due to the </a:t>
            </a:r>
            <a:r>
              <a:rPr lang="en-US" u="sng" dirty="0" smtClean="0">
                <a:solidFill>
                  <a:srgbClr val="FF0000"/>
                </a:solidFill>
              </a:rPr>
              <a:t>open nature of the concept of the gene</a:t>
            </a:r>
            <a:r>
              <a:rPr lang="en-US" dirty="0" smtClean="0"/>
              <a:t>, it takes different meanings depending on the context.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Singer and Berg (1991) have pointed out that many </a:t>
            </a:r>
            <a:r>
              <a:rPr lang="en-US" dirty="0" smtClean="0">
                <a:solidFill>
                  <a:srgbClr val="FF0000"/>
                </a:solidFill>
              </a:rPr>
              <a:t>different definitions </a:t>
            </a:r>
            <a:r>
              <a:rPr lang="en-US" dirty="0" smtClean="0"/>
              <a:t>of the gene are possible. 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If we want to adopt a </a:t>
            </a:r>
            <a:r>
              <a:rPr lang="en-US" dirty="0" smtClean="0">
                <a:solidFill>
                  <a:srgbClr val="FF0000"/>
                </a:solidFill>
              </a:rPr>
              <a:t>molecular definition</a:t>
            </a:r>
            <a:r>
              <a:rPr lang="en-US" dirty="0" smtClean="0"/>
              <a:t>, they suggest the following definition: ``</a:t>
            </a:r>
            <a:r>
              <a:rPr lang="en-US" dirty="0" smtClean="0">
                <a:solidFill>
                  <a:srgbClr val="FF0000"/>
                </a:solidFill>
              </a:rPr>
              <a:t>A eukaryotic gene is a combination of DNA segments that together constitute an expressible unit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/>
          <a:lstStyle/>
          <a:p>
            <a:pPr algn="just"/>
            <a:r>
              <a:rPr lang="en-US" dirty="0" smtClean="0"/>
              <a:t>In recent years the whole genomes of hundreds of viruses, over a dozen bacteria, and until the summer of 2000 three eukaryotic organisms (viz., baker's yeast (Saccharomyces </a:t>
            </a:r>
            <a:r>
              <a:rPr lang="en-US" dirty="0" err="1" smtClean="0"/>
              <a:t>cerevisae</a:t>
            </a:r>
            <a:r>
              <a:rPr lang="en-US" dirty="0" smtClean="0"/>
              <a:t>), the nematode </a:t>
            </a:r>
            <a:r>
              <a:rPr lang="en-US" i="1" dirty="0" err="1" smtClean="0"/>
              <a:t>Caenorhabditis</a:t>
            </a:r>
            <a:r>
              <a:rPr lang="en-US" i="1" dirty="0" smtClean="0"/>
              <a:t> </a:t>
            </a:r>
            <a:r>
              <a:rPr lang="en-US" i="1" dirty="0" err="1" smtClean="0"/>
              <a:t>elegans</a:t>
            </a:r>
            <a:r>
              <a:rPr lang="en-US" dirty="0" smtClean="0"/>
              <a:t>, and the fruit fly (</a:t>
            </a:r>
            <a:r>
              <a:rPr lang="en-US" i="1" dirty="0" smtClean="0"/>
              <a:t>Drosophila melanogaster</a:t>
            </a:r>
            <a:r>
              <a:rPr lang="en-US" dirty="0" smtClean="0"/>
              <a:t>) have been sequenced.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The genome of </a:t>
            </a:r>
            <a:r>
              <a:rPr lang="en-US" i="1" dirty="0"/>
              <a:t>Saccharomyces </a:t>
            </a:r>
            <a:r>
              <a:rPr lang="en-US" i="1" dirty="0" err="1"/>
              <a:t>cerevisae</a:t>
            </a:r>
            <a:r>
              <a:rPr lang="en-US" i="1" dirty="0"/>
              <a:t> </a:t>
            </a:r>
            <a:r>
              <a:rPr lang="en-US" dirty="0" smtClean="0"/>
              <a:t>(Yeast) appeared </a:t>
            </a:r>
            <a:r>
              <a:rPr lang="en-US" dirty="0"/>
              <a:t>to contain 5,885 genes (</a:t>
            </a:r>
            <a:r>
              <a:rPr lang="en-US" dirty="0" err="1"/>
              <a:t>Goffeau</a:t>
            </a:r>
            <a:r>
              <a:rPr lang="en-US" dirty="0"/>
              <a:t> et al., 1996), and that of </a:t>
            </a:r>
            <a:r>
              <a:rPr lang="en-US" i="1" dirty="0" err="1"/>
              <a:t>Caenorhabditis</a:t>
            </a:r>
            <a:r>
              <a:rPr lang="en-US" i="1" dirty="0"/>
              <a:t> </a:t>
            </a:r>
            <a:r>
              <a:rPr lang="en-US" i="1" dirty="0" err="1"/>
              <a:t>elegans</a:t>
            </a:r>
            <a:r>
              <a:rPr lang="en-US" i="1" dirty="0"/>
              <a:t> </a:t>
            </a:r>
            <a:r>
              <a:rPr lang="en-US" dirty="0" smtClean="0"/>
              <a:t>(Non sessile nematode) 19,099 </a:t>
            </a:r>
            <a:r>
              <a:rPr lang="en-US" dirty="0"/>
              <a:t>genes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Genome of the fruit fly appeared to contain substantially </a:t>
            </a:r>
            <a:r>
              <a:rPr lang="en-US" dirty="0" smtClean="0">
                <a:solidFill>
                  <a:srgbClr val="FF0000"/>
                </a:solidFill>
              </a:rPr>
              <a:t>fewer</a:t>
            </a:r>
            <a:r>
              <a:rPr lang="en-US" dirty="0" smtClean="0"/>
              <a:t> genes than the nematode, namely, 13,601 genes (Adams et al., 2000). 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These encode for 14,113 transcripts since some genes are able to </a:t>
            </a:r>
            <a:r>
              <a:rPr lang="en-US" dirty="0" smtClean="0">
                <a:solidFill>
                  <a:srgbClr val="FF0000"/>
                </a:solidFill>
              </a:rPr>
              <a:t>produce more than one transcript </a:t>
            </a:r>
            <a:r>
              <a:rPr lang="en-US" dirty="0" smtClean="0"/>
              <a:t>through alternative splicing.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The 13,601 genes of the fruit fly contain a total of 56,673 exons, i.e., approximately a mean of four exons per one gene.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/>
          <a:lstStyle/>
          <a:p>
            <a:pPr algn="just"/>
            <a:endParaRPr lang="en-SG" b="1" dirty="0" smtClean="0"/>
          </a:p>
          <a:p>
            <a:pPr algn="just"/>
            <a:r>
              <a:rPr lang="en-SG" b="1" dirty="0" smtClean="0"/>
              <a:t>(</a:t>
            </a:r>
            <a:r>
              <a:rPr lang="en-SG" b="1" dirty="0"/>
              <a:t>3) </a:t>
            </a:r>
            <a:r>
              <a:rPr lang="en-SG" b="1" dirty="0" err="1"/>
              <a:t>Hypermorphs</a:t>
            </a:r>
            <a:r>
              <a:rPr lang="en-SG" b="1" dirty="0"/>
              <a:t>:</a:t>
            </a:r>
            <a:r>
              <a:rPr lang="en-SG" dirty="0"/>
              <a:t> These are </a:t>
            </a:r>
            <a:r>
              <a:rPr lang="en-SG" dirty="0">
                <a:solidFill>
                  <a:srgbClr val="FF0000"/>
                </a:solidFill>
              </a:rPr>
              <a:t>genes</a:t>
            </a:r>
            <a:r>
              <a:rPr lang="en-SG" dirty="0"/>
              <a:t> which have </a:t>
            </a:r>
            <a:r>
              <a:rPr lang="en-SG" b="1" dirty="0">
                <a:solidFill>
                  <a:srgbClr val="FF0000"/>
                </a:solidFill>
              </a:rPr>
              <a:t>greater effect </a:t>
            </a:r>
            <a:r>
              <a:rPr lang="en-SG" dirty="0"/>
              <a:t>than the standard gene, i.e., they produce </a:t>
            </a:r>
            <a:r>
              <a:rPr lang="en-SG" b="1" dirty="0">
                <a:solidFill>
                  <a:srgbClr val="FF0000"/>
                </a:solidFill>
              </a:rPr>
              <a:t>much phenotypic </a:t>
            </a:r>
            <a:r>
              <a:rPr lang="en-SG" b="1" u="sng" dirty="0">
                <a:solidFill>
                  <a:srgbClr val="FF0000"/>
                </a:solidFill>
              </a:rPr>
              <a:t>change</a:t>
            </a:r>
            <a:r>
              <a:rPr lang="en-SG" dirty="0"/>
              <a:t>. </a:t>
            </a:r>
          </a:p>
          <a:p>
            <a:pPr algn="just"/>
            <a:endParaRPr lang="en-SG" b="1" dirty="0" smtClean="0"/>
          </a:p>
          <a:p>
            <a:pPr algn="just"/>
            <a:r>
              <a:rPr lang="en-SG" b="1" dirty="0" smtClean="0"/>
              <a:t>(</a:t>
            </a:r>
            <a:r>
              <a:rPr lang="en-SG" b="1" dirty="0"/>
              <a:t>4) </a:t>
            </a:r>
            <a:r>
              <a:rPr lang="en-SG" b="1" dirty="0" err="1"/>
              <a:t>Antimorphs</a:t>
            </a:r>
            <a:r>
              <a:rPr lang="en-SG" b="1" dirty="0"/>
              <a:t>:</a:t>
            </a:r>
            <a:r>
              <a:rPr lang="en-SG" dirty="0"/>
              <a:t> These are </a:t>
            </a:r>
            <a:r>
              <a:rPr lang="en-SG" dirty="0">
                <a:solidFill>
                  <a:srgbClr val="FF0000"/>
                </a:solidFill>
              </a:rPr>
              <a:t>genes</a:t>
            </a:r>
            <a:r>
              <a:rPr lang="en-SG" dirty="0"/>
              <a:t> which result in </a:t>
            </a:r>
            <a:r>
              <a:rPr lang="en-SG" b="1" dirty="0">
                <a:solidFill>
                  <a:srgbClr val="FF0000"/>
                </a:solidFill>
              </a:rPr>
              <a:t>opposite</a:t>
            </a:r>
            <a:r>
              <a:rPr lang="en-SG" dirty="0"/>
              <a:t> phenotypic effect than the standard gene, i.e., they produce </a:t>
            </a:r>
            <a:r>
              <a:rPr lang="en-SG" b="1" dirty="0">
                <a:solidFill>
                  <a:srgbClr val="FF0000"/>
                </a:solidFill>
              </a:rPr>
              <a:t>abnormal</a:t>
            </a:r>
            <a:r>
              <a:rPr lang="en-SG" dirty="0"/>
              <a:t> phenotype </a:t>
            </a:r>
          </a:p>
          <a:p>
            <a:pPr algn="just"/>
            <a:endParaRPr lang="en-SG" b="1" dirty="0" smtClean="0"/>
          </a:p>
          <a:p>
            <a:pPr algn="just"/>
            <a:r>
              <a:rPr lang="en-SG" b="1" dirty="0" smtClean="0"/>
              <a:t>(</a:t>
            </a:r>
            <a:r>
              <a:rPr lang="en-SG" b="1" dirty="0"/>
              <a:t>5) </a:t>
            </a:r>
            <a:r>
              <a:rPr lang="en-SG" b="1" dirty="0" err="1"/>
              <a:t>Neomorphs</a:t>
            </a:r>
            <a:r>
              <a:rPr lang="en-SG" b="1" dirty="0"/>
              <a:t>:</a:t>
            </a:r>
            <a:r>
              <a:rPr lang="en-SG" dirty="0"/>
              <a:t> These are </a:t>
            </a:r>
            <a:r>
              <a:rPr lang="en-SG" dirty="0">
                <a:solidFill>
                  <a:srgbClr val="FF0000"/>
                </a:solidFill>
              </a:rPr>
              <a:t>genes</a:t>
            </a:r>
            <a:r>
              <a:rPr lang="en-SG" dirty="0"/>
              <a:t> which produce a </a:t>
            </a:r>
            <a:r>
              <a:rPr lang="en-SG" dirty="0">
                <a:solidFill>
                  <a:srgbClr val="FF0000"/>
                </a:solidFill>
              </a:rPr>
              <a:t>phenotypic effect </a:t>
            </a:r>
            <a:r>
              <a:rPr lang="en-SG" dirty="0"/>
              <a:t>that is </a:t>
            </a:r>
            <a:r>
              <a:rPr lang="en-SG" b="1" dirty="0">
                <a:solidFill>
                  <a:srgbClr val="FF0000"/>
                </a:solidFill>
              </a:rPr>
              <a:t>qualitatively different </a:t>
            </a:r>
            <a:r>
              <a:rPr lang="en-SG" dirty="0"/>
              <a:t>from that of standard </a:t>
            </a:r>
            <a:r>
              <a:rPr lang="en-SG" dirty="0" smtClean="0"/>
              <a:t>gene</a:t>
            </a:r>
            <a:endParaRPr lang="en-SG" dirty="0"/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90834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The mean density of genes in the </a:t>
            </a:r>
            <a:r>
              <a:rPr lang="en-US" i="1" dirty="0" smtClean="0"/>
              <a:t>D. melanogaster </a:t>
            </a:r>
            <a:r>
              <a:rPr lang="en-US" dirty="0" smtClean="0"/>
              <a:t>genes is </a:t>
            </a:r>
            <a:r>
              <a:rPr lang="en-US" dirty="0" smtClean="0">
                <a:solidFill>
                  <a:srgbClr val="FF0000"/>
                </a:solidFill>
              </a:rPr>
              <a:t>one gene per nine thousand nucleotide </a:t>
            </a:r>
            <a:r>
              <a:rPr lang="en-US" dirty="0" smtClean="0"/>
              <a:t>pairs of DNA (Adams et al., 2000)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Approximately 10% of the genes are nested, i.e., located </a:t>
            </a:r>
            <a:r>
              <a:rPr lang="en-US" dirty="0" smtClean="0">
                <a:solidFill>
                  <a:srgbClr val="FF0000"/>
                </a:solidFill>
              </a:rPr>
              <a:t>inside the introns </a:t>
            </a:r>
            <a:r>
              <a:rPr lang="en-US" dirty="0" smtClean="0"/>
              <a:t>of other genes (</a:t>
            </a:r>
            <a:r>
              <a:rPr lang="en-US" dirty="0" err="1" smtClean="0"/>
              <a:t>Ashburner</a:t>
            </a:r>
            <a:r>
              <a:rPr lang="en-US" dirty="0" smtClean="0"/>
              <a:t>, 1999a, 1999b), which is an </a:t>
            </a:r>
            <a:r>
              <a:rPr lang="en-US" dirty="0" smtClean="0">
                <a:solidFill>
                  <a:srgbClr val="FF0000"/>
                </a:solidFill>
              </a:rPr>
              <a:t>unexpectedly high proportion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Two human chromosomes (viz., numbers </a:t>
            </a:r>
            <a:r>
              <a:rPr lang="en-US" dirty="0" smtClean="0">
                <a:solidFill>
                  <a:srgbClr val="FF0000"/>
                </a:solidFill>
              </a:rPr>
              <a:t>22</a:t>
            </a:r>
            <a:r>
              <a:rPr lang="en-US" dirty="0" smtClean="0"/>
              <a:t> (Dunham et al., 1999) and </a:t>
            </a:r>
            <a:r>
              <a:rPr lang="en-US" dirty="0" smtClean="0">
                <a:solidFill>
                  <a:srgbClr val="FF0000"/>
                </a:solidFill>
              </a:rPr>
              <a:t>21</a:t>
            </a:r>
            <a:r>
              <a:rPr lang="en-US" dirty="0" smtClean="0"/>
              <a:t> (Hattori et al., 2000)), have been completely sequenced so far. 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These chromosomes contain 545 and 225 genes, respectively, and 2% of the DNA content of the whole human genome, giving an estimate of approximately 40,000 genes for the whole human genome, a substantially lower number than the previously anticipated 100,000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According </a:t>
            </a:r>
            <a:r>
              <a:rPr lang="en-US" dirty="0"/>
              <a:t>to these reports the human genome consists of approximately 25,000±40,000 (most likely approximately 32,000 genes). Of these, around 15,000 are known genes and 17,000 predictions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>
            <a:normAutofit fontScale="92500"/>
          </a:bodyPr>
          <a:lstStyle/>
          <a:p>
            <a:pPr algn="just"/>
            <a:endParaRPr lang="en-SG" dirty="0" smtClean="0"/>
          </a:p>
          <a:p>
            <a:pPr algn="just"/>
            <a:r>
              <a:rPr lang="en-SG" dirty="0" smtClean="0">
                <a:solidFill>
                  <a:srgbClr val="FF0000"/>
                </a:solidFill>
              </a:rPr>
              <a:t>Development</a:t>
            </a:r>
            <a:r>
              <a:rPr lang="en-SG" dirty="0" smtClean="0"/>
              <a:t> </a:t>
            </a:r>
            <a:r>
              <a:rPr lang="en-SG" dirty="0"/>
              <a:t>in </a:t>
            </a:r>
            <a:r>
              <a:rPr lang="en-SG" b="1" u="sng" dirty="0">
                <a:solidFill>
                  <a:srgbClr val="FF0000"/>
                </a:solidFill>
              </a:rPr>
              <a:t>molecular genetics </a:t>
            </a:r>
            <a:r>
              <a:rPr lang="en-SG" dirty="0"/>
              <a:t>led to a </a:t>
            </a:r>
            <a:r>
              <a:rPr lang="en-SG" b="1" dirty="0">
                <a:solidFill>
                  <a:srgbClr val="FF0000"/>
                </a:solidFill>
              </a:rPr>
              <a:t>fine analysis </a:t>
            </a:r>
            <a:r>
              <a:rPr lang="en-SG" dirty="0"/>
              <a:t>of the </a:t>
            </a:r>
            <a:r>
              <a:rPr lang="en-SG" u="sng" dirty="0"/>
              <a:t>structure</a:t>
            </a:r>
            <a:r>
              <a:rPr lang="en-SG" dirty="0"/>
              <a:t> and </a:t>
            </a:r>
            <a:r>
              <a:rPr lang="en-SG" dirty="0">
                <a:solidFill>
                  <a:srgbClr val="FF0000"/>
                </a:solidFill>
              </a:rPr>
              <a:t>function</a:t>
            </a:r>
            <a:r>
              <a:rPr lang="en-SG" dirty="0"/>
              <a:t> of the gene and has given a </a:t>
            </a:r>
            <a:r>
              <a:rPr lang="en-SG" b="1" u="sng" dirty="0">
                <a:solidFill>
                  <a:srgbClr val="FF0000"/>
                </a:solidFill>
              </a:rPr>
              <a:t>new concept </a:t>
            </a:r>
            <a:r>
              <a:rPr lang="en-SG" dirty="0"/>
              <a:t>(i.e., </a:t>
            </a:r>
            <a:r>
              <a:rPr lang="en-SG" b="1" dirty="0">
                <a:solidFill>
                  <a:srgbClr val="00B0F0"/>
                </a:solidFill>
              </a:rPr>
              <a:t>chemical basis of gene</a:t>
            </a:r>
            <a:r>
              <a:rPr lang="en-SG" dirty="0"/>
              <a:t>) of the hereditary unit. </a:t>
            </a:r>
            <a:endParaRPr lang="en-SG" dirty="0" smtClean="0"/>
          </a:p>
          <a:p>
            <a:pPr algn="just"/>
            <a:endParaRPr lang="en-SG" dirty="0"/>
          </a:p>
          <a:p>
            <a:pPr algn="just"/>
            <a:r>
              <a:rPr lang="en-SG" dirty="0" smtClean="0"/>
              <a:t>It </a:t>
            </a:r>
            <a:r>
              <a:rPr lang="en-SG" dirty="0"/>
              <a:t>was </a:t>
            </a:r>
            <a:r>
              <a:rPr lang="en-SG" dirty="0">
                <a:solidFill>
                  <a:srgbClr val="FF0000"/>
                </a:solidFill>
              </a:rPr>
              <a:t>soon realized </a:t>
            </a:r>
            <a:r>
              <a:rPr lang="en-SG" dirty="0"/>
              <a:t>that </a:t>
            </a:r>
            <a:r>
              <a:rPr lang="en-SG" dirty="0">
                <a:solidFill>
                  <a:srgbClr val="FF0000"/>
                </a:solidFill>
              </a:rPr>
              <a:t>unit of mutation </a:t>
            </a:r>
            <a:r>
              <a:rPr lang="en-SG" dirty="0"/>
              <a:t>can </a:t>
            </a:r>
            <a:r>
              <a:rPr lang="en-SG" dirty="0">
                <a:solidFill>
                  <a:srgbClr val="FF0000"/>
                </a:solidFill>
              </a:rPr>
              <a:t>range from a single base</a:t>
            </a:r>
            <a:r>
              <a:rPr lang="en-SG" dirty="0"/>
              <a:t> </a:t>
            </a:r>
            <a:r>
              <a:rPr lang="en-SG" u="sng" dirty="0"/>
              <a:t>to</a:t>
            </a:r>
            <a:r>
              <a:rPr lang="en-SG" dirty="0"/>
              <a:t> a </a:t>
            </a:r>
            <a:r>
              <a:rPr lang="en-SG" dirty="0">
                <a:solidFill>
                  <a:srgbClr val="FF0000"/>
                </a:solidFill>
              </a:rPr>
              <a:t>stretch of DNA molecule </a:t>
            </a:r>
            <a:r>
              <a:rPr lang="en-SG" dirty="0"/>
              <a:t>and that </a:t>
            </a:r>
            <a:r>
              <a:rPr lang="en-SG" u="sng" dirty="0">
                <a:solidFill>
                  <a:srgbClr val="FF0000"/>
                </a:solidFill>
              </a:rPr>
              <a:t>recombination can occur </a:t>
            </a:r>
            <a:r>
              <a:rPr lang="en-SG" b="1" u="sng" dirty="0">
                <a:solidFill>
                  <a:srgbClr val="FF0000"/>
                </a:solidFill>
              </a:rPr>
              <a:t>between</a:t>
            </a:r>
            <a:r>
              <a:rPr lang="en-SG" u="sng" dirty="0">
                <a:solidFill>
                  <a:srgbClr val="FF0000"/>
                </a:solidFill>
              </a:rPr>
              <a:t> two DNA bases</a:t>
            </a:r>
            <a:r>
              <a:rPr lang="en-SG" dirty="0"/>
              <a:t>. </a:t>
            </a:r>
            <a:endParaRPr lang="en-SG" dirty="0" smtClean="0"/>
          </a:p>
          <a:p>
            <a:pPr algn="just"/>
            <a:endParaRPr lang="en-SG" dirty="0"/>
          </a:p>
          <a:p>
            <a:pPr algn="just"/>
            <a:r>
              <a:rPr lang="en-SG" dirty="0" smtClean="0"/>
              <a:t>Thus</a:t>
            </a:r>
            <a:r>
              <a:rPr lang="en-SG" dirty="0"/>
              <a:t>, </a:t>
            </a:r>
            <a:r>
              <a:rPr lang="en-SG" dirty="0">
                <a:solidFill>
                  <a:srgbClr val="FF0000"/>
                </a:solidFill>
              </a:rPr>
              <a:t>gene is </a:t>
            </a:r>
            <a:r>
              <a:rPr lang="en-SG" dirty="0"/>
              <a:t>neither a </a:t>
            </a:r>
            <a:r>
              <a:rPr lang="en-SG" dirty="0">
                <a:solidFill>
                  <a:srgbClr val="FF0000"/>
                </a:solidFill>
              </a:rPr>
              <a:t>unit of mutation </a:t>
            </a:r>
            <a:r>
              <a:rPr lang="en-SG" dirty="0"/>
              <a:t>nor of </a:t>
            </a:r>
            <a:r>
              <a:rPr lang="en-SG" dirty="0">
                <a:solidFill>
                  <a:srgbClr val="FF0000"/>
                </a:solidFill>
              </a:rPr>
              <a:t>recombination</a:t>
            </a:r>
            <a:r>
              <a:rPr lang="en-SG" dirty="0"/>
              <a:t>. </a:t>
            </a:r>
            <a:r>
              <a:rPr lang="en-SG" u="sng" dirty="0"/>
              <a:t>One-gene-one-character hypothesis </a:t>
            </a:r>
            <a:r>
              <a:rPr lang="en-SG" dirty="0"/>
              <a:t>(De </a:t>
            </a:r>
            <a:r>
              <a:rPr lang="en-SG" dirty="0" err="1"/>
              <a:t>Vries</a:t>
            </a:r>
            <a:r>
              <a:rPr lang="en-SG" dirty="0"/>
              <a:t>) or </a:t>
            </a:r>
            <a:r>
              <a:rPr lang="en-SG" u="sng" dirty="0"/>
              <a:t>one-gene-one-function hypothesis </a:t>
            </a:r>
            <a:r>
              <a:rPr lang="en-SG" dirty="0"/>
              <a:t>(Horowitz and </a:t>
            </a:r>
            <a:r>
              <a:rPr lang="en-SG" dirty="0" err="1"/>
              <a:t>Leupold</a:t>
            </a:r>
            <a:r>
              <a:rPr lang="en-SG" dirty="0"/>
              <a:t>, 1951) too became obsolete concepts.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67502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>
            <a:normAutofit/>
          </a:bodyPr>
          <a:lstStyle/>
          <a:p>
            <a:pPr algn="just"/>
            <a:endParaRPr lang="en-SG" dirty="0" smtClean="0"/>
          </a:p>
          <a:p>
            <a:pPr algn="just"/>
            <a:r>
              <a:rPr lang="en-SG" dirty="0" smtClean="0"/>
              <a:t>It </a:t>
            </a:r>
            <a:r>
              <a:rPr lang="en-SG" dirty="0"/>
              <a:t>was </a:t>
            </a:r>
            <a:r>
              <a:rPr lang="en-SG" dirty="0" smtClean="0"/>
              <a:t>Morgan </a:t>
            </a:r>
            <a:r>
              <a:rPr lang="en-SG" dirty="0"/>
              <a:t>(1923) who for the </a:t>
            </a:r>
            <a:r>
              <a:rPr lang="en-SG" b="1" u="sng" dirty="0">
                <a:solidFill>
                  <a:srgbClr val="FF0000"/>
                </a:solidFill>
              </a:rPr>
              <a:t>first time </a:t>
            </a:r>
            <a:r>
              <a:rPr lang="en-SG" dirty="0"/>
              <a:t>demonstrated that the </a:t>
            </a:r>
            <a:r>
              <a:rPr lang="en-SG" dirty="0">
                <a:solidFill>
                  <a:srgbClr val="FF0000"/>
                </a:solidFill>
              </a:rPr>
              <a:t>bar locus of Drosophila </a:t>
            </a:r>
            <a:r>
              <a:rPr lang="en-SG" dirty="0"/>
              <a:t>contains </a:t>
            </a:r>
            <a:r>
              <a:rPr lang="en-SG" b="1" u="sng" dirty="0"/>
              <a:t>more than one </a:t>
            </a:r>
            <a:r>
              <a:rPr lang="en-SG" dirty="0">
                <a:solidFill>
                  <a:srgbClr val="FF0000"/>
                </a:solidFill>
              </a:rPr>
              <a:t>functional</a:t>
            </a:r>
            <a:r>
              <a:rPr lang="en-SG" dirty="0"/>
              <a:t> and </a:t>
            </a:r>
            <a:r>
              <a:rPr lang="en-SG" dirty="0" smtClean="0">
                <a:solidFill>
                  <a:srgbClr val="FF0000"/>
                </a:solidFill>
              </a:rPr>
              <a:t>recombination</a:t>
            </a:r>
            <a:r>
              <a:rPr lang="en-SG" dirty="0" smtClean="0"/>
              <a:t> </a:t>
            </a:r>
            <a:r>
              <a:rPr lang="en-SG" dirty="0"/>
              <a:t>units. </a:t>
            </a:r>
            <a:endParaRPr lang="en-SG" dirty="0" smtClean="0"/>
          </a:p>
          <a:p>
            <a:pPr algn="just"/>
            <a:endParaRPr lang="en-SG" dirty="0"/>
          </a:p>
          <a:p>
            <a:pPr algn="just"/>
            <a:endParaRPr lang="en-SG" dirty="0"/>
          </a:p>
          <a:p>
            <a:pPr algn="just"/>
            <a:endParaRPr lang="en-S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186" y="2895600"/>
            <a:ext cx="4814887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124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838201"/>
            <a:ext cx="8229600" cy="5486400"/>
          </a:xfrm>
        </p:spPr>
        <p:txBody>
          <a:bodyPr/>
          <a:lstStyle/>
          <a:p>
            <a:pPr lvl="0" algn="just">
              <a:buClr>
                <a:srgbClr val="0BD0D9"/>
              </a:buClr>
            </a:pPr>
            <a:r>
              <a:rPr lang="en-SG" dirty="0" err="1" smtClean="0">
                <a:solidFill>
                  <a:prstClr val="black"/>
                </a:solidFill>
              </a:rPr>
              <a:t>Benzer</a:t>
            </a:r>
            <a:r>
              <a:rPr lang="en-SG" dirty="0" smtClean="0">
                <a:solidFill>
                  <a:prstClr val="black"/>
                </a:solidFill>
              </a:rPr>
              <a:t> </a:t>
            </a:r>
            <a:r>
              <a:rPr lang="en-SG" dirty="0">
                <a:solidFill>
                  <a:prstClr val="black"/>
                </a:solidFill>
              </a:rPr>
              <a:t>(1950) reported </a:t>
            </a:r>
            <a:r>
              <a:rPr lang="en-SG" dirty="0">
                <a:solidFill>
                  <a:srgbClr val="FF0000"/>
                </a:solidFill>
              </a:rPr>
              <a:t>fine structure of a genetic region</a:t>
            </a:r>
            <a:r>
              <a:rPr lang="en-SG" dirty="0">
                <a:solidFill>
                  <a:prstClr val="black"/>
                </a:solidFill>
              </a:rPr>
              <a:t> of </a:t>
            </a:r>
            <a:r>
              <a:rPr lang="en-SG" dirty="0" err="1">
                <a:solidFill>
                  <a:prstClr val="black"/>
                </a:solidFill>
              </a:rPr>
              <a:t>rII</a:t>
            </a:r>
            <a:r>
              <a:rPr lang="en-SG" dirty="0">
                <a:solidFill>
                  <a:prstClr val="black"/>
                </a:solidFill>
              </a:rPr>
              <a:t> locus of </a:t>
            </a:r>
            <a:r>
              <a:rPr lang="en-SG" dirty="0">
                <a:solidFill>
                  <a:srgbClr val="FF0000"/>
                </a:solidFill>
              </a:rPr>
              <a:t>T4 bacteriophage </a:t>
            </a:r>
            <a:r>
              <a:rPr lang="en-SG" dirty="0">
                <a:solidFill>
                  <a:prstClr val="black"/>
                </a:solidFill>
              </a:rPr>
              <a:t>and recognized three types of genes</a:t>
            </a:r>
            <a:r>
              <a:rPr lang="en-SG" dirty="0" smtClean="0">
                <a:solidFill>
                  <a:prstClr val="black"/>
                </a:solidFill>
              </a:rPr>
              <a:t>—</a:t>
            </a:r>
          </a:p>
          <a:p>
            <a:pPr lvl="0" algn="just">
              <a:buClr>
                <a:srgbClr val="0BD0D9"/>
              </a:buClr>
            </a:pPr>
            <a:r>
              <a:rPr lang="en-US" b="1" dirty="0" err="1"/>
              <a:t>cistron</a:t>
            </a:r>
            <a:r>
              <a:rPr lang="en-US" b="1" dirty="0"/>
              <a:t> </a:t>
            </a:r>
            <a:r>
              <a:rPr lang="en-US" dirty="0"/>
              <a:t>(unit of function), </a:t>
            </a:r>
            <a:r>
              <a:rPr lang="en-US" b="1" dirty="0"/>
              <a:t>recon </a:t>
            </a:r>
            <a:r>
              <a:rPr lang="en-US" dirty="0"/>
              <a:t>(unit of recombination) and </a:t>
            </a:r>
            <a:r>
              <a:rPr lang="en-US" b="1" dirty="0" err="1"/>
              <a:t>muton</a:t>
            </a:r>
            <a:r>
              <a:rPr lang="en-US" b="1" dirty="0"/>
              <a:t> </a:t>
            </a:r>
            <a:r>
              <a:rPr lang="en-US" dirty="0"/>
              <a:t>(unit of </a:t>
            </a:r>
            <a:r>
              <a:rPr lang="en-US" dirty="0" smtClean="0"/>
              <a:t>mutation), </a:t>
            </a:r>
            <a:r>
              <a:rPr lang="en-SG" dirty="0" smtClean="0">
                <a:solidFill>
                  <a:prstClr val="black"/>
                </a:solidFill>
              </a:rPr>
              <a:t>in </a:t>
            </a:r>
            <a:r>
              <a:rPr lang="en-SG" dirty="0">
                <a:solidFill>
                  <a:prstClr val="black"/>
                </a:solidFill>
              </a:rPr>
              <a:t>it.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02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942</TotalTime>
  <Words>3553</Words>
  <Application>Microsoft Office PowerPoint</Application>
  <PresentationFormat>On-screen Show (4:3)</PresentationFormat>
  <Paragraphs>262</Paragraphs>
  <Slides>61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2" baseType="lpstr">
      <vt:lpstr>Flow</vt:lpstr>
      <vt:lpstr>Gene Concept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Classical view</vt:lpstr>
      <vt:lpstr>PowerPoint Presentation</vt:lpstr>
      <vt:lpstr>PowerPoint Presentation</vt:lpstr>
      <vt:lpstr>Genetic traits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Breakdown of the Classical View of the Gene</vt:lpstr>
      <vt:lpstr>The Neoclassical Concept of the Gene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The Breakdown of the Neoclassical Gene Concept and the Modern Concept of the Gene</vt:lpstr>
      <vt:lpstr>PowerPoint Presentation</vt:lpstr>
      <vt:lpstr>PowerPoint Presentation</vt:lpstr>
      <vt:lpstr>PowerPoint Presentation</vt:lpstr>
      <vt:lpstr>Repeated Genes</vt:lpstr>
      <vt:lpstr>PowerPoint Presentation</vt:lpstr>
      <vt:lpstr>PowerPoint Presentation</vt:lpstr>
      <vt:lpstr>Interrupted Genes</vt:lpstr>
      <vt:lpstr>PowerPoint Presentation</vt:lpstr>
      <vt:lpstr>PowerPoint Presentation</vt:lpstr>
      <vt:lpstr>Alternative splicing</vt:lpstr>
      <vt:lpstr>Immunoglobulin Genes</vt:lpstr>
      <vt:lpstr>PowerPoint Presentation</vt:lpstr>
      <vt:lpstr>Overlapping Genes</vt:lpstr>
      <vt:lpstr>Jumping genes</vt:lpstr>
      <vt:lpstr>PowerPoint Presentation</vt:lpstr>
      <vt:lpstr>Complex Promoters</vt:lpstr>
      <vt:lpstr>PowerPoint Presentation</vt:lpstr>
      <vt:lpstr>Polyprotein Genes</vt:lpstr>
      <vt:lpstr>Editing of Messenger RNA</vt:lpstr>
      <vt:lpstr>Pseudogenes</vt:lpstr>
      <vt:lpstr>PowerPoint Presentation</vt:lpstr>
      <vt:lpstr>Nested Genes</vt:lpstr>
      <vt:lpstr>Enhancers</vt:lpstr>
      <vt:lpstr>THE PRESENT CONCEPT OF THE GENE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 Concept</dc:title>
  <dc:creator>akm</dc:creator>
  <cp:lastModifiedBy>Shahzad ali pc</cp:lastModifiedBy>
  <cp:revision>132</cp:revision>
  <dcterms:created xsi:type="dcterms:W3CDTF">2013-01-13T05:32:30Z</dcterms:created>
  <dcterms:modified xsi:type="dcterms:W3CDTF">2014-12-14T11:48:23Z</dcterms:modified>
</cp:coreProperties>
</file>