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65" r:id="rId2"/>
    <p:sldId id="270" r:id="rId3"/>
    <p:sldId id="256" r:id="rId4"/>
    <p:sldId id="275" r:id="rId5"/>
    <p:sldId id="276" r:id="rId6"/>
    <p:sldId id="277" r:id="rId7"/>
    <p:sldId id="278" r:id="rId8"/>
    <p:sldId id="279" r:id="rId9"/>
    <p:sldId id="280" r:id="rId10"/>
    <p:sldId id="281" r:id="rId11"/>
    <p:sldId id="282" r:id="rId12"/>
    <p:sldId id="283" r:id="rId13"/>
    <p:sldId id="284" r:id="rId14"/>
    <p:sldId id="267" r:id="rId15"/>
    <p:sldId id="273" r:id="rId16"/>
    <p:sldId id="271" r:id="rId17"/>
    <p:sldId id="272" r:id="rId18"/>
    <p:sldId id="285" r:id="rId19"/>
    <p:sldId id="268" r:id="rId20"/>
    <p:sldId id="266" r:id="rId21"/>
    <p:sldId id="269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840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31E1A6-ED69-4664-892C-E376456351C5}" type="datetimeFigureOut">
              <a:rPr lang="en-US" smtClean="0"/>
              <a:pPr/>
              <a:t>15-Nov-14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FAF43D-1726-4B6A-B42F-ADBE147B2D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450604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1759B6D8-AFBF-45A9-9121-732409F6C173}" type="slidenum">
              <a:rPr lang="en-US" altLang="en-US" smtClean="0"/>
              <a:pPr eaLnBrk="1" hangingPunct="1"/>
              <a:t>2</a:t>
            </a:fld>
            <a:endParaRPr lang="en-US" altLang="en-US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mtClean="0">
                <a:latin typeface="Arial" pitchFamily="34" charset="0"/>
              </a:rPr>
              <a:t>What is a fish?</a:t>
            </a:r>
          </a:p>
          <a:p>
            <a:pPr eaLnBrk="1" hangingPunct="1"/>
            <a:r>
              <a:rPr lang="en-US" altLang="en-US" smtClean="0">
                <a:latin typeface="Arial" pitchFamily="34" charset="0"/>
              </a:rPr>
              <a:t>Consider the consequence of the lack of constraints imposed by gravity….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7D8E4FF3-B585-4163-B9DD-DE097D6AF03C}" type="slidenum">
              <a:rPr lang="en-US" altLang="en-US" sz="1200"/>
              <a:pPr/>
              <a:t>12</a:t>
            </a:fld>
            <a:endParaRPr lang="en-US" altLang="en-US" sz="120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C62ECDB4-AD5F-4DB7-8205-66544D0F69CC}" type="slidenum">
              <a:rPr lang="en-US" altLang="en-US" sz="1200"/>
              <a:pPr/>
              <a:t>13</a:t>
            </a:fld>
            <a:endParaRPr lang="en-US" altLang="en-US" sz="120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F451627-2F48-4C48-AE20-771EA0F47468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es-ES_tradnl" altLang="en-US"/>
              <a:t>name examples of which are jawless, cartilagenous and bony</a:t>
            </a:r>
          </a:p>
          <a:p>
            <a:pPr>
              <a:buFontTx/>
              <a:buChar char="-"/>
            </a:pPr>
            <a:r>
              <a:rPr lang="es-ES_tradnl" altLang="en-US"/>
              <a:t>How mammals there are FIND OUT!!!!! 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12071B4-4B42-4375-932B-F6B086D2DB17}" type="slidenum">
              <a:rPr lang="en-US" altLang="en-US"/>
              <a:pPr/>
              <a:t>19</a:t>
            </a:fld>
            <a:endParaRPr lang="en-US" altLang="en-US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es-ES_tradnl" altLang="en-US"/>
              <a:t>Why of high number of freshwater species – Speciation / Islands</a:t>
            </a:r>
          </a:p>
          <a:p>
            <a:pPr>
              <a:buFontTx/>
              <a:buChar char="-"/>
            </a:pPr>
            <a:r>
              <a:rPr lang="es-ES_tradnl" altLang="en-US"/>
              <a:t>- thermal vents, alkaline springs, hipersaline lakes, sunless caves, anoxic swamps, temporary ponds, torrential rivers, high altitude locations.....</a:t>
            </a:r>
            <a:endParaRPr lang="en-US" altLang="en-US"/>
          </a:p>
          <a:p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FE59D0A0-4CC6-47C1-B509-070BB5C9DF12}" type="slidenum">
              <a:rPr lang="en-US" altLang="en-US" smtClean="0"/>
              <a:pPr eaLnBrk="1" hangingPunct="1"/>
              <a:t>20</a:t>
            </a:fld>
            <a:endParaRPr lang="en-US" altLang="en-US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mtClean="0">
                <a:latin typeface="Arial" pitchFamily="34" charset="0"/>
              </a:rPr>
              <a:t>Carp discovered in Indonesia in 2006 – also world’s smallest vertebrate.  Has virtually no skull</a:t>
            </a:r>
          </a:p>
          <a:p>
            <a:pPr eaLnBrk="1" hangingPunct="1"/>
            <a:r>
              <a:rPr lang="en-US" altLang="en-US" smtClean="0">
                <a:latin typeface="Arial" pitchFamily="34" charset="0"/>
              </a:rPr>
              <a:t>Why are fish so diverse?  Water (and lack of gravity); also subdivision of habitat leading to reproductive isolation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A8E9F5D6-01ED-47F1-8F2A-6B49F750F625}" type="slidenum">
              <a:rPr lang="en-US" altLang="en-US" sz="1200"/>
              <a:pPr/>
              <a:t>4</a:t>
            </a:fld>
            <a:endParaRPr lang="en-US" altLang="en-US" sz="120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979F148F-AC80-4C4B-8E32-35433B9785D2}" type="slidenum">
              <a:rPr lang="en-US" altLang="en-US" sz="1200"/>
              <a:pPr/>
              <a:t>5</a:t>
            </a:fld>
            <a:endParaRPr lang="en-US" altLang="en-US" sz="1200"/>
          </a:p>
        </p:txBody>
      </p:sp>
      <p:sp>
        <p:nvSpPr>
          <p:cNvPr id="30723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FE5E0E54-ECBA-4B67-AE89-BABA31753BF5}" type="slidenum">
              <a:rPr lang="en-US" altLang="en-US" sz="1200"/>
              <a:pPr/>
              <a:t>6</a:t>
            </a:fld>
            <a:endParaRPr lang="en-US" altLang="en-US" sz="120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4EA179B3-60B1-4B5B-846A-29FD2EFB04F5}" type="slidenum">
              <a:rPr lang="en-US" altLang="en-US" sz="1200"/>
              <a:pPr/>
              <a:t>7</a:t>
            </a:fld>
            <a:endParaRPr lang="en-US" altLang="en-US" sz="120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5F7868FF-4E65-45CC-A712-B1F3DF262184}" type="slidenum">
              <a:rPr lang="en-US" altLang="en-US" sz="1200"/>
              <a:pPr/>
              <a:t>8</a:t>
            </a:fld>
            <a:endParaRPr lang="en-US" altLang="en-US" sz="120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A1DEF33C-DD56-4F48-AF9F-9E9972159DA1}" type="slidenum">
              <a:rPr lang="en-US" altLang="en-US" sz="1200"/>
              <a:pPr/>
              <a:t>9</a:t>
            </a:fld>
            <a:endParaRPr lang="en-US" altLang="en-US" sz="120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0C243BE6-2569-4EE8-8A08-370E77BB4B6C}" type="slidenum">
              <a:rPr lang="en-US" altLang="en-US" sz="1200"/>
              <a:pPr/>
              <a:t>10</a:t>
            </a:fld>
            <a:endParaRPr lang="en-US" altLang="en-US" sz="120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035C8761-9696-43C2-9DD7-34F33341FB84}" type="slidenum">
              <a:rPr lang="en-US" altLang="en-US" sz="1200"/>
              <a:pPr/>
              <a:t>11</a:t>
            </a:fld>
            <a:endParaRPr lang="en-US" altLang="en-US" sz="120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5251D-ECDC-4DB9-8C32-60FDBD817E51}" type="datetimeFigureOut">
              <a:rPr lang="en-US" smtClean="0"/>
              <a:pPr/>
              <a:t>15-Nov-14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66DD7-B4CF-4ADA-8A3C-4B82CF31F2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225134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5251D-ECDC-4DB9-8C32-60FDBD817E51}" type="datetimeFigureOut">
              <a:rPr lang="en-US" smtClean="0"/>
              <a:pPr/>
              <a:t>15-Nov-14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66DD7-B4CF-4ADA-8A3C-4B82CF31F2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37738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5251D-ECDC-4DB9-8C32-60FDBD817E51}" type="datetimeFigureOut">
              <a:rPr lang="en-US" smtClean="0"/>
              <a:pPr/>
              <a:t>15-Nov-14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66DD7-B4CF-4ADA-8A3C-4B82CF31F2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570232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CAF92C-E958-4FE8-B58B-CB3A44BEBB1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153071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5251D-ECDC-4DB9-8C32-60FDBD817E51}" type="datetimeFigureOut">
              <a:rPr lang="en-US" smtClean="0"/>
              <a:pPr/>
              <a:t>15-Nov-14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66DD7-B4CF-4ADA-8A3C-4B82CF31F2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675349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5251D-ECDC-4DB9-8C32-60FDBD817E51}" type="datetimeFigureOut">
              <a:rPr lang="en-US" smtClean="0"/>
              <a:pPr/>
              <a:t>15-Nov-14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66DD7-B4CF-4ADA-8A3C-4B82CF31F2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366830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5251D-ECDC-4DB9-8C32-60FDBD817E51}" type="datetimeFigureOut">
              <a:rPr lang="en-US" smtClean="0"/>
              <a:pPr/>
              <a:t>15-Nov-14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66DD7-B4CF-4ADA-8A3C-4B82CF31F2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49381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5251D-ECDC-4DB9-8C32-60FDBD817E51}" type="datetimeFigureOut">
              <a:rPr lang="en-US" smtClean="0"/>
              <a:pPr/>
              <a:t>15-Nov-14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66DD7-B4CF-4ADA-8A3C-4B82CF31F2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31937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5251D-ECDC-4DB9-8C32-60FDBD817E51}" type="datetimeFigureOut">
              <a:rPr lang="en-US" smtClean="0"/>
              <a:pPr/>
              <a:t>15-Nov-14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66DD7-B4CF-4ADA-8A3C-4B82CF31F2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431865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5251D-ECDC-4DB9-8C32-60FDBD817E51}" type="datetimeFigureOut">
              <a:rPr lang="en-US" smtClean="0"/>
              <a:pPr/>
              <a:t>15-Nov-14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66DD7-B4CF-4ADA-8A3C-4B82CF31F2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234319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5251D-ECDC-4DB9-8C32-60FDBD817E51}" type="datetimeFigureOut">
              <a:rPr lang="en-US" smtClean="0"/>
              <a:pPr/>
              <a:t>15-Nov-14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66DD7-B4CF-4ADA-8A3C-4B82CF31F2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604888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5251D-ECDC-4DB9-8C32-60FDBD817E51}" type="datetimeFigureOut">
              <a:rPr lang="en-US" smtClean="0"/>
              <a:pPr/>
              <a:t>15-Nov-14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66DD7-B4CF-4ADA-8A3C-4B82CF31F2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464115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25251D-ECDC-4DB9-8C32-60FDBD817E51}" type="datetimeFigureOut">
              <a:rPr lang="en-US" smtClean="0"/>
              <a:pPr/>
              <a:t>15-Nov-14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966DD7-B4CF-4ADA-8A3C-4B82CF31F2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33554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5757" y="30892"/>
            <a:ext cx="7772400" cy="1470025"/>
          </a:xfrm>
        </p:spPr>
        <p:txBody>
          <a:bodyPr/>
          <a:lstStyle/>
          <a:p>
            <a:r>
              <a:rPr lang="en-US" i="1" dirty="0" smtClean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ICHTHYOLOGY</a:t>
            </a:r>
            <a:endParaRPr lang="en-US" i="1" dirty="0"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1" y="1143000"/>
            <a:ext cx="8622956" cy="914400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Muhammad </a:t>
            </a:r>
            <a:r>
              <a:rPr lang="en-US" sz="2800" b="1" dirty="0" err="1" smtClean="0">
                <a:solidFill>
                  <a:srgbClr val="FF0000"/>
                </a:solidFill>
              </a:rPr>
              <a:t>Akmal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</a:rPr>
              <a:t>(Lecturer )</a:t>
            </a:r>
          </a:p>
          <a:p>
            <a:r>
              <a:rPr lang="en-US" sz="2800" b="1" dirty="0" smtClean="0">
                <a:solidFill>
                  <a:srgbClr val="FF0000"/>
                </a:solidFill>
              </a:rPr>
              <a:t>Fisheries and Aquaculture Department</a:t>
            </a:r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akmal\Desktop\downloa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209800"/>
            <a:ext cx="8839200" cy="4631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688327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rgbClr val="FF0000"/>
                </a:solidFill>
                <a:ea typeface="+mj-ea"/>
              </a:rPr>
              <a:t>Constantine Rafinesque</a:t>
            </a:r>
          </a:p>
        </p:txBody>
      </p:sp>
      <p:sp>
        <p:nvSpPr>
          <p:cNvPr id="62468" name="Rectangle 1028"/>
          <p:cNvSpPr>
            <a:spLocks noGrp="1" noChangeArrowheads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en-US" altLang="en-US" sz="2800" dirty="0" smtClean="0"/>
              <a:t>1783-1840 - produced the most detailed early account of fish in North America - </a:t>
            </a:r>
            <a:r>
              <a:rPr lang="en-US" altLang="en-US" sz="2800" i="1" dirty="0" err="1" smtClean="0"/>
              <a:t>Ichthyologia</a:t>
            </a:r>
            <a:r>
              <a:rPr lang="en-US" altLang="en-US" sz="2800" i="1" dirty="0" smtClean="0"/>
              <a:t> </a:t>
            </a:r>
            <a:r>
              <a:rPr lang="en-US" altLang="en-US" sz="2800" i="1" dirty="0" err="1" smtClean="0"/>
              <a:t>Ohiensis</a:t>
            </a:r>
            <a:r>
              <a:rPr lang="en-US" altLang="en-US" sz="2800" dirty="0" smtClean="0"/>
              <a:t> - 1820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en-US" altLang="en-US" sz="2800" dirty="0" smtClean="0"/>
              <a:t>Natural history of fishes of the Ohio River and its tributaries</a:t>
            </a:r>
            <a:endParaRPr lang="en-US" altLang="en-US" sz="2400" dirty="0" smtClean="0"/>
          </a:p>
        </p:txBody>
      </p:sp>
      <p:pic>
        <p:nvPicPr>
          <p:cNvPr id="62469" name="Picture 1029" descr="Rafinesque_Constantine_Samuel_1783-1840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844925" y="1600200"/>
            <a:ext cx="1733550" cy="2362200"/>
          </a:xfrm>
        </p:spPr>
      </p:pic>
    </p:spTree>
    <p:extLst>
      <p:ext uri="{BB962C8B-B14F-4D97-AF65-F5344CB8AC3E}">
        <p14:creationId xmlns:p14="http://schemas.microsoft.com/office/powerpoint/2010/main" xmlns="" val="9390833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rgbClr val="FF0000"/>
                </a:solidFill>
                <a:ea typeface="+mj-ea"/>
              </a:rPr>
              <a:t>Louis Agassiz</a:t>
            </a:r>
          </a:p>
        </p:txBody>
      </p:sp>
      <p:sp>
        <p:nvSpPr>
          <p:cNvPr id="65540" name="Rectangle 1028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q"/>
              <a:defRPr/>
            </a:pPr>
            <a:r>
              <a:rPr lang="en-US" sz="2400" dirty="0">
                <a:ea typeface="+mn-ea"/>
              </a:rPr>
              <a:t>1807-1873 - important volumes on classification based on fossil fishes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q"/>
              <a:defRPr/>
            </a:pPr>
            <a:r>
              <a:rPr lang="en-US" sz="2400" dirty="0">
                <a:ea typeface="+mn-ea"/>
              </a:rPr>
              <a:t>Strong non-believer of evolution, but work laid foundation for evolution studies of fish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q"/>
              <a:defRPr/>
            </a:pPr>
            <a:r>
              <a:rPr lang="en-US" sz="2400" dirty="0" err="1">
                <a:ea typeface="+mn-ea"/>
              </a:rPr>
              <a:t>Popularizer</a:t>
            </a:r>
            <a:r>
              <a:rPr lang="en-US" sz="2400" dirty="0">
                <a:ea typeface="+mn-ea"/>
              </a:rPr>
              <a:t> of science to American public</a:t>
            </a:r>
          </a:p>
        </p:txBody>
      </p:sp>
      <p:pic>
        <p:nvPicPr>
          <p:cNvPr id="65541" name="Picture 1029" descr="Agassiz_Louis_1807-187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476625" y="1600200"/>
            <a:ext cx="1885950" cy="2362200"/>
          </a:xfrm>
        </p:spPr>
      </p:pic>
    </p:spTree>
    <p:extLst>
      <p:ext uri="{BB962C8B-B14F-4D97-AF65-F5344CB8AC3E}">
        <p14:creationId xmlns:p14="http://schemas.microsoft.com/office/powerpoint/2010/main" xmlns="" val="9906456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rgbClr val="FF0000"/>
                </a:solidFill>
                <a:ea typeface="+mj-ea"/>
              </a:rPr>
              <a:t>Johannes Muller</a:t>
            </a:r>
          </a:p>
        </p:txBody>
      </p:sp>
      <p:sp>
        <p:nvSpPr>
          <p:cNvPr id="66564" name="Rectangle 1028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Char char="q"/>
            </a:pPr>
            <a:r>
              <a:rPr lang="en-US" altLang="en-US" sz="2800" dirty="0" smtClean="0"/>
              <a:t>1801-1858 - in Germany - revised Agassiz’s classification system to include most major groups still used today</a:t>
            </a:r>
          </a:p>
        </p:txBody>
      </p:sp>
      <p:pic>
        <p:nvPicPr>
          <p:cNvPr id="66565" name="Picture 1029" descr="Muller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689350" y="1676400"/>
            <a:ext cx="2036763" cy="2286000"/>
          </a:xfrm>
        </p:spPr>
      </p:pic>
    </p:spTree>
    <p:extLst>
      <p:ext uri="{BB962C8B-B14F-4D97-AF65-F5344CB8AC3E}">
        <p14:creationId xmlns:p14="http://schemas.microsoft.com/office/powerpoint/2010/main" xmlns="" val="28510331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rgbClr val="FF0000"/>
                </a:solidFill>
                <a:ea typeface="+mj-ea"/>
              </a:rPr>
              <a:t>Albert Gunther</a:t>
            </a:r>
          </a:p>
        </p:txBody>
      </p:sp>
      <p:sp>
        <p:nvSpPr>
          <p:cNvPr id="67588" name="Rectangle 1028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Char char="q"/>
              <a:defRPr/>
            </a:pPr>
            <a:r>
              <a:rPr lang="en-US" sz="2800" dirty="0">
                <a:ea typeface="+mn-ea"/>
              </a:rPr>
              <a:t>1830-1914 - British Museum - last person to attempt to describe </a:t>
            </a:r>
            <a:r>
              <a:rPr lang="en-US" sz="2800" dirty="0">
                <a:solidFill>
                  <a:schemeClr val="hlink"/>
                </a:solidFill>
                <a:ea typeface="+mn-ea"/>
              </a:rPr>
              <a:t>all</a:t>
            </a:r>
            <a:r>
              <a:rPr lang="en-US" sz="2800" dirty="0">
                <a:ea typeface="+mn-ea"/>
              </a:rPr>
              <a:t> species of fishes in the world</a:t>
            </a:r>
          </a:p>
        </p:txBody>
      </p:sp>
      <p:pic>
        <p:nvPicPr>
          <p:cNvPr id="67589" name="Picture 1029" descr="Gunther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452813" y="1600200"/>
            <a:ext cx="1925637" cy="2362200"/>
          </a:xfrm>
        </p:spPr>
      </p:pic>
    </p:spTree>
    <p:extLst>
      <p:ext uri="{BB962C8B-B14F-4D97-AF65-F5344CB8AC3E}">
        <p14:creationId xmlns:p14="http://schemas.microsoft.com/office/powerpoint/2010/main" xmlns="" val="23974355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6248400" cy="1143000"/>
          </a:xfrm>
        </p:spPr>
        <p:txBody>
          <a:bodyPr/>
          <a:lstStyle/>
          <a:p>
            <a:r>
              <a:rPr lang="es-ES_tradnl" altLang="en-US" dirty="0" err="1">
                <a:solidFill>
                  <a:srgbClr val="FF0000"/>
                </a:solidFill>
              </a:rPr>
              <a:t>Ichthyology</a:t>
            </a:r>
            <a:endParaRPr lang="en-US" altLang="en-US" dirty="0">
              <a:solidFill>
                <a:srgbClr val="FF0000"/>
              </a:solidFill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s-ES_tradnl" altLang="en-US" dirty="0"/>
              <a:t>~26000 </a:t>
            </a:r>
            <a:r>
              <a:rPr lang="es-ES_tradnl" altLang="en-US" dirty="0" err="1"/>
              <a:t>species</a:t>
            </a:r>
            <a:r>
              <a:rPr lang="es-ES_tradnl" altLang="en-US" dirty="0"/>
              <a:t> of </a:t>
            </a:r>
            <a:r>
              <a:rPr lang="es-ES_tradnl" altLang="en-US" dirty="0" err="1"/>
              <a:t>fishes</a:t>
            </a:r>
            <a:endParaRPr lang="es-ES_tradnl" altLang="en-US" dirty="0"/>
          </a:p>
          <a:p>
            <a:pPr lvl="1">
              <a:buFont typeface="Wingdings" panose="05000000000000000000" pitchFamily="2" charset="2"/>
              <a:buChar char="q"/>
            </a:pPr>
            <a:r>
              <a:rPr lang="es-ES_tradnl" altLang="en-US" dirty="0"/>
              <a:t>85 </a:t>
            </a:r>
            <a:r>
              <a:rPr lang="es-ES_tradnl" altLang="en-US" dirty="0" err="1"/>
              <a:t>jawless</a:t>
            </a:r>
            <a:r>
              <a:rPr lang="es-ES_tradnl" altLang="en-US" dirty="0"/>
              <a:t> </a:t>
            </a:r>
            <a:r>
              <a:rPr lang="es-ES_tradnl" altLang="en-US" dirty="0" err="1"/>
              <a:t>species</a:t>
            </a:r>
            <a:endParaRPr lang="es-ES_tradnl" altLang="en-US" dirty="0"/>
          </a:p>
          <a:p>
            <a:pPr lvl="1">
              <a:buFont typeface="Wingdings" panose="05000000000000000000" pitchFamily="2" charset="2"/>
              <a:buChar char="q"/>
            </a:pPr>
            <a:r>
              <a:rPr lang="es-ES_tradnl" altLang="en-US" dirty="0"/>
              <a:t>850 </a:t>
            </a:r>
            <a:r>
              <a:rPr lang="es-ES_tradnl" altLang="en-US" dirty="0" err="1"/>
              <a:t>cartilagenous</a:t>
            </a:r>
            <a:r>
              <a:rPr lang="es-ES_tradnl" altLang="en-US" dirty="0"/>
              <a:t> </a:t>
            </a:r>
            <a:r>
              <a:rPr lang="es-ES_tradnl" altLang="en-US" dirty="0" err="1"/>
              <a:t>species</a:t>
            </a:r>
            <a:endParaRPr lang="es-ES_tradnl" altLang="en-US" dirty="0"/>
          </a:p>
          <a:p>
            <a:pPr lvl="1">
              <a:buFont typeface="Wingdings" panose="05000000000000000000" pitchFamily="2" charset="2"/>
              <a:buChar char="q"/>
            </a:pPr>
            <a:r>
              <a:rPr lang="es-ES_tradnl" altLang="en-US" dirty="0"/>
              <a:t>25000 </a:t>
            </a:r>
            <a:r>
              <a:rPr lang="es-ES_tradnl" altLang="en-US" dirty="0" err="1"/>
              <a:t>bony</a:t>
            </a:r>
            <a:r>
              <a:rPr lang="es-ES_tradnl" altLang="en-US" dirty="0"/>
              <a:t> </a:t>
            </a:r>
            <a:r>
              <a:rPr lang="es-ES_tradnl" altLang="en-US" dirty="0" err="1"/>
              <a:t>species</a:t>
            </a:r>
            <a:endParaRPr lang="es-ES_tradnl" altLang="en-US" dirty="0"/>
          </a:p>
          <a:p>
            <a:pPr lvl="1">
              <a:buFont typeface="Wingdings" panose="05000000000000000000" pitchFamily="2" charset="2"/>
              <a:buChar char="q"/>
            </a:pPr>
            <a:endParaRPr lang="es-ES_tradnl" altLang="en-US" dirty="0"/>
          </a:p>
          <a:p>
            <a:pPr>
              <a:buFont typeface="Wingdings" panose="05000000000000000000" pitchFamily="2" charset="2"/>
              <a:buChar char="q"/>
            </a:pPr>
            <a:r>
              <a:rPr lang="es-ES_tradnl" altLang="en-US" dirty="0">
                <a:solidFill>
                  <a:srgbClr val="000099"/>
                </a:solidFill>
              </a:rPr>
              <a:t>~200 new </a:t>
            </a:r>
            <a:r>
              <a:rPr lang="es-ES_tradnl" altLang="en-US" dirty="0" err="1">
                <a:solidFill>
                  <a:srgbClr val="000099"/>
                </a:solidFill>
              </a:rPr>
              <a:t>species</a:t>
            </a:r>
            <a:r>
              <a:rPr lang="es-ES_tradnl" altLang="en-US" dirty="0">
                <a:solidFill>
                  <a:srgbClr val="000099"/>
                </a:solidFill>
              </a:rPr>
              <a:t> </a:t>
            </a:r>
            <a:r>
              <a:rPr lang="es-ES_tradnl" altLang="en-US" dirty="0" err="1">
                <a:solidFill>
                  <a:srgbClr val="000099"/>
                </a:solidFill>
              </a:rPr>
              <a:t>described</a:t>
            </a:r>
            <a:r>
              <a:rPr lang="es-ES_tradnl" altLang="en-US" dirty="0">
                <a:solidFill>
                  <a:srgbClr val="000099"/>
                </a:solidFill>
              </a:rPr>
              <a:t> per </a:t>
            </a:r>
            <a:r>
              <a:rPr lang="es-ES_tradnl" altLang="en-US" dirty="0" err="1">
                <a:solidFill>
                  <a:srgbClr val="000099"/>
                </a:solidFill>
              </a:rPr>
              <a:t>year</a:t>
            </a:r>
            <a:r>
              <a:rPr lang="es-ES_tradnl" altLang="en-US" dirty="0">
                <a:solidFill>
                  <a:srgbClr val="000099"/>
                </a:solidFill>
              </a:rPr>
              <a:t>!</a:t>
            </a:r>
          </a:p>
          <a:p>
            <a:pPr lvl="1">
              <a:buFont typeface="Wingdings" panose="05000000000000000000" pitchFamily="2" charset="2"/>
              <a:buChar char="q"/>
            </a:pPr>
            <a:endParaRPr lang="es-ES_tradnl" altLang="en-US" dirty="0">
              <a:solidFill>
                <a:srgbClr val="000099"/>
              </a:solidFill>
            </a:endParaRP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5353843" y="67077"/>
            <a:ext cx="3465513" cy="1905000"/>
          </a:xfrm>
          <a:prstGeom prst="rect">
            <a:avLst/>
          </a:prstGeom>
          <a:noFill/>
        </p:spPr>
      </p:pic>
      <p:pic>
        <p:nvPicPr>
          <p:cNvPr id="5" name="Picture 8" descr="E:\Chapter_19\B_Jpegs_of_Art_and_Photos\19_Labeled_Art_and_Photos\19_03bSandBarShark-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457200" y="4796307"/>
            <a:ext cx="3200400" cy="1981200"/>
          </a:xfrm>
          <a:prstGeom prst="rect">
            <a:avLst/>
          </a:prstGeom>
          <a:noFill/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5382844" y="1994615"/>
            <a:ext cx="3436512" cy="1304523"/>
          </a:xfrm>
          <a:prstGeom prst="rect">
            <a:avLst/>
          </a:prstGeom>
        </p:spPr>
      </p:pic>
      <p:pic>
        <p:nvPicPr>
          <p:cNvPr id="7" name="Picture 9" descr="rainbow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87651" y="4839237"/>
            <a:ext cx="5047993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894082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 bldLvl="2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rgbClr val="FF0000"/>
                </a:solidFill>
                <a:ea typeface="+mj-ea"/>
              </a:rPr>
              <a:t>Ichthyology Jobs</a:t>
            </a:r>
          </a:p>
        </p:txBody>
      </p:sp>
      <p:sp>
        <p:nvSpPr>
          <p:cNvPr id="84996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charset="2"/>
              <a:buChar char="w"/>
              <a:defRPr/>
            </a:pPr>
            <a:r>
              <a:rPr lang="en-US" dirty="0">
                <a:solidFill>
                  <a:schemeClr val="hlink"/>
                </a:solidFill>
                <a:ea typeface="+mn-ea"/>
              </a:rPr>
              <a:t>Applied research</a:t>
            </a:r>
            <a:r>
              <a:rPr lang="en-US" dirty="0">
                <a:ea typeface="+mn-ea"/>
              </a:rPr>
              <a:t> - state, federal agencies - fisheries management</a:t>
            </a:r>
          </a:p>
          <a:p>
            <a:pPr eaLnBrk="1" hangingPunct="1">
              <a:buFont typeface="Wingdings" charset="2"/>
              <a:buChar char="w"/>
              <a:defRPr/>
            </a:pPr>
            <a:r>
              <a:rPr lang="en-US" dirty="0">
                <a:solidFill>
                  <a:schemeClr val="hlink"/>
                </a:solidFill>
                <a:ea typeface="+mn-ea"/>
              </a:rPr>
              <a:t>University teaching/research</a:t>
            </a:r>
            <a:endParaRPr lang="en-US" dirty="0">
              <a:ea typeface="+mn-ea"/>
            </a:endParaRPr>
          </a:p>
          <a:p>
            <a:pPr eaLnBrk="1" hangingPunct="1">
              <a:buFont typeface="Wingdings" charset="2"/>
              <a:buChar char="w"/>
              <a:defRPr/>
            </a:pPr>
            <a:r>
              <a:rPr lang="en-US" dirty="0">
                <a:solidFill>
                  <a:schemeClr val="hlink"/>
                </a:solidFill>
                <a:ea typeface="+mn-ea"/>
              </a:rPr>
              <a:t>Museum research/curatorship</a:t>
            </a:r>
            <a:endParaRPr lang="en-US" dirty="0">
              <a:ea typeface="+mn-ea"/>
            </a:endParaRPr>
          </a:p>
          <a:p>
            <a:pPr eaLnBrk="1" hangingPunct="1">
              <a:buFont typeface="Wingdings" charset="2"/>
              <a:buChar char="w"/>
              <a:defRPr/>
            </a:pPr>
            <a:r>
              <a:rPr lang="en-US" dirty="0">
                <a:solidFill>
                  <a:schemeClr val="hlink"/>
                </a:solidFill>
                <a:ea typeface="+mn-ea"/>
              </a:rPr>
              <a:t>Collection management</a:t>
            </a:r>
          </a:p>
          <a:p>
            <a:pPr eaLnBrk="1" hangingPunct="1">
              <a:buFont typeface="Wingdings" charset="2"/>
              <a:buChar char="w"/>
              <a:defRPr/>
            </a:pPr>
            <a:r>
              <a:rPr lang="en-US" dirty="0">
                <a:solidFill>
                  <a:schemeClr val="hlink"/>
                </a:solidFill>
                <a:ea typeface="+mn-ea"/>
              </a:rPr>
              <a:t>Public aquaria &amp; aquarium hobby</a:t>
            </a:r>
          </a:p>
          <a:p>
            <a:pPr eaLnBrk="1" hangingPunct="1">
              <a:buFont typeface="Wingdings" charset="2"/>
              <a:buChar char="w"/>
              <a:defRPr/>
            </a:pPr>
            <a:r>
              <a:rPr lang="en-US" dirty="0">
                <a:solidFill>
                  <a:schemeClr val="hlink"/>
                </a:solidFill>
                <a:ea typeface="+mn-ea"/>
              </a:rPr>
              <a:t>Conservation agencies</a:t>
            </a:r>
            <a:r>
              <a:rPr lang="en-US" dirty="0">
                <a:ea typeface="+mn-ea"/>
              </a:rPr>
              <a:t> (protection)</a:t>
            </a:r>
          </a:p>
        </p:txBody>
      </p:sp>
    </p:spTree>
    <p:extLst>
      <p:ext uri="{BB962C8B-B14F-4D97-AF65-F5344CB8AC3E}">
        <p14:creationId xmlns:p14="http://schemas.microsoft.com/office/powerpoint/2010/main" xmlns="" val="3845729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9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9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9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9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9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9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6" grpId="0" build="p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r>
              <a:rPr lang="es-ES_tradnl" altLang="en-US"/>
              <a:t>What is a Fish?</a:t>
            </a:r>
            <a:endParaRPr lang="en-US" alt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5029200"/>
          </a:xfrm>
        </p:spPr>
        <p:txBody>
          <a:bodyPr/>
          <a:lstStyle/>
          <a:p>
            <a:pPr algn="just">
              <a:buFontTx/>
              <a:buNone/>
            </a:pPr>
            <a:r>
              <a:rPr lang="es-ES_tradnl" altLang="en-US" dirty="0"/>
              <a:t> “</a:t>
            </a:r>
            <a:r>
              <a:rPr lang="es-ES_tradnl" altLang="en-US" b="1" dirty="0">
                <a:solidFill>
                  <a:srgbClr val="FF0000"/>
                </a:solidFill>
              </a:rPr>
              <a:t>a </a:t>
            </a:r>
            <a:r>
              <a:rPr lang="es-ES_tradnl" altLang="en-US" b="1" dirty="0" err="1">
                <a:solidFill>
                  <a:srgbClr val="FF0000"/>
                </a:solidFill>
              </a:rPr>
              <a:t>poikilothermic</a:t>
            </a:r>
            <a:r>
              <a:rPr lang="es-ES_tradnl" altLang="en-US" b="1" dirty="0">
                <a:solidFill>
                  <a:srgbClr val="FF0000"/>
                </a:solidFill>
              </a:rPr>
              <a:t>, </a:t>
            </a:r>
            <a:r>
              <a:rPr lang="es-ES_tradnl" altLang="en-US" b="1" dirty="0" err="1">
                <a:solidFill>
                  <a:srgbClr val="FF0000"/>
                </a:solidFill>
              </a:rPr>
              <a:t>aquatic</a:t>
            </a:r>
            <a:r>
              <a:rPr lang="es-ES_tradnl" altLang="en-US" b="1" dirty="0">
                <a:solidFill>
                  <a:srgbClr val="FF0000"/>
                </a:solidFill>
              </a:rPr>
              <a:t> </a:t>
            </a:r>
            <a:r>
              <a:rPr lang="es-ES_tradnl" altLang="en-US" b="1" dirty="0" err="1">
                <a:solidFill>
                  <a:srgbClr val="FF0000"/>
                </a:solidFill>
              </a:rPr>
              <a:t>chordate</a:t>
            </a:r>
            <a:r>
              <a:rPr lang="es-ES_tradnl" altLang="en-US" b="1" dirty="0">
                <a:solidFill>
                  <a:srgbClr val="FF0000"/>
                </a:solidFill>
              </a:rPr>
              <a:t> </a:t>
            </a:r>
            <a:r>
              <a:rPr lang="es-ES_tradnl" altLang="en-US" b="1" dirty="0" err="1">
                <a:solidFill>
                  <a:srgbClr val="FF0000"/>
                </a:solidFill>
              </a:rPr>
              <a:t>with</a:t>
            </a:r>
            <a:r>
              <a:rPr lang="es-ES_tradnl" altLang="en-US" b="1" dirty="0">
                <a:solidFill>
                  <a:srgbClr val="FF0000"/>
                </a:solidFill>
              </a:rPr>
              <a:t> </a:t>
            </a:r>
            <a:r>
              <a:rPr lang="es-ES_tradnl" altLang="en-US" b="1" dirty="0" err="1">
                <a:solidFill>
                  <a:srgbClr val="FF0000"/>
                </a:solidFill>
              </a:rPr>
              <a:t>appendages</a:t>
            </a:r>
            <a:r>
              <a:rPr lang="es-ES_tradnl" altLang="en-US" b="1" dirty="0">
                <a:solidFill>
                  <a:srgbClr val="FF0000"/>
                </a:solidFill>
              </a:rPr>
              <a:t> </a:t>
            </a:r>
            <a:r>
              <a:rPr lang="es-ES_tradnl" altLang="en-US" b="1" dirty="0" err="1">
                <a:solidFill>
                  <a:srgbClr val="FF0000"/>
                </a:solidFill>
              </a:rPr>
              <a:t>developed</a:t>
            </a:r>
            <a:r>
              <a:rPr lang="es-ES_tradnl" altLang="en-US" b="1" dirty="0">
                <a:solidFill>
                  <a:srgbClr val="FF0000"/>
                </a:solidFill>
              </a:rPr>
              <a:t> as </a:t>
            </a:r>
            <a:r>
              <a:rPr lang="es-ES_tradnl" altLang="en-US" b="1" dirty="0" err="1">
                <a:solidFill>
                  <a:srgbClr val="FF0000"/>
                </a:solidFill>
              </a:rPr>
              <a:t>fins</a:t>
            </a:r>
            <a:r>
              <a:rPr lang="es-ES_tradnl" altLang="en-US" b="1" dirty="0">
                <a:solidFill>
                  <a:srgbClr val="FF0000"/>
                </a:solidFill>
              </a:rPr>
              <a:t>, </a:t>
            </a:r>
            <a:r>
              <a:rPr lang="es-ES_tradnl" altLang="en-US" b="1" dirty="0" err="1">
                <a:solidFill>
                  <a:srgbClr val="FF0000"/>
                </a:solidFill>
              </a:rPr>
              <a:t>respiring</a:t>
            </a:r>
            <a:r>
              <a:rPr lang="es-ES_tradnl" altLang="en-US" b="1" dirty="0">
                <a:solidFill>
                  <a:srgbClr val="FF0000"/>
                </a:solidFill>
              </a:rPr>
              <a:t> </a:t>
            </a:r>
            <a:r>
              <a:rPr lang="es-ES_tradnl" altLang="en-US" b="1" dirty="0" err="1">
                <a:solidFill>
                  <a:srgbClr val="FF0000"/>
                </a:solidFill>
              </a:rPr>
              <a:t>mainly</a:t>
            </a:r>
            <a:r>
              <a:rPr lang="es-ES_tradnl" altLang="en-US" b="1" dirty="0">
                <a:solidFill>
                  <a:srgbClr val="FF0000"/>
                </a:solidFill>
              </a:rPr>
              <a:t> </a:t>
            </a:r>
            <a:r>
              <a:rPr lang="es-ES_tradnl" altLang="en-US" b="1" dirty="0" err="1">
                <a:solidFill>
                  <a:srgbClr val="FF0000"/>
                </a:solidFill>
              </a:rPr>
              <a:t>through</a:t>
            </a:r>
            <a:r>
              <a:rPr lang="es-ES_tradnl" altLang="en-US" b="1" dirty="0">
                <a:solidFill>
                  <a:srgbClr val="FF0000"/>
                </a:solidFill>
              </a:rPr>
              <a:t> </a:t>
            </a:r>
            <a:r>
              <a:rPr lang="es-ES_tradnl" altLang="en-US" b="1" dirty="0" err="1">
                <a:solidFill>
                  <a:srgbClr val="FF0000"/>
                </a:solidFill>
              </a:rPr>
              <a:t>gills</a:t>
            </a:r>
            <a:r>
              <a:rPr lang="es-ES_tradnl" altLang="en-US" b="1" dirty="0">
                <a:solidFill>
                  <a:srgbClr val="FF0000"/>
                </a:solidFill>
              </a:rPr>
              <a:t> and </a:t>
            </a:r>
            <a:r>
              <a:rPr lang="es-ES_tradnl" altLang="en-US" b="1" dirty="0" err="1">
                <a:solidFill>
                  <a:srgbClr val="FF0000"/>
                </a:solidFill>
              </a:rPr>
              <a:t>with</a:t>
            </a:r>
            <a:r>
              <a:rPr lang="es-ES_tradnl" altLang="en-US" b="1" dirty="0">
                <a:solidFill>
                  <a:srgbClr val="FF0000"/>
                </a:solidFill>
              </a:rPr>
              <a:t> a </a:t>
            </a:r>
            <a:r>
              <a:rPr lang="es-ES_tradnl" altLang="en-US" b="1" dirty="0" err="1">
                <a:solidFill>
                  <a:srgbClr val="FF0000"/>
                </a:solidFill>
              </a:rPr>
              <a:t>body</a:t>
            </a:r>
            <a:r>
              <a:rPr lang="es-ES_tradnl" altLang="en-US" b="1" dirty="0">
                <a:solidFill>
                  <a:srgbClr val="FF0000"/>
                </a:solidFill>
              </a:rPr>
              <a:t> </a:t>
            </a:r>
            <a:r>
              <a:rPr lang="es-ES_tradnl" altLang="en-US" b="1" dirty="0" err="1">
                <a:solidFill>
                  <a:srgbClr val="FF0000"/>
                </a:solidFill>
              </a:rPr>
              <a:t>covered</a:t>
            </a:r>
            <a:r>
              <a:rPr lang="es-ES_tradnl" altLang="en-US" b="1" dirty="0">
                <a:solidFill>
                  <a:srgbClr val="FF0000"/>
                </a:solidFill>
              </a:rPr>
              <a:t> </a:t>
            </a:r>
            <a:r>
              <a:rPr lang="es-ES_tradnl" altLang="en-US" b="1" dirty="0" err="1">
                <a:solidFill>
                  <a:srgbClr val="FF0000"/>
                </a:solidFill>
              </a:rPr>
              <a:t>by</a:t>
            </a:r>
            <a:r>
              <a:rPr lang="es-ES_tradnl" altLang="en-US" b="1" dirty="0">
                <a:solidFill>
                  <a:srgbClr val="FF0000"/>
                </a:solidFill>
              </a:rPr>
              <a:t> </a:t>
            </a:r>
            <a:r>
              <a:rPr lang="es-ES_tradnl" altLang="en-US" b="1" dirty="0" err="1">
                <a:solidFill>
                  <a:srgbClr val="FF0000"/>
                </a:solidFill>
              </a:rPr>
              <a:t>scales</a:t>
            </a:r>
            <a:r>
              <a:rPr lang="es-ES_tradnl" altLang="en-US" b="1" dirty="0">
                <a:solidFill>
                  <a:srgbClr val="FF0000"/>
                </a:solidFill>
              </a:rPr>
              <a:t>” </a:t>
            </a:r>
            <a:r>
              <a:rPr lang="es-ES_tradnl" altLang="en-US" sz="2400" b="1" dirty="0">
                <a:solidFill>
                  <a:srgbClr val="FF0000"/>
                </a:solidFill>
              </a:rPr>
              <a:t>(Berra 1981)</a:t>
            </a:r>
          </a:p>
          <a:p>
            <a:pPr algn="ctr">
              <a:buFontTx/>
              <a:buNone/>
            </a:pPr>
            <a:r>
              <a:rPr lang="es-ES_tradnl" altLang="en-US" b="1" dirty="0" smtClean="0">
                <a:solidFill>
                  <a:srgbClr val="000099"/>
                </a:solidFill>
              </a:rPr>
              <a:t>(</a:t>
            </a:r>
            <a:r>
              <a:rPr lang="es-ES_tradnl" altLang="en-US" b="1" dirty="0">
                <a:solidFill>
                  <a:srgbClr val="000099"/>
                </a:solidFill>
              </a:rPr>
              <a:t>Tuna, </a:t>
            </a:r>
            <a:r>
              <a:rPr lang="es-ES_tradnl" altLang="en-US" b="1" dirty="0" err="1">
                <a:solidFill>
                  <a:srgbClr val="000099"/>
                </a:solidFill>
              </a:rPr>
              <a:t>eel</a:t>
            </a:r>
            <a:r>
              <a:rPr lang="es-ES_tradnl" altLang="en-US" b="1" dirty="0">
                <a:solidFill>
                  <a:srgbClr val="000099"/>
                </a:solidFill>
              </a:rPr>
              <a:t>, </a:t>
            </a:r>
            <a:r>
              <a:rPr lang="es-ES_tradnl" altLang="en-US" b="1" dirty="0" err="1">
                <a:solidFill>
                  <a:srgbClr val="000099"/>
                </a:solidFill>
              </a:rPr>
              <a:t>catfish</a:t>
            </a:r>
            <a:r>
              <a:rPr lang="es-ES_tradnl" altLang="en-US" b="1" dirty="0">
                <a:solidFill>
                  <a:srgbClr val="000099"/>
                </a:solidFill>
              </a:rPr>
              <a:t>, </a:t>
            </a:r>
            <a:r>
              <a:rPr lang="es-ES_tradnl" altLang="en-US" b="1" dirty="0" err="1">
                <a:solidFill>
                  <a:srgbClr val="000099"/>
                </a:solidFill>
              </a:rPr>
              <a:t>lungfish</a:t>
            </a:r>
            <a:r>
              <a:rPr lang="es-ES_tradnl" altLang="en-US" b="1" dirty="0">
                <a:solidFill>
                  <a:srgbClr val="000099"/>
                </a:solidFill>
              </a:rPr>
              <a:t>)</a:t>
            </a:r>
          </a:p>
        </p:txBody>
      </p:sp>
      <p:pic>
        <p:nvPicPr>
          <p:cNvPr id="4" name="Picture 6" descr="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193683"/>
            <a:ext cx="8991600" cy="262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83437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build="p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altLang="en-US" dirty="0" err="1">
                <a:solidFill>
                  <a:srgbClr val="FF0000"/>
                </a:solidFill>
              </a:rPr>
              <a:t>What</a:t>
            </a:r>
            <a:r>
              <a:rPr lang="es-ES_tradnl" altLang="en-US" dirty="0">
                <a:solidFill>
                  <a:srgbClr val="FF0000"/>
                </a:solidFill>
              </a:rPr>
              <a:t> </a:t>
            </a:r>
            <a:r>
              <a:rPr lang="es-ES_tradnl" altLang="en-US" dirty="0" err="1">
                <a:solidFill>
                  <a:srgbClr val="FF0000"/>
                </a:solidFill>
              </a:rPr>
              <a:t>is</a:t>
            </a:r>
            <a:r>
              <a:rPr lang="es-ES_tradnl" altLang="en-US" dirty="0">
                <a:solidFill>
                  <a:srgbClr val="FF0000"/>
                </a:solidFill>
              </a:rPr>
              <a:t> a </a:t>
            </a:r>
            <a:r>
              <a:rPr lang="es-ES_tradnl" altLang="en-US" dirty="0" err="1">
                <a:solidFill>
                  <a:srgbClr val="FF0000"/>
                </a:solidFill>
              </a:rPr>
              <a:t>Fish</a:t>
            </a:r>
            <a:r>
              <a:rPr lang="es-ES_tradnl" altLang="en-US" dirty="0">
                <a:solidFill>
                  <a:srgbClr val="FF0000"/>
                </a:solidFill>
              </a:rPr>
              <a:t>?</a:t>
            </a:r>
            <a:endParaRPr lang="en-US" altLang="en-US" dirty="0">
              <a:solidFill>
                <a:srgbClr val="FF0000"/>
              </a:solidFill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altLang="en-US" dirty="0"/>
              <a:t>“</a:t>
            </a:r>
            <a:r>
              <a:rPr lang="es-ES_tradnl" altLang="en-US" dirty="0" err="1"/>
              <a:t>An</a:t>
            </a:r>
            <a:r>
              <a:rPr lang="es-ES_tradnl" altLang="en-US" dirty="0"/>
              <a:t> </a:t>
            </a:r>
            <a:r>
              <a:rPr lang="es-ES_tradnl" altLang="en-US" dirty="0" err="1"/>
              <a:t>aquatic</a:t>
            </a:r>
            <a:r>
              <a:rPr lang="es-ES_tradnl" altLang="en-US" dirty="0"/>
              <a:t> </a:t>
            </a:r>
            <a:r>
              <a:rPr lang="es-ES_tradnl" altLang="en-US" dirty="0" err="1"/>
              <a:t>vertebrate</a:t>
            </a:r>
            <a:r>
              <a:rPr lang="es-ES_tradnl" altLang="en-US" dirty="0"/>
              <a:t> </a:t>
            </a:r>
            <a:r>
              <a:rPr lang="es-ES_tradnl" altLang="en-US" dirty="0" err="1"/>
              <a:t>with</a:t>
            </a:r>
            <a:r>
              <a:rPr lang="es-ES_tradnl" altLang="en-US" dirty="0"/>
              <a:t> </a:t>
            </a:r>
            <a:r>
              <a:rPr lang="es-ES_tradnl" altLang="en-US" dirty="0" err="1"/>
              <a:t>gills</a:t>
            </a:r>
            <a:r>
              <a:rPr lang="es-ES_tradnl" altLang="en-US" dirty="0"/>
              <a:t> and </a:t>
            </a:r>
            <a:r>
              <a:rPr lang="es-ES_tradnl" altLang="en-US" dirty="0" err="1"/>
              <a:t>with</a:t>
            </a:r>
            <a:r>
              <a:rPr lang="es-ES_tradnl" altLang="en-US" dirty="0"/>
              <a:t> </a:t>
            </a:r>
            <a:r>
              <a:rPr lang="es-ES_tradnl" altLang="en-US" dirty="0" err="1"/>
              <a:t>limbs</a:t>
            </a:r>
            <a:r>
              <a:rPr lang="es-ES_tradnl" altLang="en-US" dirty="0"/>
              <a:t> in </a:t>
            </a:r>
            <a:r>
              <a:rPr lang="es-ES_tradnl" altLang="en-US" dirty="0" err="1"/>
              <a:t>the</a:t>
            </a:r>
            <a:r>
              <a:rPr lang="es-ES_tradnl" altLang="en-US" dirty="0"/>
              <a:t> </a:t>
            </a:r>
            <a:r>
              <a:rPr lang="es-ES_tradnl" altLang="en-US" dirty="0" err="1"/>
              <a:t>shape</a:t>
            </a:r>
            <a:r>
              <a:rPr lang="es-ES_tradnl" altLang="en-US" dirty="0"/>
              <a:t> of </a:t>
            </a:r>
            <a:r>
              <a:rPr lang="es-ES_tradnl" altLang="en-US" dirty="0" err="1"/>
              <a:t>fins</a:t>
            </a:r>
            <a:r>
              <a:rPr lang="es-ES_tradnl" altLang="en-US" dirty="0"/>
              <a:t>” </a:t>
            </a:r>
            <a:r>
              <a:rPr lang="es-ES_tradnl" altLang="en-US" sz="2400" dirty="0"/>
              <a:t>(Nelson 1994</a:t>
            </a:r>
            <a:r>
              <a:rPr lang="es-ES_tradnl" altLang="en-US" sz="2400" dirty="0" smtClean="0"/>
              <a:t>)</a:t>
            </a:r>
          </a:p>
          <a:p>
            <a:endParaRPr lang="en-US" altLang="en-US" sz="2400" dirty="0"/>
          </a:p>
          <a:p>
            <a:endParaRPr lang="en-US" altLang="en-US" dirty="0"/>
          </a:p>
        </p:txBody>
      </p:sp>
      <p:pic>
        <p:nvPicPr>
          <p:cNvPr id="4" name="Picture 4" descr="earth_30285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667000"/>
            <a:ext cx="91440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09576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solidFill>
                  <a:srgbClr val="FF0000"/>
                </a:solidFill>
              </a:rPr>
              <a:t>Characteristics of Fishes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228600" y="1143000"/>
            <a:ext cx="4268788" cy="5486400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en-US" sz="2800" dirty="0" smtClean="0"/>
              <a:t>All fish share four common characteristics</a:t>
            </a:r>
          </a:p>
          <a:p>
            <a:pPr lvl="1" eaLnBrk="1" fontAlgn="auto" hangingPunct="1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en-US" sz="2800" dirty="0" smtClean="0"/>
              <a:t>1. Fish have an endoskeleton</a:t>
            </a:r>
          </a:p>
          <a:p>
            <a:pPr lvl="1" eaLnBrk="1" fontAlgn="auto" hangingPunct="1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en-US" sz="2800" dirty="0" smtClean="0"/>
              <a:t>2. Fish have gills</a:t>
            </a:r>
          </a:p>
          <a:p>
            <a:pPr lvl="1" eaLnBrk="1" fontAlgn="auto" hangingPunct="1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en-US" sz="2800" dirty="0" smtClean="0"/>
              <a:t>3. Fish have closed-loop circulation</a:t>
            </a:r>
          </a:p>
          <a:p>
            <a:pPr lvl="1" eaLnBrk="1" fontAlgn="auto" hangingPunct="1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en-US" sz="2800" dirty="0" smtClean="0"/>
              <a:t>4. Fish have Kidneys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en-US" sz="2800" dirty="0" smtClean="0"/>
              <a:t>These adaptations allow fishes to live in oceans and freshwater habitats around the world</a:t>
            </a:r>
          </a:p>
          <a:p>
            <a:pPr lvl="1" eaLnBrk="1" fontAlgn="auto" hangingPunct="1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endParaRPr lang="en-US" dirty="0" smtClean="0"/>
          </a:p>
        </p:txBody>
      </p:sp>
      <p:pic>
        <p:nvPicPr>
          <p:cNvPr id="3076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4191000" y="2230438"/>
            <a:ext cx="4953000" cy="3243262"/>
          </a:xfrm>
          <a:noFill/>
        </p:spPr>
      </p:pic>
    </p:spTree>
    <p:extLst>
      <p:ext uri="{BB962C8B-B14F-4D97-AF65-F5344CB8AC3E}">
        <p14:creationId xmlns:p14="http://schemas.microsoft.com/office/powerpoint/2010/main" xmlns="" val="3047874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altLang="en-US" dirty="0" err="1">
                <a:solidFill>
                  <a:srgbClr val="FF0000"/>
                </a:solidFill>
              </a:rPr>
              <a:t>Fish</a:t>
            </a:r>
            <a:r>
              <a:rPr lang="es-ES_tradnl" altLang="en-US" dirty="0">
                <a:solidFill>
                  <a:srgbClr val="FF0000"/>
                </a:solidFill>
              </a:rPr>
              <a:t> </a:t>
            </a:r>
            <a:r>
              <a:rPr lang="es-ES_tradnl" altLang="en-US" dirty="0" err="1">
                <a:solidFill>
                  <a:srgbClr val="FF0000"/>
                </a:solidFill>
              </a:rPr>
              <a:t>species</a:t>
            </a:r>
            <a:r>
              <a:rPr lang="es-ES_tradnl" altLang="en-US" dirty="0">
                <a:solidFill>
                  <a:srgbClr val="FF0000"/>
                </a:solidFill>
              </a:rPr>
              <a:t> </a:t>
            </a:r>
            <a:r>
              <a:rPr lang="es-ES_tradnl" altLang="en-US" dirty="0" err="1">
                <a:solidFill>
                  <a:srgbClr val="FF0000"/>
                </a:solidFill>
              </a:rPr>
              <a:t>by</a:t>
            </a:r>
            <a:r>
              <a:rPr lang="es-ES_tradnl" altLang="en-US" dirty="0">
                <a:solidFill>
                  <a:srgbClr val="FF0000"/>
                </a:solidFill>
              </a:rPr>
              <a:t> </a:t>
            </a:r>
            <a:r>
              <a:rPr lang="es-ES_tradnl" altLang="en-US" dirty="0" err="1">
                <a:solidFill>
                  <a:srgbClr val="FF0000"/>
                </a:solidFill>
              </a:rPr>
              <a:t>habitat</a:t>
            </a:r>
            <a:endParaRPr lang="en-US" altLang="en-US" dirty="0">
              <a:solidFill>
                <a:srgbClr val="FF0000"/>
              </a:solidFill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s-ES_tradnl" altLang="en-US" dirty="0"/>
              <a:t>41% </a:t>
            </a:r>
            <a:r>
              <a:rPr lang="es-ES_tradnl" altLang="en-US" dirty="0" err="1"/>
              <a:t>freshwater</a:t>
            </a:r>
            <a:endParaRPr lang="es-ES_tradnl" altLang="en-US" dirty="0"/>
          </a:p>
          <a:p>
            <a:pPr>
              <a:buFont typeface="Wingdings" panose="05000000000000000000" pitchFamily="2" charset="2"/>
              <a:buChar char="q"/>
            </a:pPr>
            <a:r>
              <a:rPr lang="es-ES_tradnl" altLang="en-US" dirty="0"/>
              <a:t>58% </a:t>
            </a:r>
            <a:r>
              <a:rPr lang="es-ES_tradnl" altLang="en-US" dirty="0" err="1"/>
              <a:t>seawater</a:t>
            </a:r>
            <a:endParaRPr lang="es-ES_tradnl" altLang="en-US" dirty="0"/>
          </a:p>
          <a:p>
            <a:pPr>
              <a:buFont typeface="Wingdings" panose="05000000000000000000" pitchFamily="2" charset="2"/>
              <a:buChar char="q"/>
            </a:pPr>
            <a:r>
              <a:rPr lang="es-ES_tradnl" altLang="en-US" dirty="0"/>
              <a:t>1% </a:t>
            </a:r>
            <a:r>
              <a:rPr lang="es-ES_tradnl" altLang="en-US" dirty="0" err="1"/>
              <a:t>both</a:t>
            </a:r>
            <a:r>
              <a:rPr lang="es-ES_tradnl" altLang="en-US" dirty="0"/>
              <a:t> </a:t>
            </a:r>
            <a:r>
              <a:rPr lang="es-ES_tradnl" altLang="en-US" dirty="0" err="1"/>
              <a:t>fresh</a:t>
            </a:r>
            <a:r>
              <a:rPr lang="es-ES_tradnl" altLang="en-US" dirty="0"/>
              <a:t> and </a:t>
            </a:r>
            <a:r>
              <a:rPr lang="es-ES_tradnl" altLang="en-US" dirty="0" err="1"/>
              <a:t>seawater</a:t>
            </a:r>
            <a:endParaRPr lang="en-US" altLang="en-US" dirty="0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s-ES_tradnl" altLang="en-US" dirty="0" err="1"/>
              <a:t>Water</a:t>
            </a:r>
            <a:r>
              <a:rPr lang="es-ES_tradnl" altLang="en-US" dirty="0"/>
              <a:t> </a:t>
            </a:r>
            <a:r>
              <a:rPr lang="es-ES_tradnl" altLang="en-US" dirty="0" err="1"/>
              <a:t>by</a:t>
            </a:r>
            <a:r>
              <a:rPr lang="es-ES_tradnl" altLang="en-US" dirty="0"/>
              <a:t> </a:t>
            </a:r>
            <a:r>
              <a:rPr lang="es-ES_tradnl" altLang="en-US" dirty="0" err="1"/>
              <a:t>Volume</a:t>
            </a:r>
            <a:endParaRPr lang="es-ES_tradnl" altLang="en-US" dirty="0"/>
          </a:p>
          <a:p>
            <a:pPr lvl="1">
              <a:buFont typeface="Wingdings" panose="05000000000000000000" pitchFamily="2" charset="2"/>
              <a:buChar char="q"/>
            </a:pPr>
            <a:r>
              <a:rPr lang="es-ES_tradnl" altLang="en-US" dirty="0"/>
              <a:t>97% </a:t>
            </a:r>
            <a:r>
              <a:rPr lang="es-ES_tradnl" altLang="en-US" dirty="0" err="1"/>
              <a:t>Oceans</a:t>
            </a:r>
            <a:endParaRPr lang="es-ES_tradnl" altLang="en-US" dirty="0"/>
          </a:p>
          <a:p>
            <a:pPr lvl="1">
              <a:buFont typeface="Wingdings" panose="05000000000000000000" pitchFamily="2" charset="2"/>
              <a:buChar char="q"/>
            </a:pPr>
            <a:r>
              <a:rPr lang="es-ES_tradnl" altLang="en-US" dirty="0"/>
              <a:t>0.0093% </a:t>
            </a:r>
            <a:r>
              <a:rPr lang="es-ES_tradnl" altLang="en-US" dirty="0" err="1"/>
              <a:t>Rivers</a:t>
            </a:r>
            <a:r>
              <a:rPr lang="es-ES_tradnl" altLang="en-US" dirty="0"/>
              <a:t>-		   </a:t>
            </a:r>
            <a:r>
              <a:rPr lang="es-ES_tradnl" altLang="en-US" dirty="0" err="1"/>
              <a:t>Lakes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294603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 autoUpdateAnimBg="0"/>
      <p:bldP spid="15364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53" name="Picture 9" descr="chimaera_pup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333" b="12000"/>
          <a:stretch>
            <a:fillRect/>
          </a:stretch>
        </p:blipFill>
        <p:spPr bwMode="auto">
          <a:xfrm>
            <a:off x="2895600" y="2286000"/>
            <a:ext cx="3505200" cy="153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8546" name="Picture 2" descr="umbrella_mouth_gulper_eel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62600" y="0"/>
            <a:ext cx="3581400" cy="196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8547" name="Picture 3" descr="Gasterosteiformes - seadrago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343400"/>
            <a:ext cx="33528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8548" name="Picture 4" descr="Gasterosteiformes - harlequin ghost pipefish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057400"/>
            <a:ext cx="3048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8549" name="Picture 5" descr="Gasterosteiformes - sea drago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514600"/>
            <a:ext cx="2971800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8550" name="Picture 6" descr="Scorpaeniformes - Pegasidea - seamoth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928" b="7738"/>
          <a:stretch>
            <a:fillRect/>
          </a:stretch>
        </p:blipFill>
        <p:spPr bwMode="auto">
          <a:xfrm>
            <a:off x="0" y="0"/>
            <a:ext cx="3276600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8551" name="Picture 7" descr="Sygnathiformes-swampeel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8095" r="21428"/>
          <a:stretch>
            <a:fillRect/>
          </a:stretch>
        </p:blipFill>
        <p:spPr bwMode="auto">
          <a:xfrm>
            <a:off x="0" y="4876800"/>
            <a:ext cx="33528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8552" name="Picture 8" descr="Tetraodontiformes - longhorn cowfish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9643"/>
          <a:stretch>
            <a:fillRect/>
          </a:stretch>
        </p:blipFill>
        <p:spPr bwMode="auto">
          <a:xfrm>
            <a:off x="3124200" y="0"/>
            <a:ext cx="2438400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8554" name="Picture 10" descr="PJH00057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733800"/>
            <a:ext cx="1781175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7504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533400" y="304800"/>
            <a:ext cx="4354513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chemeClr val="tx2"/>
                </a:solidFill>
                <a:latin typeface="Times New Roman" pitchFamily="18" charset="0"/>
              </a:rPr>
              <a:t>Fish extremes:</a:t>
            </a:r>
          </a:p>
          <a:p>
            <a:pPr eaLnBrk="1" hangingPunct="1"/>
            <a:endParaRPr lang="en-US" altLang="en-US" sz="2400">
              <a:latin typeface="Times New Roman" pitchFamily="18" charset="0"/>
            </a:endParaRPr>
          </a:p>
          <a:p>
            <a:pPr eaLnBrk="1" hangingPunct="1"/>
            <a:r>
              <a:rPr lang="en-US" altLang="en-US" sz="2400">
                <a:latin typeface="Times New Roman" pitchFamily="18" charset="0"/>
              </a:rPr>
              <a:t>Largest (SW): whale shark (12 m)</a:t>
            </a:r>
          </a:p>
        </p:txBody>
      </p:sp>
      <p:pic>
        <p:nvPicPr>
          <p:cNvPr id="15363" name="Picture 3" descr="Whale_shar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752600"/>
            <a:ext cx="4648200" cy="348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4" descr="Whale Shark and Div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290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5" descr="worlds_smallest_fish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34125" y="0"/>
            <a:ext cx="2809875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3675063" y="2743200"/>
            <a:ext cx="548798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2000">
                <a:latin typeface="Times New Roman" pitchFamily="18" charset="0"/>
              </a:rPr>
              <a:t>Smallest: dwarf goby (</a:t>
            </a:r>
            <a:r>
              <a:rPr lang="en-US" altLang="en-US" sz="2000" i="1">
                <a:latin typeface="Times New Roman" pitchFamily="18" charset="0"/>
              </a:rPr>
              <a:t>Trimmatom nanus) </a:t>
            </a:r>
            <a:r>
              <a:rPr lang="en-US" altLang="en-US" sz="2000">
                <a:latin typeface="Times New Roman" pitchFamily="18" charset="0"/>
              </a:rPr>
              <a:t>– 8.0 mm</a:t>
            </a:r>
          </a:p>
          <a:p>
            <a:pPr eaLnBrk="1" hangingPunct="1"/>
            <a:r>
              <a:rPr lang="en-US" altLang="en-US" sz="2000">
                <a:latin typeface="Times New Roman" pitchFamily="18" charset="0"/>
              </a:rPr>
              <a:t>	    carp </a:t>
            </a:r>
            <a:r>
              <a:rPr lang="en-US" altLang="en-US" sz="2000" i="1">
                <a:latin typeface="Times New Roman" pitchFamily="18" charset="0"/>
              </a:rPr>
              <a:t>Paedocypris progenetica</a:t>
            </a:r>
            <a:r>
              <a:rPr lang="en-US" altLang="en-US" sz="2000">
                <a:latin typeface="Times New Roman" pitchFamily="18" charset="0"/>
              </a:rPr>
              <a:t>  – 7.9 mm</a:t>
            </a:r>
          </a:p>
        </p:txBody>
      </p:sp>
    </p:spTree>
    <p:extLst>
      <p:ext uri="{BB962C8B-B14F-4D97-AF65-F5344CB8AC3E}">
        <p14:creationId xmlns:p14="http://schemas.microsoft.com/office/powerpoint/2010/main" xmlns="" val="1937850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solidFill>
                  <a:srgbClr val="FF0000"/>
                </a:solidFill>
              </a:rPr>
              <a:t>Amazing About Fish </a:t>
            </a:r>
            <a:r>
              <a:rPr lang="en-US" altLang="en-US" dirty="0">
                <a:solidFill>
                  <a:srgbClr val="FF0000"/>
                </a:solidFill>
              </a:rPr>
              <a:t>can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altLang="en-US" dirty="0"/>
              <a:t>Create light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altLang="en-US" dirty="0"/>
              <a:t>Live up to 150 years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altLang="en-US" dirty="0"/>
              <a:t>Change sex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altLang="en-US" dirty="0"/>
              <a:t>Detect and produce electricity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altLang="en-US" dirty="0"/>
              <a:t>And many, many more…..</a:t>
            </a:r>
          </a:p>
        </p:txBody>
      </p:sp>
    </p:spTree>
    <p:extLst>
      <p:ext uri="{BB962C8B-B14F-4D97-AF65-F5344CB8AC3E}">
        <p14:creationId xmlns:p14="http://schemas.microsoft.com/office/powerpoint/2010/main" xmlns="" val="2264564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52400"/>
            <a:ext cx="7772400" cy="1470025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ICHTHYOLOGY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1600200"/>
            <a:ext cx="8382000" cy="4800600"/>
          </a:xfrm>
        </p:spPr>
        <p:txBody>
          <a:bodyPr>
            <a:normAutofit/>
          </a:bodyPr>
          <a:lstStyle/>
          <a:p>
            <a:pPr algn="just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Ichthyology (from Greek:  ikhthus, "fish"; and logos, "study"), also known as Fish Science. </a:t>
            </a:r>
            <a:endParaRPr lang="en-U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branch of 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biology devoted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the study of 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fishes is </a:t>
            </a:r>
            <a:r>
              <a:rPr lang="en-US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called Ichthyology</a:t>
            </a:r>
            <a:r>
              <a:rPr lang="en-US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.” 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includes </a:t>
            </a:r>
            <a:endParaRPr lang="en-U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Bony Fishes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(Osteichthyes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Cartilaginous Fishes 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Chondrichthyes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Jawless Fishes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(Agnatha)</a:t>
            </a:r>
          </a:p>
          <a:p>
            <a:pPr algn="just"/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062019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Rectangle 102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rgbClr val="FF0000"/>
                </a:solidFill>
                <a:ea typeface="+mj-ea"/>
              </a:rPr>
              <a:t>Founders of Ichthyology</a:t>
            </a:r>
          </a:p>
        </p:txBody>
      </p:sp>
      <p:pic>
        <p:nvPicPr>
          <p:cNvPr id="27651" name="Picture 1028" descr="200px-Georges_Cuvi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00200"/>
            <a:ext cx="2224088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1029" descr="55781408_artedi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47800" y="4038600"/>
            <a:ext cx="1931988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1030" descr="Gunth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828800"/>
            <a:ext cx="1577975" cy="193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Picture 1031" descr="aristotl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505200"/>
            <a:ext cx="2263775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5" name="Picture 1032" descr="Rafinesque_Constantine_Samuel_1783-184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048000"/>
            <a:ext cx="2627313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6" name="Picture 1033" descr="Jordan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752600"/>
            <a:ext cx="1327150" cy="173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7" name="Picture 1034" descr="swedish-botanist-carolus-linnaeus-depicted-during-his-exploration-of-lapland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15200" y="1828800"/>
            <a:ext cx="14859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8583684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533400" y="6096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rgbClr val="FF0000"/>
                </a:solidFill>
                <a:ea typeface="+mj-ea"/>
              </a:rPr>
              <a:t>Aristotle</a:t>
            </a:r>
          </a:p>
        </p:txBody>
      </p:sp>
      <p:sp>
        <p:nvSpPr>
          <p:cNvPr id="54276" name="Rectangle 1028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Char char="q"/>
              <a:defRPr/>
            </a:pPr>
            <a:r>
              <a:rPr lang="en-US" sz="2800" dirty="0">
                <a:ea typeface="+mn-ea"/>
              </a:rPr>
              <a:t>First known ichthyologist - 348-322 BC</a:t>
            </a:r>
          </a:p>
          <a:p>
            <a:pPr eaLnBrk="1" hangingPunct="1">
              <a:buFont typeface="Wingdings" panose="05000000000000000000" pitchFamily="2" charset="2"/>
              <a:buChar char="q"/>
              <a:defRPr/>
            </a:pPr>
            <a:r>
              <a:rPr lang="en-US" sz="2800" dirty="0">
                <a:ea typeface="+mn-ea"/>
              </a:rPr>
              <a:t>Recognized 117 species of fish, distinguished fish from whales</a:t>
            </a:r>
          </a:p>
        </p:txBody>
      </p:sp>
      <p:pic>
        <p:nvPicPr>
          <p:cNvPr id="54277" name="Picture 1029" descr="aristotle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816350" y="1981200"/>
            <a:ext cx="1509713" cy="1981200"/>
          </a:xfrm>
        </p:spPr>
      </p:pic>
    </p:spTree>
    <p:extLst>
      <p:ext uri="{BB962C8B-B14F-4D97-AF65-F5344CB8AC3E}">
        <p14:creationId xmlns:p14="http://schemas.microsoft.com/office/powerpoint/2010/main" xmlns="" val="3668141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rgbClr val="FF0000"/>
                </a:solidFill>
                <a:ea typeface="+mj-ea"/>
              </a:rPr>
              <a:t>Peter </a:t>
            </a:r>
            <a:r>
              <a:rPr lang="en-US" dirty="0" err="1">
                <a:solidFill>
                  <a:srgbClr val="FF0000"/>
                </a:solidFill>
                <a:ea typeface="+mj-ea"/>
              </a:rPr>
              <a:t>Artedi</a:t>
            </a:r>
            <a:endParaRPr lang="en-US" dirty="0">
              <a:solidFill>
                <a:srgbClr val="FF0000"/>
              </a:solidFill>
              <a:ea typeface="+mj-ea"/>
            </a:endParaRPr>
          </a:p>
        </p:txBody>
      </p:sp>
      <p:sp>
        <p:nvSpPr>
          <p:cNvPr id="58372" name="Rectangle 1028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Char char="q"/>
            </a:pPr>
            <a:r>
              <a:rPr lang="en-US" altLang="en-US" sz="2800" dirty="0" smtClean="0"/>
              <a:t>“Father of Ichthyology” - 1705-1734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en-US" altLang="en-US" sz="2800" dirty="0" smtClean="0"/>
              <a:t>Classification system of fishes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en-US" altLang="en-US" sz="2800" dirty="0" smtClean="0"/>
              <a:t>Standardized measurements and counts that remain basis of fish taxonomy today</a:t>
            </a:r>
          </a:p>
        </p:txBody>
      </p:sp>
      <p:pic>
        <p:nvPicPr>
          <p:cNvPr id="58373" name="Picture 1029" descr="55781408_artedi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705225" y="1981200"/>
            <a:ext cx="1731963" cy="1981200"/>
          </a:xfrm>
        </p:spPr>
      </p:pic>
    </p:spTree>
    <p:extLst>
      <p:ext uri="{BB962C8B-B14F-4D97-AF65-F5344CB8AC3E}">
        <p14:creationId xmlns:p14="http://schemas.microsoft.com/office/powerpoint/2010/main" xmlns="" val="27107217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rgbClr val="FF0000"/>
                </a:solidFill>
                <a:ea typeface="+mj-ea"/>
              </a:rPr>
              <a:t>Peter </a:t>
            </a:r>
            <a:r>
              <a:rPr lang="en-US" dirty="0" err="1">
                <a:solidFill>
                  <a:srgbClr val="FF0000"/>
                </a:solidFill>
                <a:ea typeface="+mj-ea"/>
              </a:rPr>
              <a:t>Artedi</a:t>
            </a:r>
            <a:endParaRPr lang="en-US" dirty="0">
              <a:solidFill>
                <a:srgbClr val="FF0000"/>
              </a:solidFill>
              <a:ea typeface="+mj-ea"/>
            </a:endParaRPr>
          </a:p>
        </p:txBody>
      </p:sp>
      <p:sp>
        <p:nvSpPr>
          <p:cNvPr id="59395" name="Rectangle 1027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Char char="q"/>
              <a:defRPr/>
            </a:pPr>
            <a:r>
              <a:rPr lang="en-US" sz="2800" dirty="0">
                <a:ea typeface="+mn-ea"/>
              </a:rPr>
              <a:t>Friend of </a:t>
            </a:r>
            <a:r>
              <a:rPr lang="en-US" sz="2800" dirty="0" err="1">
                <a:ea typeface="+mn-ea"/>
              </a:rPr>
              <a:t>Carolus</a:t>
            </a:r>
            <a:r>
              <a:rPr lang="en-US" sz="2800" dirty="0">
                <a:ea typeface="+mn-ea"/>
              </a:rPr>
              <a:t> </a:t>
            </a:r>
            <a:r>
              <a:rPr lang="en-US" sz="2800" dirty="0" err="1">
                <a:ea typeface="+mn-ea"/>
              </a:rPr>
              <a:t>Linneaus</a:t>
            </a:r>
            <a:r>
              <a:rPr lang="en-US" sz="2800" dirty="0">
                <a:ea typeface="+mn-ea"/>
              </a:rPr>
              <a:t>, who published his works after </a:t>
            </a:r>
            <a:r>
              <a:rPr lang="en-US" sz="2800" dirty="0" err="1">
                <a:ea typeface="+mn-ea"/>
              </a:rPr>
              <a:t>Artedi</a:t>
            </a:r>
            <a:r>
              <a:rPr lang="en-US" sz="2800" dirty="0">
                <a:ea typeface="+mn-ea"/>
              </a:rPr>
              <a:t> died by drowning in a canal in Amsterdam after a night of drinking</a:t>
            </a:r>
          </a:p>
        </p:txBody>
      </p:sp>
      <p:pic>
        <p:nvPicPr>
          <p:cNvPr id="59396" name="Picture 1028" descr="55781408_artedi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705225" y="1981200"/>
            <a:ext cx="1731963" cy="1981200"/>
          </a:xfrm>
        </p:spPr>
      </p:pic>
    </p:spTree>
    <p:extLst>
      <p:ext uri="{BB962C8B-B14F-4D97-AF65-F5344CB8AC3E}">
        <p14:creationId xmlns:p14="http://schemas.microsoft.com/office/powerpoint/2010/main" xmlns="" val="27577027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>
                <a:solidFill>
                  <a:srgbClr val="FF0000"/>
                </a:solidFill>
                <a:ea typeface="+mj-ea"/>
              </a:rPr>
              <a:t>Carolus</a:t>
            </a:r>
            <a:r>
              <a:rPr lang="en-US" dirty="0">
                <a:solidFill>
                  <a:srgbClr val="FF0000"/>
                </a:solidFill>
                <a:ea typeface="+mj-ea"/>
              </a:rPr>
              <a:t> </a:t>
            </a:r>
            <a:r>
              <a:rPr lang="en-US" dirty="0" err="1">
                <a:solidFill>
                  <a:srgbClr val="FF0000"/>
                </a:solidFill>
                <a:ea typeface="+mj-ea"/>
              </a:rPr>
              <a:t>Linneaus</a:t>
            </a:r>
            <a:endParaRPr lang="en-US" dirty="0">
              <a:solidFill>
                <a:srgbClr val="FF0000"/>
              </a:solidFill>
              <a:ea typeface="+mj-ea"/>
            </a:endParaRPr>
          </a:p>
        </p:txBody>
      </p:sp>
      <p:sp>
        <p:nvSpPr>
          <p:cNvPr id="60420" name="Rectangle 1028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en-US" altLang="en-US" sz="2400" dirty="0" smtClean="0"/>
              <a:t>1707-1778 - adapted </a:t>
            </a:r>
            <a:r>
              <a:rPr lang="en-US" altLang="en-US" sz="2400" dirty="0" err="1" smtClean="0"/>
              <a:t>Artedi’s</a:t>
            </a:r>
            <a:r>
              <a:rPr lang="en-US" altLang="en-US" sz="2400" dirty="0" smtClean="0"/>
              <a:t> system to use in his </a:t>
            </a:r>
            <a:r>
              <a:rPr lang="en-US" altLang="en-US" sz="2400" i="1" dirty="0" err="1" smtClean="0"/>
              <a:t>Systema</a:t>
            </a:r>
            <a:r>
              <a:rPr lang="en-US" altLang="en-US" sz="2400" i="1" dirty="0" smtClean="0"/>
              <a:t> </a:t>
            </a:r>
            <a:r>
              <a:rPr lang="en-US" altLang="en-US" sz="2400" i="1" dirty="0" err="1" smtClean="0"/>
              <a:t>Naturae</a:t>
            </a:r>
            <a:r>
              <a:rPr lang="en-US" altLang="en-US" sz="2400" dirty="0" smtClean="0"/>
              <a:t> - basis for all future classification systems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en-US" altLang="en-US" sz="2400" dirty="0" smtClean="0"/>
              <a:t>Extremely arrogant - some believe he may have been connected to </a:t>
            </a:r>
            <a:r>
              <a:rPr lang="en-US" altLang="en-US" sz="2400" dirty="0" err="1" smtClean="0"/>
              <a:t>Artedi’s</a:t>
            </a:r>
            <a:r>
              <a:rPr lang="en-US" altLang="en-US" sz="2400" dirty="0" smtClean="0"/>
              <a:t> death (competition between them)</a:t>
            </a:r>
          </a:p>
        </p:txBody>
      </p:sp>
      <p:pic>
        <p:nvPicPr>
          <p:cNvPr id="60421" name="Picture 1029" descr="swedish-botanist-carolus-linnaeus-depicted-during-his-exploration-of-lapland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657600" y="1600200"/>
            <a:ext cx="1771650" cy="2362200"/>
          </a:xfrm>
        </p:spPr>
      </p:pic>
    </p:spTree>
    <p:extLst>
      <p:ext uri="{BB962C8B-B14F-4D97-AF65-F5344CB8AC3E}">
        <p14:creationId xmlns:p14="http://schemas.microsoft.com/office/powerpoint/2010/main" xmlns="" val="39051003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rgbClr val="FF0000"/>
                </a:solidFill>
                <a:ea typeface="+mj-ea"/>
              </a:rPr>
              <a:t>Georges Cuvier</a:t>
            </a:r>
          </a:p>
        </p:txBody>
      </p:sp>
      <p:sp>
        <p:nvSpPr>
          <p:cNvPr id="61444" name="Rectangle 1028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Char char="q"/>
              <a:defRPr/>
            </a:pPr>
            <a:r>
              <a:rPr lang="en-US" sz="2800" dirty="0">
                <a:ea typeface="+mn-ea"/>
              </a:rPr>
              <a:t>1769-1832 - classified all known species of fishes</a:t>
            </a:r>
          </a:p>
          <a:p>
            <a:pPr eaLnBrk="1" hangingPunct="1">
              <a:buFont typeface="Wingdings" panose="05000000000000000000" pitchFamily="2" charset="2"/>
              <a:buChar char="q"/>
              <a:defRPr/>
            </a:pPr>
            <a:r>
              <a:rPr lang="en-US" sz="2800" dirty="0">
                <a:ea typeface="+mn-ea"/>
              </a:rPr>
              <a:t>Conducted detailed studies of fish anatomy</a:t>
            </a:r>
          </a:p>
          <a:p>
            <a:pPr eaLnBrk="1" hangingPunct="1">
              <a:buFont typeface="Wingdings" panose="05000000000000000000" pitchFamily="2" charset="2"/>
              <a:buChar char="q"/>
              <a:defRPr/>
            </a:pPr>
            <a:r>
              <a:rPr lang="en-US" sz="2800" dirty="0">
                <a:ea typeface="+mn-ea"/>
              </a:rPr>
              <a:t>Compiled early history of ichthyology</a:t>
            </a:r>
          </a:p>
        </p:txBody>
      </p:sp>
      <p:pic>
        <p:nvPicPr>
          <p:cNvPr id="61445" name="Picture 1029" descr="200px-Georges_Cuvier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625850" y="1676400"/>
            <a:ext cx="1668463" cy="2286000"/>
          </a:xfrm>
        </p:spPr>
      </p:pic>
    </p:spTree>
    <p:extLst>
      <p:ext uri="{BB962C8B-B14F-4D97-AF65-F5344CB8AC3E}">
        <p14:creationId xmlns:p14="http://schemas.microsoft.com/office/powerpoint/2010/main" xmlns="" val="40858322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600</Words>
  <Application>Microsoft Office PowerPoint</Application>
  <PresentationFormat>On-screen Show (4:3)</PresentationFormat>
  <Paragraphs>104</Paragraphs>
  <Slides>21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ICHTHYOLOGY</vt:lpstr>
      <vt:lpstr>Slide 2</vt:lpstr>
      <vt:lpstr>ICHTHYOLOGY</vt:lpstr>
      <vt:lpstr>Founders of Ichthyology</vt:lpstr>
      <vt:lpstr>Aristotle</vt:lpstr>
      <vt:lpstr>Peter Artedi</vt:lpstr>
      <vt:lpstr>Peter Artedi</vt:lpstr>
      <vt:lpstr>Carolus Linneaus</vt:lpstr>
      <vt:lpstr>Georges Cuvier</vt:lpstr>
      <vt:lpstr>Constantine Rafinesque</vt:lpstr>
      <vt:lpstr>Louis Agassiz</vt:lpstr>
      <vt:lpstr>Johannes Muller</vt:lpstr>
      <vt:lpstr>Albert Gunther</vt:lpstr>
      <vt:lpstr>Ichthyology</vt:lpstr>
      <vt:lpstr>Ichthyology Jobs</vt:lpstr>
      <vt:lpstr>What is a Fish?</vt:lpstr>
      <vt:lpstr>What is a Fish?</vt:lpstr>
      <vt:lpstr>Characteristics of Fishes</vt:lpstr>
      <vt:lpstr>Fish species by habitat</vt:lpstr>
      <vt:lpstr>Slide 20</vt:lpstr>
      <vt:lpstr>Amazing About Fish can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akmal</dc:creator>
  <cp:lastModifiedBy>Atif</cp:lastModifiedBy>
  <cp:revision>11</cp:revision>
  <dcterms:created xsi:type="dcterms:W3CDTF">2014-10-22T15:10:13Z</dcterms:created>
  <dcterms:modified xsi:type="dcterms:W3CDTF">2014-11-15T05:26:57Z</dcterms:modified>
</cp:coreProperties>
</file>