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0345-D149-4738-9840-F8AEE1A5C218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71F8-0962-4745-BF21-FC8FE486D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38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1571DC-8705-41C4-9C7F-6A3F45A551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63E9C0-5B9D-4974-93BB-C3D0118C36D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62B26E-580F-4899-9017-B9C78896585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E61331-B375-452A-9D24-B182CFE0352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EDDBDD-344F-4CAC-BB49-CCA2AA4295B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2E843F-258A-4666-9B5C-72C2B90D200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9FA08F-941A-4451-A987-FC4DEC87F17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E76D14-CBCA-4B28-AFEC-613B6BCDA0E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572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72F6DC-8BCB-4EF4-83F7-ECE19BEA29D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2578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0B2F8B-EBE0-442A-8DFA-D2A746FBEC5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B023E6-57B7-42DE-A20E-984B1FDD655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4746E2-3BCE-445C-8DBE-83974CD1B1E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3970CE-E95E-4114-AB3B-6122AC0EDE5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16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16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48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Hagfish &amp; Lampreys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D5F04-DECA-46C8-A599-E66323FB3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780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91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275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094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38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4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97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44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9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2261-2761-4A2F-BECD-A4DFDAC3DB27}" type="datetimeFigureOut">
              <a:rPr lang="en-US" smtClean="0"/>
              <a:pPr/>
              <a:t>14-Nov-14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460C-FF6F-4BDF-851A-B786DB61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38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alsworlds.com/hag-fish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Salient Feature of Fish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914400"/>
            <a:ext cx="8839200" cy="6400800"/>
          </a:xfrm>
        </p:spPr>
        <p:txBody>
          <a:bodyPr/>
          <a:lstStyle/>
          <a:p>
            <a:pPr algn="just">
              <a:defRPr/>
            </a:pPr>
            <a:r>
              <a:rPr lang="en-US" sz="2000" dirty="0" smtClean="0">
                <a:effectLst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effectLst/>
              </a:rPr>
              <a:t> </a:t>
            </a:r>
            <a:r>
              <a:rPr lang="en-US" sz="2000" b="1" dirty="0" smtClean="0">
                <a:effectLst/>
              </a:rPr>
              <a:t>They are exclusively water living animals </a:t>
            </a:r>
            <a:endParaRPr lang="en-US" sz="2000" b="1" dirty="0" smtClean="0">
              <a:effectLst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smtClean="0"/>
              <a:t> </a:t>
            </a:r>
            <a:r>
              <a:rPr lang="en-US" sz="2000" b="1" dirty="0" smtClean="0">
                <a:effectLst/>
              </a:rPr>
              <a:t>Their </a:t>
            </a:r>
            <a:r>
              <a:rPr lang="en-US" sz="2000" b="1" dirty="0" smtClean="0">
                <a:effectLst/>
              </a:rPr>
              <a:t>skin is covered with scales/plates.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smtClean="0">
                <a:effectLst/>
              </a:rPr>
              <a:t> They obtain oxygen dissolved in water by using gills.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smtClean="0">
                <a:effectLst/>
              </a:rPr>
              <a:t> Their body is streamlined, and a muscular tail is used for movement.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smtClean="0">
                <a:effectLst/>
              </a:rPr>
              <a:t> They are cold-blooded.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smtClean="0">
                <a:effectLst/>
              </a:rPr>
              <a:t> Gills are borne by true gills arche.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smtClean="0">
                <a:effectLst/>
              </a:rPr>
              <a:t> Some fish varieties have their skeletons made of both bone and cartilage</a:t>
            </a:r>
          </a:p>
          <a:p>
            <a:pPr algn="just">
              <a:defRPr/>
            </a:pPr>
            <a:r>
              <a:rPr lang="en-US" sz="2000" b="1" dirty="0" smtClean="0">
                <a:effectLst/>
              </a:rPr>
              <a:t>such as Anabas, Sea horse, Rohu, and some have their skeletons made entirely </a:t>
            </a:r>
            <a:r>
              <a:rPr lang="en-US" sz="2000" b="1" dirty="0" smtClean="0">
                <a:effectLst/>
              </a:rPr>
              <a:t>of bone</a:t>
            </a:r>
            <a:r>
              <a:rPr lang="en-US" sz="2000" b="1" dirty="0" smtClean="0">
                <a:effectLst/>
              </a:rPr>
              <a:t>, e.g., Torpedo fish and Sting ray (Trygon).</a:t>
            </a:r>
            <a:endParaRPr lang="en-US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smtClean="0"/>
              <a:t>Integument contains mucous glands and chromatophores.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smtClean="0"/>
              <a:t>Cerebum is primarily an olfactory organ.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sz="2000" b="1" dirty="0" smtClean="0"/>
              <a:t>The gonads possess true gonoducts.</a:t>
            </a:r>
          </a:p>
        </p:txBody>
      </p:sp>
    </p:spTree>
    <p:extLst>
      <p:ext uri="{BB962C8B-B14F-4D97-AF65-F5344CB8AC3E}">
        <p14:creationId xmlns="" xmlns:p14="http://schemas.microsoft.com/office/powerpoint/2010/main" val="16771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Hagfish &amp; Lampreys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C5E428-59A9-4A14-B88C-EA3DCD96FDA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Hagfish Feeding Habits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3581400" cy="4171950"/>
          </a:xfrm>
        </p:spPr>
        <p:txBody>
          <a:bodyPr/>
          <a:lstStyle/>
          <a:p>
            <a:pPr>
              <a:defRPr/>
            </a:pPr>
            <a:r>
              <a:rPr lang="en-US" altLang="en-US" sz="2400" smtClean="0"/>
              <a:t>Remarkable due to their lack of external features</a:t>
            </a:r>
          </a:p>
          <a:p>
            <a:pPr>
              <a:defRPr/>
            </a:pPr>
            <a:r>
              <a:rPr lang="en-US" altLang="en-US" sz="2400" smtClean="0"/>
              <a:t>Feed on benthic invertebrates and </a:t>
            </a:r>
            <a:r>
              <a:rPr lang="en-US" altLang="en-US" sz="2400" b="1" smtClean="0"/>
              <a:t>scavenge on dead and dying fish</a:t>
            </a:r>
          </a:p>
          <a:p>
            <a:pPr>
              <a:defRPr/>
            </a:pPr>
            <a:r>
              <a:rPr lang="en-US" altLang="en-US" sz="2400" smtClean="0"/>
              <a:t>Ventral mouth has tongue and 4 rows of keratin teeth</a:t>
            </a:r>
            <a:endParaRPr lang="en-US" altLang="en-US" smtClean="0"/>
          </a:p>
        </p:txBody>
      </p:sp>
      <p:pic>
        <p:nvPicPr>
          <p:cNvPr id="13318" name="Picture 6" descr="S:\JAY\slide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738" b="6627"/>
          <a:stretch>
            <a:fillRect/>
          </a:stretch>
        </p:blipFill>
        <p:spPr>
          <a:xfrm>
            <a:off x="4168775" y="1885950"/>
            <a:ext cx="4391025" cy="4743450"/>
          </a:xfrm>
        </p:spPr>
      </p:pic>
    </p:spTree>
    <p:extLst>
      <p:ext uri="{BB962C8B-B14F-4D97-AF65-F5344CB8AC3E}">
        <p14:creationId xmlns="" xmlns:p14="http://schemas.microsoft.com/office/powerpoint/2010/main" val="30192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/>
              <a:t>Hagfish &amp; Lampreys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D236F7CF-BC37-48C7-A3CA-F92242E441F1}" type="slidenum">
              <a:rPr lang="en-US" altLang="en-US"/>
              <a:pPr algn="ctr"/>
              <a:t>11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One Word: Mucus</a:t>
            </a:r>
          </a:p>
        </p:txBody>
      </p:sp>
      <p:sp>
        <p:nvSpPr>
          <p:cNvPr id="15363" name="AutoShape 3"/>
          <p:cNvSpPr>
            <a:spLocks noGrp="1" noChangeArrowheads="1"/>
          </p:cNvSpPr>
          <p:nvPr>
            <p:ph type="body" idx="1"/>
          </p:nvPr>
        </p:nvSpPr>
        <p:spPr>
          <a:prstGeom prst="actionButtonForwardNex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2800" smtClean="0"/>
              <a:t>Have large numerous mucus pores</a:t>
            </a:r>
          </a:p>
          <a:p>
            <a:pPr>
              <a:defRPr/>
            </a:pPr>
            <a:r>
              <a:rPr lang="en-US" altLang="en-US" sz="2800" smtClean="0"/>
              <a:t>Have 70 – 200 pairs of </a:t>
            </a:r>
            <a:r>
              <a:rPr lang="en-US" altLang="en-US" sz="2800" smtClean="0">
                <a:hlinkClick r:id="rId3" action="ppaction://hlinksldjump"/>
              </a:rPr>
              <a:t>slime glands</a:t>
            </a:r>
            <a:endParaRPr lang="en-US" altLang="en-US" sz="2800" smtClean="0"/>
          </a:p>
          <a:p>
            <a:pPr>
              <a:defRPr/>
            </a:pPr>
            <a:r>
              <a:rPr lang="en-US" altLang="en-US" sz="2800" smtClean="0"/>
              <a:t>Mucus function is not completely understood</a:t>
            </a:r>
          </a:p>
          <a:p>
            <a:pPr>
              <a:defRPr/>
            </a:pPr>
            <a:r>
              <a:rPr lang="en-US" altLang="en-US" sz="2800" smtClean="0"/>
              <a:t>The hagfish ties itself in an overhand knot to rid itself of the slime</a:t>
            </a:r>
          </a:p>
          <a:p>
            <a:pPr>
              <a:defRPr/>
            </a:pPr>
            <a:r>
              <a:rPr lang="en-US" altLang="en-US" sz="2800" smtClean="0"/>
              <a:t>Leather made of “eel skin” are sometimes made from hagfish</a:t>
            </a:r>
          </a:p>
        </p:txBody>
      </p:sp>
      <p:sp>
        <p:nvSpPr>
          <p:cNvPr id="14342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5943600"/>
            <a:ext cx="457200" cy="381000"/>
          </a:xfrm>
          <a:prstGeom prst="actionButtonForwardNex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599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Hagfish &amp; Lampreys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805358-8D73-46C9-A461-AB9F517532E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5950"/>
            <a:ext cx="9144000" cy="16954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smtClean="0"/>
              <a:t>3 pairs of barbels around the nostril and mouth used as tactile organs</a:t>
            </a:r>
            <a:endParaRPr lang="en-US" altLang="en-US" smtClean="0"/>
          </a:p>
          <a:p>
            <a:pPr>
              <a:lnSpc>
                <a:spcPct val="90000"/>
              </a:lnSpc>
              <a:defRPr/>
            </a:pPr>
            <a:r>
              <a:rPr lang="en-US" altLang="en-US" sz="2400" smtClean="0"/>
              <a:t>Sides of body have 1–14 gill openings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smtClean="0"/>
              <a:t>Rudimentary eyes on the top of the head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smtClean="0"/>
          </a:p>
        </p:txBody>
      </p:sp>
      <p:pic>
        <p:nvPicPr>
          <p:cNvPr id="15366" name="Picture 6" descr="S:\JAY\slide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257"/>
          <a:stretch>
            <a:fillRect/>
          </a:stretch>
        </p:blipFill>
        <p:spPr>
          <a:xfrm>
            <a:off x="1219200" y="3352800"/>
            <a:ext cx="6096000" cy="3041650"/>
          </a:xfrm>
        </p:spPr>
      </p:pic>
    </p:spTree>
    <p:extLst>
      <p:ext uri="{BB962C8B-B14F-4D97-AF65-F5344CB8AC3E}">
        <p14:creationId xmlns="" xmlns:p14="http://schemas.microsoft.com/office/powerpoint/2010/main" val="28064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Hagfish &amp; Lampreys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5A06A4-F9FA-4028-9991-DD82EE67CC3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Hagfish Reproduction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885950"/>
            <a:ext cx="2971800" cy="4171950"/>
          </a:xfrm>
        </p:spPr>
        <p:txBody>
          <a:bodyPr/>
          <a:lstStyle/>
          <a:p>
            <a:pPr>
              <a:defRPr/>
            </a:pPr>
            <a:r>
              <a:rPr lang="en-US" altLang="en-US" sz="2400" smtClean="0"/>
              <a:t>Both ovaries and testes are present but only one is functional</a:t>
            </a:r>
          </a:p>
          <a:p>
            <a:pPr>
              <a:defRPr/>
            </a:pPr>
            <a:r>
              <a:rPr lang="en-US" altLang="en-US" sz="2400" smtClean="0"/>
              <a:t>Female lays large sausage shaped (2-3cm.) eggs, numbering 20-30</a:t>
            </a:r>
            <a:endParaRPr lang="en-US" altLang="en-US" smtClean="0"/>
          </a:p>
          <a:p>
            <a:pPr>
              <a:defRPr/>
            </a:pPr>
            <a:endParaRPr lang="en-US" altLang="en-US" smtClean="0"/>
          </a:p>
          <a:p>
            <a:pPr>
              <a:defRPr/>
            </a:pPr>
            <a:endParaRPr lang="en-US" altLang="en-US" smtClean="0"/>
          </a:p>
          <a:p>
            <a:pPr>
              <a:defRPr/>
            </a:pPr>
            <a:endParaRPr lang="en-US" altLang="en-US" smtClean="0"/>
          </a:p>
        </p:txBody>
      </p:sp>
      <p:pic>
        <p:nvPicPr>
          <p:cNvPr id="16390" name="Picture 6" descr="D:\Carousel 1&amp;2\slide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58" b="20091"/>
          <a:stretch>
            <a:fillRect/>
          </a:stretch>
        </p:blipFill>
        <p:spPr>
          <a:xfrm>
            <a:off x="3124200" y="1676400"/>
            <a:ext cx="6019800" cy="4344988"/>
          </a:xfrm>
        </p:spPr>
      </p:pic>
    </p:spTree>
    <p:extLst>
      <p:ext uri="{BB962C8B-B14F-4D97-AF65-F5344CB8AC3E}">
        <p14:creationId xmlns="" xmlns:p14="http://schemas.microsoft.com/office/powerpoint/2010/main" val="15412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Hagfish &amp; Lampreys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998FF5-249E-48D9-9629-BF4108E94E2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Lampreys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85950"/>
            <a:ext cx="4419600" cy="417195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/>
              <a:t>Subphylum Vertebrata</a:t>
            </a:r>
          </a:p>
          <a:p>
            <a:pPr lvl="1">
              <a:defRPr/>
            </a:pPr>
            <a:r>
              <a:rPr lang="en-US" altLang="en-US" sz="2400" smtClean="0"/>
              <a:t>Class: Cephalspidomorphi</a:t>
            </a:r>
          </a:p>
          <a:p>
            <a:pPr lvl="2">
              <a:defRPr/>
            </a:pPr>
            <a:r>
              <a:rPr lang="en-US" altLang="en-US" sz="2000" smtClean="0"/>
              <a:t>Family: Petromyzontidae</a:t>
            </a:r>
          </a:p>
          <a:p>
            <a:pPr lvl="2">
              <a:defRPr/>
            </a:pPr>
            <a:r>
              <a:rPr lang="en-US" altLang="en-US" sz="2000" smtClean="0"/>
              <a:t>Common Species</a:t>
            </a:r>
          </a:p>
          <a:p>
            <a:pPr lvl="3">
              <a:defRPr/>
            </a:pPr>
            <a:r>
              <a:rPr lang="en-US" altLang="en-US" sz="1800" smtClean="0"/>
              <a:t>Sea Lamprey (</a:t>
            </a:r>
            <a:r>
              <a:rPr lang="en-US" altLang="en-US" sz="1800" i="1" smtClean="0"/>
              <a:t>Petromyzon marinus</a:t>
            </a:r>
            <a:r>
              <a:rPr lang="en-US" altLang="en-US" sz="1800" smtClean="0"/>
              <a:t>)</a:t>
            </a:r>
          </a:p>
        </p:txBody>
      </p:sp>
      <p:pic>
        <p:nvPicPr>
          <p:cNvPr id="17414" name="Picture 6" descr="D:\Carousel 1&amp;2\slide1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2800" y="2093913"/>
            <a:ext cx="4013200" cy="3756025"/>
          </a:xfrm>
        </p:spPr>
      </p:pic>
    </p:spTree>
    <p:extLst>
      <p:ext uri="{BB962C8B-B14F-4D97-AF65-F5344CB8AC3E}">
        <p14:creationId xmlns="" xmlns:p14="http://schemas.microsoft.com/office/powerpoint/2010/main" val="21360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Hagfish &amp; Lampreys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B7C94C-94D4-4494-A1BF-B812CB6A118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 Lamprey Habits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3810000" cy="417195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/>
              <a:t>Latches on sides of fish sucking blood and body juices (lymph)</a:t>
            </a:r>
          </a:p>
          <a:p>
            <a:pPr>
              <a:defRPr/>
            </a:pPr>
            <a:r>
              <a:rPr lang="en-US" altLang="en-US" sz="2800" smtClean="0"/>
              <a:t>Some species are more predatory than others removing bone and organs</a:t>
            </a:r>
            <a:endParaRPr lang="en-US" altLang="en-US" smtClean="0"/>
          </a:p>
        </p:txBody>
      </p:sp>
      <p:pic>
        <p:nvPicPr>
          <p:cNvPr id="18438" name="Picture 6" descr="D:\Carousel 1&amp;2\slide1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2662238" cy="4876800"/>
          </a:xfrm>
        </p:spPr>
      </p:pic>
    </p:spTree>
    <p:extLst>
      <p:ext uri="{BB962C8B-B14F-4D97-AF65-F5344CB8AC3E}">
        <p14:creationId xmlns="" xmlns:p14="http://schemas.microsoft.com/office/powerpoint/2010/main" val="1573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/>
              <a:t>Hagfish &amp; Lampreys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3A2EEBFE-9EC8-447C-ABA4-9E044B428BCF}" type="slidenum">
              <a:rPr lang="en-US" altLang="en-US"/>
              <a:pPr algn="ctr"/>
              <a:t>16</a:t>
            </a:fld>
            <a:endParaRPr lang="en-US" alt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 Lamprey Structure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/>
              <a:t>2 separate dorsal fins with a maximum size of 47”</a:t>
            </a:r>
          </a:p>
          <a:p>
            <a:pPr>
              <a:defRPr/>
            </a:pPr>
            <a:r>
              <a:rPr lang="en-US" altLang="en-US" sz="2800" smtClean="0"/>
              <a:t>Distinct oral disc with tooth like plates of keratin on eversible tongue</a:t>
            </a:r>
            <a:endParaRPr lang="en-US" altLang="en-US" sz="3600" smtClean="0"/>
          </a:p>
          <a:p>
            <a:pPr>
              <a:defRPr/>
            </a:pPr>
            <a:r>
              <a:rPr lang="en-US" altLang="en-US" sz="2800" b="1" smtClean="0"/>
              <a:t>Seven </a:t>
            </a:r>
            <a:r>
              <a:rPr lang="en-US" altLang="en-US" sz="2800" smtClean="0"/>
              <a:t>pairs of gill openings on each side of the head, lacks paired fins</a:t>
            </a:r>
          </a:p>
          <a:p>
            <a:pPr>
              <a:defRPr/>
            </a:pPr>
            <a:r>
              <a:rPr lang="en-US" altLang="en-US" sz="2800" smtClean="0"/>
              <a:t>Unlike hagfish, have well-developed eyes</a:t>
            </a:r>
          </a:p>
        </p:txBody>
      </p:sp>
    </p:spTree>
    <p:extLst>
      <p:ext uri="{BB962C8B-B14F-4D97-AF65-F5344CB8AC3E}">
        <p14:creationId xmlns="" xmlns:p14="http://schemas.microsoft.com/office/powerpoint/2010/main" val="28801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/>
              <a:t>Hagfish &amp; Lampreys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558E8BCF-4DE8-4F79-8581-E50EC756EA1B}" type="slidenum">
              <a:rPr lang="en-US" altLang="en-US"/>
              <a:pPr algn="ctr"/>
              <a:t>17</a:t>
            </a:fld>
            <a:endParaRPr lang="en-US" alt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 Lamprey Structure</a:t>
            </a:r>
          </a:p>
        </p:txBody>
      </p:sp>
      <p:pic>
        <p:nvPicPr>
          <p:cNvPr id="20485" name="Picture 4" descr="S:\JAY\slide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442"/>
          <a:stretch>
            <a:fillRect/>
          </a:stretch>
        </p:blipFill>
        <p:spPr bwMode="auto">
          <a:xfrm>
            <a:off x="0" y="16764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C:\Documents and Settings\user\My Documents\lampr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878138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C:\Documents and Settings\user\My Documents\lamprey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8768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61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Hagfish &amp; Lampreys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B12EFC-13F4-4C08-ACBC-4BBA3FA2C8F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Lamprey Reproduction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smtClean="0"/>
              <a:t>Anadromous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smtClean="0"/>
              <a:t>Also, have both reproductive organs but only one is functional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smtClean="0"/>
              <a:t>Male creates nest with stones, and female spawns up to 124,000-260,000 eggs</a:t>
            </a:r>
          </a:p>
        </p:txBody>
      </p:sp>
      <p:pic>
        <p:nvPicPr>
          <p:cNvPr id="21510" name="Picture 6" descr="D:\Carousel 1&amp;2\slide14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2800" y="2076450"/>
            <a:ext cx="4013200" cy="3789363"/>
          </a:xfrm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486400" y="5943600"/>
            <a:ext cx="2133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River Lamprey</a:t>
            </a:r>
          </a:p>
        </p:txBody>
      </p:sp>
    </p:spTree>
    <p:extLst>
      <p:ext uri="{BB962C8B-B14F-4D97-AF65-F5344CB8AC3E}">
        <p14:creationId xmlns="" xmlns:p14="http://schemas.microsoft.com/office/powerpoint/2010/main" val="1082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/>
              <a:t>Hagfish &amp; Lampreys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5AF7F452-E524-4CBA-A02F-4FA9418650C4}" type="slidenum">
              <a:rPr lang="en-US" altLang="en-US"/>
              <a:pPr algn="ctr"/>
              <a:t>19</a:t>
            </a:fld>
            <a:endParaRPr lang="en-US" alt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Ammocoete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123825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/>
              <a:t>Larval lamprey = ammocoete, lives secretive life buried where it filter feeds on algae and detritus</a:t>
            </a:r>
            <a:r>
              <a:rPr lang="en-US" altLang="en-US" sz="3600" smtClean="0"/>
              <a:t> </a:t>
            </a:r>
          </a:p>
        </p:txBody>
      </p:sp>
      <p:pic>
        <p:nvPicPr>
          <p:cNvPr id="22534" name="Picture 4" descr="D:\Carousel 1&amp;2\slid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89154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23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Fish Classification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  <a:buSzPct val="140000"/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Fish are members of the </a:t>
            </a:r>
            <a:r>
              <a:rPr lang="en-US" altLang="en-US" sz="2800" b="1" u="sng" dirty="0" err="1" smtClean="0"/>
              <a:t>Animalia</a:t>
            </a:r>
            <a:r>
              <a:rPr lang="en-US" altLang="en-US" sz="2800" b="1" dirty="0" smtClean="0"/>
              <a:t> Kingdom</a:t>
            </a:r>
            <a:r>
              <a:rPr lang="en-US" altLang="en-US" sz="2800" dirty="0" smtClean="0"/>
              <a:t> (animals) and are also classified into the </a:t>
            </a:r>
            <a:r>
              <a:rPr lang="en-US" altLang="en-US" sz="2800" b="1" dirty="0" smtClean="0"/>
              <a:t>Phylum </a:t>
            </a:r>
            <a:r>
              <a:rPr lang="en-US" altLang="en-US" sz="2800" b="1" u="sng" dirty="0" err="1" smtClean="0"/>
              <a:t>Chordata</a:t>
            </a:r>
            <a:r>
              <a:rPr lang="en-US" altLang="en-US" sz="2800" dirty="0" smtClean="0"/>
              <a:t>. </a:t>
            </a:r>
          </a:p>
          <a:p>
            <a:pPr>
              <a:lnSpc>
                <a:spcPct val="80000"/>
              </a:lnSpc>
              <a:buSzPct val="140000"/>
              <a:buFont typeface="Wingdings" pitchFamily="2" charset="2"/>
              <a:buNone/>
              <a:defRPr/>
            </a:pPr>
            <a:r>
              <a:rPr lang="en-US" altLang="en-US" sz="2800" dirty="0" smtClean="0"/>
              <a:t>     </a:t>
            </a:r>
            <a:r>
              <a:rPr lang="en-US" altLang="en-US" sz="2800" dirty="0" smtClean="0">
                <a:solidFill>
                  <a:srgbClr val="FF0000"/>
                </a:solidFill>
              </a:rPr>
              <a:t>In order to be a chordate an animal must have </a:t>
            </a:r>
          </a:p>
          <a:p>
            <a:pPr>
              <a:lnSpc>
                <a:spcPct val="80000"/>
              </a:lnSpc>
              <a:buSzPct val="140000"/>
              <a:buFont typeface="Wingdings" panose="05000000000000000000" pitchFamily="2" charset="2"/>
              <a:buChar char="q"/>
              <a:defRPr/>
            </a:pPr>
            <a:r>
              <a:rPr lang="en-US" altLang="en-US" sz="2800" dirty="0" smtClean="0"/>
              <a:t>A notochord (a slim and flexible rod that supports the body) at some point in their lives; </a:t>
            </a:r>
          </a:p>
          <a:p>
            <a:pPr>
              <a:lnSpc>
                <a:spcPct val="80000"/>
              </a:lnSpc>
              <a:buSzPct val="140000"/>
              <a:buFont typeface="Wingdings" panose="05000000000000000000" pitchFamily="2" charset="2"/>
              <a:buChar char="q"/>
              <a:defRPr/>
            </a:pPr>
            <a:r>
              <a:rPr lang="en-US" altLang="en-US" sz="2800" dirty="0" smtClean="0"/>
              <a:t>A tubular nerve chord along their back (dorsal surface) with the brain developing from a swelling found at the anterior end (front) of this tube; </a:t>
            </a:r>
          </a:p>
          <a:p>
            <a:pPr>
              <a:lnSpc>
                <a:spcPct val="80000"/>
              </a:lnSpc>
              <a:buSzPct val="140000"/>
              <a:buFont typeface="Wingdings" panose="05000000000000000000" pitchFamily="2" charset="2"/>
              <a:buChar char="q"/>
              <a:defRPr/>
            </a:pPr>
            <a:r>
              <a:rPr lang="en-US" altLang="en-US" sz="2800" dirty="0" smtClean="0"/>
              <a:t>Paired gill slits at some stage of their life history; </a:t>
            </a:r>
          </a:p>
          <a:p>
            <a:pPr>
              <a:lnSpc>
                <a:spcPct val="80000"/>
              </a:lnSpc>
              <a:buSzPct val="140000"/>
              <a:buFont typeface="Wingdings" panose="05000000000000000000" pitchFamily="2" charset="2"/>
              <a:buChar char="q"/>
              <a:defRPr/>
            </a:pPr>
            <a:r>
              <a:rPr lang="en-US" altLang="en-US" sz="2800" dirty="0" smtClean="0"/>
              <a:t>Segmentation of at least part of their body;</a:t>
            </a:r>
          </a:p>
          <a:p>
            <a:pPr>
              <a:lnSpc>
                <a:spcPct val="80000"/>
              </a:lnSpc>
              <a:buSzPct val="140000"/>
              <a:buFont typeface="Wingdings" panose="05000000000000000000" pitchFamily="2" charset="2"/>
              <a:buChar char="q"/>
              <a:defRPr/>
            </a:pPr>
            <a:r>
              <a:rPr lang="en-US" altLang="en-US" sz="2800" dirty="0" smtClean="0"/>
              <a:t>A post-anal tail at some stage in their life history; a ventral heart; and an endoskeleton </a:t>
            </a:r>
          </a:p>
        </p:txBody>
      </p:sp>
    </p:spTree>
    <p:extLst>
      <p:ext uri="{BB962C8B-B14F-4D97-AF65-F5344CB8AC3E}">
        <p14:creationId xmlns="" xmlns:p14="http://schemas.microsoft.com/office/powerpoint/2010/main" val="21671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680200" cy="838200"/>
          </a:xfrm>
        </p:spPr>
        <p:txBody>
          <a:bodyPr/>
          <a:lstStyle/>
          <a:p>
            <a:r>
              <a:rPr lang="en-US" altLang="en-US" smtClean="0"/>
              <a:t>Sea Lamprey Lifecycle</a:t>
            </a:r>
          </a:p>
        </p:txBody>
      </p:sp>
      <p:pic>
        <p:nvPicPr>
          <p:cNvPr id="23555" name="Picture 3" descr="D:\Carousel 1&amp;2\slide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0772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60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 smtClean="0">
                <a:solidFill>
                  <a:srgbClr val="FF0000"/>
                </a:solidFill>
              </a:rPr>
              <a:t>Fish are further classified into the </a:t>
            </a:r>
            <a:r>
              <a:rPr lang="en-US" altLang="en-US" sz="4000" b="1" u="sng" smtClean="0">
                <a:solidFill>
                  <a:srgbClr val="FF0000"/>
                </a:solidFill>
              </a:rPr>
              <a:t>Vertebrata</a:t>
            </a:r>
            <a:r>
              <a:rPr lang="en-US" altLang="en-US" sz="4000" b="1" smtClean="0">
                <a:solidFill>
                  <a:srgbClr val="FF0000"/>
                </a:solidFill>
              </a:rPr>
              <a:t> Subphylum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In order to be a vertebrate, an animal must have a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/>
              <a:t>Vertebral column, or backbone.  This backbone encloses, supports and protects the spinal cord.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/>
              <a:t>Fish are vertebrates that live in water and breathe with gills.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/>
              <a:t>Fish have either backbones of cartilage or bone. 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/>
              <a:t>Most fish are adapted to live in salt or fresh water.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/>
              <a:t>Most fish have fins and scales, which cover and protect the body. 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/>
              <a:t>The body systems of the fish, such as the digestive, circulatory, etc. are well developed. </a:t>
            </a:r>
          </a:p>
        </p:txBody>
      </p:sp>
    </p:spTree>
    <p:extLst>
      <p:ext uri="{BB962C8B-B14F-4D97-AF65-F5344CB8AC3E}">
        <p14:creationId xmlns="" xmlns:p14="http://schemas.microsoft.com/office/powerpoint/2010/main" val="30029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6988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Classification of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Kingdom        </a:t>
            </a:r>
            <a:r>
              <a:rPr lang="en-US" dirty="0" err="1" smtClean="0"/>
              <a:t>Animalia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Phylum           </a:t>
            </a:r>
            <a:r>
              <a:rPr lang="en-US" dirty="0" err="1" smtClean="0"/>
              <a:t>Chordata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Sub Phylum     </a:t>
            </a:r>
            <a:r>
              <a:rPr lang="en-US" dirty="0" err="1" smtClean="0"/>
              <a:t>Verteberata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Class    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   </a:t>
            </a:r>
            <a:r>
              <a:rPr lang="en-US" dirty="0" err="1" smtClean="0"/>
              <a:t>Agnahtha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Chrondrinchytes</a:t>
            </a:r>
            <a:endParaRPr lang="en-US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III. </a:t>
            </a:r>
            <a:r>
              <a:rPr lang="en-US" altLang="en-US" b="1" u="sng" dirty="0" err="1"/>
              <a:t>Osteichthyes</a:t>
            </a:r>
            <a:r>
              <a:rPr lang="en-US" altLang="en-US" dirty="0" smtClean="0"/>
              <a:t>-     							1 </a:t>
            </a:r>
            <a:r>
              <a:rPr lang="en-US" altLang="en-US" sz="2000" dirty="0" smtClean="0"/>
              <a:t>Rayed finned fishes              						(class </a:t>
            </a:r>
            <a:r>
              <a:rPr lang="en-US" altLang="en-US" sz="2000" b="1" dirty="0" err="1" smtClean="0"/>
              <a:t>Actinopterygii</a:t>
            </a:r>
            <a:r>
              <a:rPr lang="en-US" altLang="en-US" dirty="0" smtClean="0"/>
              <a:t>)</a:t>
            </a:r>
          </a:p>
          <a:p>
            <a:pPr marL="1714500" lvl="4" indent="0">
              <a:lnSpc>
                <a:spcPct val="90000"/>
              </a:lnSpc>
              <a:buNone/>
              <a:defRPr/>
            </a:pPr>
            <a:r>
              <a:rPr lang="en-US" altLang="en-US" dirty="0" smtClean="0"/>
              <a:t>2 lobe-finned fishes (class </a:t>
            </a:r>
            <a:r>
              <a:rPr lang="en-US" altLang="en-US" b="1" dirty="0" err="1" smtClean="0"/>
              <a:t>Actinistia</a:t>
            </a:r>
            <a:r>
              <a:rPr lang="en-US" altLang="en-US" dirty="0" smtClean="0"/>
              <a:t>)</a:t>
            </a:r>
          </a:p>
          <a:p>
            <a:pPr marL="1714500" lvl="4" indent="0">
              <a:lnSpc>
                <a:spcPct val="90000"/>
              </a:lnSpc>
              <a:buNone/>
              <a:defRPr/>
            </a:pPr>
            <a:r>
              <a:rPr lang="en-US" altLang="en-US" dirty="0" smtClean="0"/>
              <a:t>3 lungfishes (class </a:t>
            </a:r>
            <a:r>
              <a:rPr lang="en-US" altLang="en-US" b="1" dirty="0" err="1" smtClean="0"/>
              <a:t>Dipnoi</a:t>
            </a:r>
            <a:r>
              <a:rPr lang="en-US" altLang="en-US" dirty="0" smtClean="0"/>
              <a:t>).</a:t>
            </a:r>
          </a:p>
          <a:p>
            <a:pPr marL="571500" indent="-571500">
              <a:buFont typeface="+mj-lt"/>
              <a:buAutoNum type="romanU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637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01000" cy="5638800"/>
          </a:xfrm>
        </p:spPr>
        <p:txBody>
          <a:bodyPr>
            <a:normAutofit lnSpcReduction="10000"/>
          </a:bodyPr>
          <a:lstStyle/>
          <a:p>
            <a:pPr marL="495300" indent="-495300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The fish are further classified into three classes.  These classes are the </a:t>
            </a:r>
            <a:endParaRPr lang="en-US" altLang="en-US" sz="2400" b="1" u="sng" dirty="0" smtClean="0">
              <a:solidFill>
                <a:srgbClr val="FF0000"/>
              </a:solidFill>
            </a:endParaRPr>
          </a:p>
          <a:p>
            <a:pPr marL="495300" indent="-495300">
              <a:lnSpc>
                <a:spcPct val="80000"/>
              </a:lnSpc>
              <a:buFontTx/>
              <a:buAutoNum type="romanLcPeriod"/>
              <a:defRPr/>
            </a:pPr>
            <a:r>
              <a:rPr lang="en-US" altLang="en-US" sz="2400" b="1" u="sng" dirty="0" err="1" smtClean="0"/>
              <a:t>Agnatha</a:t>
            </a:r>
            <a:r>
              <a:rPr lang="en-US" altLang="en-US" sz="2400" dirty="0" smtClean="0"/>
              <a:t>, jawless fish such as the hagfish and lampreys; </a:t>
            </a:r>
            <a:endParaRPr lang="en-US" altLang="en-US" sz="2400" b="1" u="sng" dirty="0" smtClean="0"/>
          </a:p>
          <a:p>
            <a:pPr marL="495300" indent="-495300">
              <a:lnSpc>
                <a:spcPct val="80000"/>
              </a:lnSpc>
              <a:buFontTx/>
              <a:buAutoNum type="romanLcPeriod"/>
              <a:defRPr/>
            </a:pPr>
            <a:r>
              <a:rPr lang="en-US" altLang="en-US" sz="2400" b="1" u="sng" dirty="0" err="1" smtClean="0"/>
              <a:t>Chrondrichthyes</a:t>
            </a:r>
            <a:r>
              <a:rPr lang="en-US" altLang="en-US" sz="2400" b="1" u="sng" dirty="0" smtClean="0"/>
              <a:t>/ </a:t>
            </a:r>
            <a:r>
              <a:rPr lang="en-US" altLang="en-US" sz="2400" b="1" u="sng" dirty="0" err="1" smtClean="0"/>
              <a:t>Cartilagenous</a:t>
            </a:r>
            <a:r>
              <a:rPr lang="en-US" altLang="en-US" sz="2400" dirty="0" smtClean="0"/>
              <a:t>, fish whose skeleton is made of cartilage such as sharks, rays and skates; and the</a:t>
            </a:r>
          </a:p>
          <a:p>
            <a:pPr marL="495300" indent="-495300">
              <a:lnSpc>
                <a:spcPct val="80000"/>
              </a:lnSpc>
              <a:buFontTx/>
              <a:buAutoNum type="romanLcPeriod"/>
              <a:defRPr/>
            </a:pPr>
            <a:r>
              <a:rPr lang="en-US" altLang="en-US" sz="2400" dirty="0" smtClean="0"/>
              <a:t> </a:t>
            </a:r>
            <a:r>
              <a:rPr lang="en-US" altLang="en-US" sz="2400" b="1" u="sng" dirty="0" err="1" smtClean="0"/>
              <a:t>Osteichthyes</a:t>
            </a:r>
            <a:r>
              <a:rPr lang="en-US" altLang="en-US" sz="2400" b="1" u="sng" dirty="0" smtClean="0"/>
              <a:t>/Bony fishes</a:t>
            </a:r>
            <a:r>
              <a:rPr lang="en-US" altLang="en-US" sz="2400" dirty="0" smtClean="0"/>
              <a:t>, fish whose skeleton is composed mostly of bone such as bass, perch, catfish, and flounder. </a:t>
            </a:r>
          </a:p>
          <a:p>
            <a:pPr marL="495300" indent="-495300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/>
          </a:p>
          <a:p>
            <a:pPr marL="495300" indent="-495300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       There are approximately 50 species of jawless fish, 600 species of cartilaginous fish and more than 30,000 species of bony fish. </a:t>
            </a:r>
          </a:p>
          <a:p>
            <a:pPr marL="495300" indent="-495300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 The bony fish, </a:t>
            </a:r>
            <a:r>
              <a:rPr lang="en-US" altLang="en-US" sz="2400" b="1" u="sng" dirty="0" err="1" smtClean="0"/>
              <a:t>Osteichthyes</a:t>
            </a:r>
            <a:r>
              <a:rPr lang="en-US" altLang="en-US" sz="2400" dirty="0" smtClean="0"/>
              <a:t>, are then further classified into two main groups called the ray-finned group (e.g., perch, and catfish) </a:t>
            </a:r>
          </a:p>
          <a:p>
            <a:pPr marL="495300" indent="-495300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and the lobe-finned group (e.g., lungfish).  Most bony fish belong to the “ray-finned” group. There are approximately 70 fish orders known to biologists. </a:t>
            </a:r>
          </a:p>
        </p:txBody>
      </p:sp>
    </p:spTree>
    <p:extLst>
      <p:ext uri="{BB962C8B-B14F-4D97-AF65-F5344CB8AC3E}">
        <p14:creationId xmlns="" xmlns:p14="http://schemas.microsoft.com/office/powerpoint/2010/main" val="32703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6000" b="1" smtClean="0">
                <a:solidFill>
                  <a:srgbClr val="FF0000"/>
                </a:solidFill>
              </a:rPr>
              <a:t>Characteristic of Agnatha</a:t>
            </a:r>
            <a:r>
              <a:rPr lang="en-US" altLang="en-US" sz="6000" smtClean="0">
                <a:solidFill>
                  <a:srgbClr val="FF0000"/>
                </a:solidFill>
              </a:rPr>
              <a:t/>
            </a:r>
            <a:br>
              <a:rPr lang="en-US" altLang="en-US" sz="6000" smtClean="0">
                <a:solidFill>
                  <a:srgbClr val="FF0000"/>
                </a:solidFill>
              </a:rPr>
            </a:b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ffectLst/>
              </a:rPr>
              <a:t>Jaws are absent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ffectLst/>
              </a:rPr>
              <a:t>Paired fins are absent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ffectLst/>
              </a:rPr>
              <a:t>Bony scales and skin plates were present in the ancient species but are absent in the living species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ffectLst/>
              </a:rPr>
              <a:t>Gill pouches are present. They have seven or more pouches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ffectLst/>
              </a:rPr>
              <a:t>Stomach is absent in the digestive system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4126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ffectLst/>
              </a:rPr>
              <a:t>They also lack the internal skeleton system. They have a circular tooth mouth (</a:t>
            </a:r>
            <a:r>
              <a:rPr lang="en-US" dirty="0" err="1" smtClean="0">
                <a:effectLst/>
              </a:rPr>
              <a:t>cyclostomic</a:t>
            </a:r>
            <a:r>
              <a:rPr lang="en-US" dirty="0" smtClean="0">
                <a:effectLst/>
              </a:rPr>
              <a:t>) by which they bore the body of their victim and suck their blood.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ffectLst/>
              </a:rPr>
              <a:t> These are classified in to two major types. They are </a:t>
            </a:r>
            <a:r>
              <a:rPr lang="en-US" b="1" dirty="0" smtClean="0">
                <a:effectLst/>
                <a:hlinkClick r:id="rId2" tooltip="hagfish in animals worlds"/>
              </a:rPr>
              <a:t>Hagfish</a:t>
            </a:r>
            <a:r>
              <a:rPr lang="en-US" dirty="0" smtClean="0">
                <a:effectLst/>
              </a:rPr>
              <a:t> and </a:t>
            </a:r>
            <a:r>
              <a:rPr lang="en-US" b="1" dirty="0" smtClean="0">
                <a:effectLst/>
              </a:rPr>
              <a:t>Lampreys</a:t>
            </a:r>
            <a:r>
              <a:rPr lang="en-US" dirty="0" smtClean="0">
                <a:effectLst/>
              </a:rPr>
              <a:t>.</a:t>
            </a:r>
            <a:endParaRPr lang="en-US" dirty="0" smtClean="0"/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Continue</a:t>
            </a:r>
          </a:p>
        </p:txBody>
      </p:sp>
    </p:spTree>
    <p:extLst>
      <p:ext uri="{BB962C8B-B14F-4D97-AF65-F5344CB8AC3E}">
        <p14:creationId xmlns="" xmlns:p14="http://schemas.microsoft.com/office/powerpoint/2010/main" val="1619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/>
              <a:t>Hagfish &amp; Lampreys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EA6E2A9F-07DC-4308-89A7-B6B48AF3AC97}" type="slidenum">
              <a:rPr lang="en-US" altLang="en-US"/>
              <a:pPr algn="ctr"/>
              <a:t>8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Lampreys and Hagfishes</a:t>
            </a:r>
          </a:p>
        </p:txBody>
      </p:sp>
      <p:pic>
        <p:nvPicPr>
          <p:cNvPr id="11269" name="Picture 4" descr="D:\Carousel 1&amp;2\slide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26622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TEMP\hagkn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905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56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/>
              <a:t>Hagfish &amp; Lampreys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F744E672-17BC-4974-A49C-33FC6638A75A}" type="slidenum">
              <a:rPr lang="en-US" altLang="en-US"/>
              <a:pPr algn="ctr"/>
              <a:t>9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Hagfishes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4419600" cy="2228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smtClean="0"/>
              <a:t>Subphylum Vertebrata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Class Pteraspidomorphi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smtClean="0"/>
              <a:t>Family: Myxinidae (Hagfishes, slime eels, or slime hags)</a:t>
            </a:r>
          </a:p>
          <a:p>
            <a:pPr lvl="3">
              <a:lnSpc>
                <a:spcPct val="90000"/>
              </a:lnSpc>
              <a:defRPr/>
            </a:pPr>
            <a:r>
              <a:rPr lang="en-US" altLang="en-US" sz="1800" smtClean="0"/>
              <a:t>Common Species</a:t>
            </a:r>
          </a:p>
          <a:p>
            <a:pPr lvl="4">
              <a:lnSpc>
                <a:spcPct val="90000"/>
              </a:lnSpc>
              <a:defRPr/>
            </a:pPr>
            <a:r>
              <a:rPr lang="en-US" altLang="en-US" sz="1800" smtClean="0"/>
              <a:t>Atlantic Hagfish (</a:t>
            </a:r>
            <a:r>
              <a:rPr lang="en-US" altLang="en-US" sz="1800" i="1" smtClean="0"/>
              <a:t>Myxine glutinosa</a:t>
            </a:r>
            <a:r>
              <a:rPr lang="en-US" altLang="en-US" sz="1800" smtClean="0"/>
              <a:t>)</a:t>
            </a:r>
          </a:p>
        </p:txBody>
      </p:sp>
      <p:pic>
        <p:nvPicPr>
          <p:cNvPr id="12294" name="Picture 6" descr="C:\TEMP\hagk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828800"/>
            <a:ext cx="3905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52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4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855</Words>
  <Application>Microsoft Office PowerPoint</Application>
  <PresentationFormat>On-screen Show (4:3)</PresentationFormat>
  <Paragraphs>144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Salient Feature of Fish </vt:lpstr>
      <vt:lpstr>Fish Classification </vt:lpstr>
      <vt:lpstr>Fish are further classified into the Vertebrata Subphylum</vt:lpstr>
      <vt:lpstr>Classification of Fish</vt:lpstr>
      <vt:lpstr>Slide 5</vt:lpstr>
      <vt:lpstr>Characteristic of Agnatha </vt:lpstr>
      <vt:lpstr>Continue</vt:lpstr>
      <vt:lpstr>Lampreys and Hagfishes</vt:lpstr>
      <vt:lpstr>Hagfishes</vt:lpstr>
      <vt:lpstr>Hagfish Feeding Habits</vt:lpstr>
      <vt:lpstr>One Word: Mucus</vt:lpstr>
      <vt:lpstr>Structure</vt:lpstr>
      <vt:lpstr>Hagfish Reproduction</vt:lpstr>
      <vt:lpstr>Lampreys</vt:lpstr>
      <vt:lpstr>Sea Lamprey Habits</vt:lpstr>
      <vt:lpstr>Sea Lamprey Structure</vt:lpstr>
      <vt:lpstr>Sea Lamprey Structure</vt:lpstr>
      <vt:lpstr>Lamprey Reproduction</vt:lpstr>
      <vt:lpstr>Ammocoete</vt:lpstr>
      <vt:lpstr>Sea Lamprey Lifecycle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akmal</dc:creator>
  <cp:lastModifiedBy>Atif</cp:lastModifiedBy>
  <cp:revision>3</cp:revision>
  <dcterms:created xsi:type="dcterms:W3CDTF">2014-10-24T04:02:49Z</dcterms:created>
  <dcterms:modified xsi:type="dcterms:W3CDTF">2014-11-14T15:15:21Z</dcterms:modified>
</cp:coreProperties>
</file>