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9" r:id="rId5"/>
    <p:sldId id="260" r:id="rId6"/>
    <p:sldId id="261" r:id="rId7"/>
    <p:sldId id="263" r:id="rId8"/>
    <p:sldId id="264" r:id="rId9"/>
    <p:sldId id="266" r:id="rId10"/>
    <p:sldId id="269" r:id="rId11"/>
    <p:sldId id="272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2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11DD-4B48-4BF1-A3CB-C15CFEBDA890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46D1-FCDD-4750-A337-36438A5F4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11DD-4B48-4BF1-A3CB-C15CFEBDA890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46D1-FCDD-4750-A337-36438A5F4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11DD-4B48-4BF1-A3CB-C15CFEBDA890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46D1-FCDD-4750-A337-36438A5F4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11DD-4B48-4BF1-A3CB-C15CFEBDA890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46D1-FCDD-4750-A337-36438A5F4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11DD-4B48-4BF1-A3CB-C15CFEBDA890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46D1-FCDD-4750-A337-36438A5F4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11DD-4B48-4BF1-A3CB-C15CFEBDA890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46D1-FCDD-4750-A337-36438A5F4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11DD-4B48-4BF1-A3CB-C15CFEBDA890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46D1-FCDD-4750-A337-36438A5F4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11DD-4B48-4BF1-A3CB-C15CFEBDA890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46D1-FCDD-4750-A337-36438A5F4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11DD-4B48-4BF1-A3CB-C15CFEBDA890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46D1-FCDD-4750-A337-36438A5F4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11DD-4B48-4BF1-A3CB-C15CFEBDA890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46D1-FCDD-4750-A337-36438A5F4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811DD-4B48-4BF1-A3CB-C15CFEBDA890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546D1-FCDD-4750-A337-36438A5F4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811DD-4B48-4BF1-A3CB-C15CFEBDA890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546D1-FCDD-4750-A337-36438A5F41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192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/>
              <a:t>Respiratory System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Dr Sajid Khan Tahir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Department of Physiology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UVAS, Lahore 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14300"/>
            <a:ext cx="8382000" cy="674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097280"/>
            <a:ext cx="3370132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5048250"/>
            <a:ext cx="7067427" cy="731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https://sp.yimg.com/ib/th?id=HN.608054484942914659&amp;pid=15.1&amp;P=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6880" y="30967"/>
            <a:ext cx="5760720" cy="67508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Divisions of Respiratory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41437"/>
            <a:ext cx="8763000" cy="5135563"/>
          </a:xfrm>
        </p:spPr>
        <p:txBody>
          <a:bodyPr>
            <a:normAutofit lnSpcReduction="10000"/>
          </a:bodyPr>
          <a:lstStyle/>
          <a:p>
            <a:r>
              <a:rPr lang="en-US" sz="3600" b="1" dirty="0" smtClean="0"/>
              <a:t>Two Divisions:</a:t>
            </a:r>
          </a:p>
          <a:p>
            <a:pPr marL="514350" indent="-514350">
              <a:buAutoNum type="arabicPeriod"/>
            </a:pPr>
            <a:r>
              <a:rPr lang="en-US" b="1" u="sng" dirty="0" smtClean="0"/>
              <a:t>Conducting portion:</a:t>
            </a:r>
            <a:r>
              <a:rPr lang="en-US" dirty="0" smtClean="0"/>
              <a:t> Consists of;</a:t>
            </a:r>
          </a:p>
          <a:p>
            <a:pPr marL="514350" indent="-514350" algn="just">
              <a:buNone/>
            </a:pPr>
            <a:r>
              <a:rPr lang="en-US" dirty="0" smtClean="0"/>
              <a:t>     The nasal cavities, pharynx, larynx, trachea, </a:t>
            </a:r>
            <a:r>
              <a:rPr lang="en-US" dirty="0" err="1" smtClean="0"/>
              <a:t>extrapulmonary</a:t>
            </a:r>
            <a:r>
              <a:rPr lang="en-US" dirty="0" smtClean="0"/>
              <a:t> bronchi, and a series of intrapulmonary bronchi and bronchioles with decreasing diameters that end as terminal bronchioles.</a:t>
            </a:r>
          </a:p>
          <a:p>
            <a:pPr marL="514350" indent="-514350">
              <a:buNone/>
            </a:pPr>
            <a:r>
              <a:rPr lang="en-US" dirty="0" smtClean="0"/>
              <a:t>2. </a:t>
            </a:r>
            <a:r>
              <a:rPr lang="en-US" b="1" u="sng" dirty="0" smtClean="0"/>
              <a:t>Respiratory portion:</a:t>
            </a:r>
            <a:r>
              <a:rPr lang="en-US" dirty="0" smtClean="0"/>
              <a:t> Consists of; </a:t>
            </a:r>
          </a:p>
          <a:p>
            <a:pPr marL="514350" indent="-514350" algn="just">
              <a:buNone/>
            </a:pPr>
            <a:r>
              <a:rPr lang="en-US" dirty="0" smtClean="0"/>
              <a:t>      Respiratory bronchioles, alveolar ducts, alveolar sacs and alveoli.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Respiration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Respiration can be divided into four major functions: </a:t>
            </a:r>
          </a:p>
          <a:p>
            <a:pPr marL="514350" indent="-514350">
              <a:buAutoNum type="arabicParenBoth"/>
            </a:pPr>
            <a:r>
              <a:rPr lang="en-US" i="1" dirty="0" smtClean="0"/>
              <a:t>Pulmonary ventilation, </a:t>
            </a:r>
            <a:r>
              <a:rPr lang="en-US" dirty="0" smtClean="0"/>
              <a:t>which means the inflow and outflow of air between the atmosphere and the lung alveoli.</a:t>
            </a:r>
          </a:p>
          <a:p>
            <a:pPr marL="514350" indent="-514350">
              <a:buNone/>
            </a:pPr>
            <a:r>
              <a:rPr lang="en-US" dirty="0" smtClean="0"/>
              <a:t>(2) </a:t>
            </a:r>
            <a:r>
              <a:rPr lang="en-US" i="1" dirty="0" smtClean="0"/>
              <a:t>Diffusion of oxygen and carbon dioxide between the alveoli and the blood.</a:t>
            </a:r>
          </a:p>
          <a:p>
            <a:pPr marL="514350" indent="-514350">
              <a:buNone/>
            </a:pPr>
            <a:r>
              <a:rPr lang="en-US" i="1" dirty="0" smtClean="0"/>
              <a:t>(3) Transport of oxygen and carbon dioxide in the blood and body fluids to and from the body’s tissue cells.</a:t>
            </a:r>
          </a:p>
          <a:p>
            <a:pPr>
              <a:buNone/>
            </a:pPr>
            <a:r>
              <a:rPr lang="en-US" dirty="0" smtClean="0"/>
              <a:t>(4) </a:t>
            </a:r>
            <a:r>
              <a:rPr lang="en-US" i="1" dirty="0" smtClean="0"/>
              <a:t>Regulation of ventilation.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Mechanics of Pulmonary Ventilation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4800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Lungs can be expanded and contracted in two ways: </a:t>
            </a:r>
          </a:p>
          <a:p>
            <a:pPr marL="514350" indent="-514350">
              <a:buAutoNum type="arabicParenBoth"/>
            </a:pPr>
            <a:r>
              <a:rPr lang="en-US" sz="2800" dirty="0" smtClean="0"/>
              <a:t>Downward and upward movement of the diaphragm to lengthen or shorten the chest cavity</a:t>
            </a:r>
          </a:p>
          <a:p>
            <a:pPr marL="514350" indent="-514350">
              <a:buNone/>
            </a:pPr>
            <a:r>
              <a:rPr lang="en-US" sz="2800" dirty="0" smtClean="0"/>
              <a:t>(2) Elevation and depression of the ribs to increase and decrease the </a:t>
            </a:r>
            <a:r>
              <a:rPr lang="en-US" sz="2800" dirty="0" err="1" smtClean="0"/>
              <a:t>anteroposterior</a:t>
            </a:r>
            <a:r>
              <a:rPr lang="en-US" sz="2800" dirty="0" smtClean="0"/>
              <a:t> diameter of the chest cavity.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500188"/>
            <a:ext cx="4495800" cy="4361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74638"/>
            <a:ext cx="8610600" cy="1143000"/>
          </a:xfrm>
        </p:spPr>
        <p:txBody>
          <a:bodyPr>
            <a:noAutofit/>
          </a:bodyPr>
          <a:lstStyle/>
          <a:p>
            <a:r>
              <a:rPr lang="en-US" sz="3200" b="1" dirty="0" smtClean="0"/>
              <a:t>Diffusion of Gases Through the Respiratory Membrane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5029200" cy="4525963"/>
          </a:xfrm>
        </p:spPr>
        <p:txBody>
          <a:bodyPr/>
          <a:lstStyle/>
          <a:p>
            <a:pPr>
              <a:buNone/>
            </a:pPr>
            <a:r>
              <a:rPr lang="en-US" i="1" dirty="0" smtClean="0"/>
              <a:t>Respiratory unit </a:t>
            </a:r>
            <a:r>
              <a:rPr lang="en-US" dirty="0" smtClean="0"/>
              <a:t>(also called “respiratory lobule”), which is composed of </a:t>
            </a:r>
          </a:p>
          <a:p>
            <a:pPr marL="571500" indent="-571500">
              <a:buAutoNum type="romanLcParenR"/>
            </a:pPr>
            <a:r>
              <a:rPr lang="en-US" dirty="0" smtClean="0"/>
              <a:t>a </a:t>
            </a:r>
            <a:r>
              <a:rPr lang="en-US" i="1" dirty="0" smtClean="0"/>
              <a:t>respiratory bronchiole, </a:t>
            </a:r>
          </a:p>
          <a:p>
            <a:pPr marL="571500" indent="-571500">
              <a:buAutoNum type="romanLcParenR"/>
            </a:pPr>
            <a:r>
              <a:rPr lang="en-US" i="1" dirty="0" smtClean="0"/>
              <a:t>alveolar ducts, </a:t>
            </a:r>
          </a:p>
          <a:p>
            <a:pPr marL="571500" indent="-571500">
              <a:buAutoNum type="romanLcParenR"/>
            </a:pPr>
            <a:r>
              <a:rPr lang="en-US" i="1" dirty="0" smtClean="0"/>
              <a:t>atria, </a:t>
            </a:r>
          </a:p>
          <a:p>
            <a:pPr marL="571500" indent="-571500">
              <a:buAutoNum type="romanLcParenR"/>
            </a:pPr>
            <a:r>
              <a:rPr lang="en-US" i="1" dirty="0" smtClean="0"/>
              <a:t>alveoli.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1447800"/>
            <a:ext cx="4343400" cy="515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-152400"/>
            <a:ext cx="8229600" cy="1143000"/>
          </a:xfrm>
        </p:spPr>
        <p:txBody>
          <a:bodyPr/>
          <a:lstStyle/>
          <a:p>
            <a:r>
              <a:rPr lang="en-US" b="1" dirty="0" smtClean="0"/>
              <a:t>Respiratory Membrane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4724400" cy="563880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400" b="1" dirty="0" smtClean="0"/>
              <a:t>Layers of the respiratory membrane:</a:t>
            </a:r>
          </a:p>
          <a:p>
            <a:pPr>
              <a:lnSpc>
                <a:spcPct val="120000"/>
              </a:lnSpc>
              <a:buNone/>
            </a:pPr>
            <a:r>
              <a:rPr lang="en-US" sz="3800" dirty="0" smtClean="0"/>
              <a:t>1. A layer of fluid lining the alveolus and containing surfactant that reduces the surface tension of the alveolar fluid</a:t>
            </a:r>
          </a:p>
          <a:p>
            <a:pPr>
              <a:lnSpc>
                <a:spcPct val="120000"/>
              </a:lnSpc>
              <a:buNone/>
            </a:pPr>
            <a:r>
              <a:rPr lang="en-US" sz="3800" dirty="0" smtClean="0"/>
              <a:t>2. The alveolar epithelium composed of thin epithelial cells</a:t>
            </a:r>
          </a:p>
          <a:p>
            <a:pPr>
              <a:lnSpc>
                <a:spcPct val="120000"/>
              </a:lnSpc>
              <a:buNone/>
            </a:pPr>
            <a:r>
              <a:rPr lang="en-US" sz="3800" dirty="0" smtClean="0"/>
              <a:t>3. An epithelial basement membrane</a:t>
            </a:r>
          </a:p>
          <a:p>
            <a:pPr>
              <a:lnSpc>
                <a:spcPct val="120000"/>
              </a:lnSpc>
              <a:buNone/>
            </a:pPr>
            <a:r>
              <a:rPr lang="en-US" sz="3800" dirty="0" smtClean="0"/>
              <a:t>4. A thin interstitial space between the alveolar epithelium and the capillary membrane</a:t>
            </a:r>
          </a:p>
          <a:p>
            <a:pPr>
              <a:lnSpc>
                <a:spcPct val="120000"/>
              </a:lnSpc>
              <a:buNone/>
            </a:pPr>
            <a:r>
              <a:rPr lang="en-US" sz="3800" dirty="0" smtClean="0"/>
              <a:t>5. A capillary basement membrane that in many places fuses with the alveolar epithelial basement membrane</a:t>
            </a:r>
          </a:p>
          <a:p>
            <a:pPr>
              <a:lnSpc>
                <a:spcPct val="120000"/>
              </a:lnSpc>
              <a:buNone/>
            </a:pPr>
            <a:r>
              <a:rPr lang="en-US" sz="3800" dirty="0" smtClean="0"/>
              <a:t>6. The capillary endothelial membrane</a:t>
            </a:r>
            <a:endParaRPr lang="en-US" sz="38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866775"/>
            <a:ext cx="4343400" cy="576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915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Transport of Oxygen from the Lungs to the Body Tissues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971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/>
              <a:t>1. Diffusion of Oxygen from the Alveoli to the Pulmonary Capillary Blood.</a:t>
            </a:r>
            <a:endParaRPr lang="en-US" sz="28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914400"/>
            <a:ext cx="513588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2. Diffusion of Oxygen from the Peripheral Capillaries into the Tissue Fluid.</a:t>
            </a:r>
          </a:p>
          <a:p>
            <a:pPr>
              <a:buNone/>
            </a:pPr>
            <a:r>
              <a:rPr lang="en-US" dirty="0" smtClean="0"/>
              <a:t>3. Diffusion of Oxygen from the Peripheral Capillaries to the Tissue Cells.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90800"/>
            <a:ext cx="7391400" cy="4038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524000"/>
          </a:xfrm>
        </p:spPr>
        <p:txBody>
          <a:bodyPr>
            <a:noAutofit/>
          </a:bodyPr>
          <a:lstStyle/>
          <a:p>
            <a:pPr algn="just"/>
            <a:r>
              <a:rPr lang="en-US" sz="3200" b="1" dirty="0" smtClean="0"/>
              <a:t>Diffusion of Carbon Dioxide from the Peripheral Tissue Cells into the Capillaries and from the Pulmonary Capillaries into the Alveoli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74837"/>
            <a:ext cx="8915400" cy="475456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en-US" dirty="0" smtClean="0"/>
              <a:t>1. Intracellular Pco2, 46 mm Hg; interstitial Pco2, 45 mm Hg. Thus, there is only a 1 mm Hg pressure differential.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dirty="0" smtClean="0"/>
              <a:t>2. Pco2 of the arterial blood entering the tissues, 40 mm Hg; Pco2 of the venous blood leaving the tissues, 45 mm Hg. Thus, the tissue capillary blood comes almost exactly to equilibrium with the interstitial Pco2 of 45 mm Hg.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dirty="0" smtClean="0"/>
              <a:t>3. Pco2 of the blood entering the pulmonary capillaries at the arterial end, 45 mm Hg; Pco2 of the alveolar air, 40 mm Hg. </a:t>
            </a:r>
          </a:p>
          <a:p>
            <a:pPr algn="just">
              <a:lnSpc>
                <a:spcPct val="120000"/>
              </a:lnSpc>
              <a:buNone/>
            </a:pPr>
            <a:r>
              <a:rPr lang="en-US" dirty="0" smtClean="0"/>
              <a:t>Thus, only a 5 mm Hg pressure difference causes all the required carbon dioxide diffusion out of the pulmonary capillaries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513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Respiratory System</vt:lpstr>
      <vt:lpstr>Divisions of Respiratory System</vt:lpstr>
      <vt:lpstr>Functions of Respiration</vt:lpstr>
      <vt:lpstr>Mechanics of Pulmonary Ventilation</vt:lpstr>
      <vt:lpstr>Diffusion of Gases Through the Respiratory Membrane</vt:lpstr>
      <vt:lpstr>Respiratory Membrane</vt:lpstr>
      <vt:lpstr>Transport of Oxygen from the Lungs to the Body Tissues</vt:lpstr>
      <vt:lpstr>Slide 8</vt:lpstr>
      <vt:lpstr>Diffusion of Carbon Dioxide from the Peripheral Tissue Cells into the Capillaries and from the Pulmonary Capillaries into the Alveoli</vt:lpstr>
      <vt:lpstr>Slide 10</vt:lpstr>
      <vt:lpstr>Slide 11</vt:lpstr>
      <vt:lpstr>Slide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Respiratory System</dc:title>
  <dc:creator>Dr Sajid</dc:creator>
  <cp:lastModifiedBy>Dr Sajid</cp:lastModifiedBy>
  <cp:revision>4</cp:revision>
  <dcterms:created xsi:type="dcterms:W3CDTF">2015-02-01T18:22:40Z</dcterms:created>
  <dcterms:modified xsi:type="dcterms:W3CDTF">2015-02-10T19:36:29Z</dcterms:modified>
</cp:coreProperties>
</file>