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12" r:id="rId3"/>
    <p:sldId id="311" r:id="rId4"/>
    <p:sldId id="302" r:id="rId5"/>
    <p:sldId id="257" r:id="rId6"/>
    <p:sldId id="283" r:id="rId7"/>
    <p:sldId id="258" r:id="rId8"/>
    <p:sldId id="259" r:id="rId9"/>
    <p:sldId id="300" r:id="rId10"/>
    <p:sldId id="260" r:id="rId11"/>
    <p:sldId id="301" r:id="rId12"/>
    <p:sldId id="261" r:id="rId13"/>
    <p:sldId id="282" r:id="rId14"/>
    <p:sldId id="262" r:id="rId15"/>
    <p:sldId id="263" r:id="rId16"/>
    <p:sldId id="264" r:id="rId17"/>
    <p:sldId id="266" r:id="rId18"/>
    <p:sldId id="318" r:id="rId19"/>
    <p:sldId id="319" r:id="rId20"/>
    <p:sldId id="286" r:id="rId21"/>
    <p:sldId id="287" r:id="rId22"/>
    <p:sldId id="288" r:id="rId23"/>
    <p:sldId id="289" r:id="rId24"/>
    <p:sldId id="290" r:id="rId25"/>
    <p:sldId id="291" r:id="rId26"/>
    <p:sldId id="292" r:id="rId27"/>
    <p:sldId id="293" r:id="rId28"/>
    <p:sldId id="306" r:id="rId29"/>
    <p:sldId id="316" r:id="rId30"/>
    <p:sldId id="320" r:id="rId31"/>
    <p:sldId id="321" r:id="rId32"/>
    <p:sldId id="322" r:id="rId33"/>
    <p:sldId id="317" r:id="rId34"/>
    <p:sldId id="299" r:id="rId35"/>
    <p:sldId id="276" r:id="rId36"/>
    <p:sldId id="28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8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067440-851F-42E2-A04C-168836178EDE}" type="datetimeFigureOut">
              <a:rPr lang="en-US" smtClean="0"/>
              <a:t>1/27/2015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01F34B-C272-4078-8D5E-AB1BA96910B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01F34B-C272-4078-8D5E-AB1BA96910BB}"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5B7A07-8D19-421E-9693-96C1C6463E8E}" type="slidenum">
              <a:rPr lang="en-US"/>
              <a:pPr/>
              <a:t>2</a:t>
            </a:fld>
            <a:endParaRPr lang="en-US"/>
          </a:p>
        </p:txBody>
      </p:sp>
      <p:sp>
        <p:nvSpPr>
          <p:cNvPr id="893954" name="Rectangle 2"/>
          <p:cNvSpPr>
            <a:spLocks noChangeArrowheads="1" noTextEdit="1"/>
          </p:cNvSpPr>
          <p:nvPr>
            <p:ph type="sldImg"/>
          </p:nvPr>
        </p:nvSpPr>
        <p:spPr>
          <a:ln/>
        </p:spPr>
      </p:sp>
      <p:sp>
        <p:nvSpPr>
          <p:cNvPr id="893955" name="Rectangle 3"/>
          <p:cNvSpPr>
            <a:spLocks noGrp="1" noChangeArrowheads="1"/>
          </p:cNvSpPr>
          <p:nvPr>
            <p:ph type="body" idx="1"/>
          </p:nvPr>
        </p:nvSpPr>
        <p:spPr>
          <a:xfrm>
            <a:off x="685800" y="4343400"/>
            <a:ext cx="5486400" cy="4114800"/>
          </a:xfrm>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9D7E3C-BF76-432F-9ABA-A7071997BD08}" type="slidenum">
              <a:rPr lang="en-US"/>
              <a:pPr/>
              <a:t>3</a:t>
            </a:fld>
            <a:endParaRPr lang="en-US"/>
          </a:p>
        </p:txBody>
      </p:sp>
      <p:sp>
        <p:nvSpPr>
          <p:cNvPr id="891906" name="Rectangle 2"/>
          <p:cNvSpPr>
            <a:spLocks noChangeArrowheads="1" noTextEdit="1"/>
          </p:cNvSpPr>
          <p:nvPr>
            <p:ph type="sldImg"/>
          </p:nvPr>
        </p:nvSpPr>
        <p:spPr>
          <a:ln/>
        </p:spPr>
      </p:sp>
      <p:sp>
        <p:nvSpPr>
          <p:cNvPr id="891907" name="Rectangle 3"/>
          <p:cNvSpPr>
            <a:spLocks noGrp="1" noChangeArrowheads="1"/>
          </p:cNvSpPr>
          <p:nvPr>
            <p:ph type="body" idx="1"/>
          </p:nvPr>
        </p:nvSpPr>
        <p:spPr>
          <a:xfrm>
            <a:off x="685800" y="4343400"/>
            <a:ext cx="5486400" cy="4114800"/>
          </a:xfrm>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B1079DA-3A7D-4EF8-83DA-C562D4801844}" type="slidenum">
              <a:rPr lang="en-US"/>
              <a:pPr/>
              <a:t>4</a:t>
            </a:fld>
            <a:endParaRPr lang="en-US"/>
          </a:p>
        </p:txBody>
      </p:sp>
      <p:sp>
        <p:nvSpPr>
          <p:cNvPr id="183298" name="Rectangle 2"/>
          <p:cNvSpPr>
            <a:spLocks noRo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BC69BE9-9187-431B-B32B-D2938EC0607B}" type="slidenum">
              <a:rPr lang="en-US"/>
              <a:pPr/>
              <a:t>9</a:t>
            </a:fld>
            <a:endParaRPr lang="en-US"/>
          </a:p>
        </p:txBody>
      </p:sp>
      <p:sp>
        <p:nvSpPr>
          <p:cNvPr id="121858" name="Rectangle 2"/>
          <p:cNvSpPr>
            <a:spLocks noRo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AD4B1B-6816-4AC6-A7B4-CB65CED842CF}" type="slidenum">
              <a:rPr lang="en-GB"/>
              <a:pPr/>
              <a:t>34</a:t>
            </a:fld>
            <a:endParaRPr lang="en-GB"/>
          </a:p>
        </p:txBody>
      </p:sp>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6F4211-D4BF-495B-87BF-12B1B08BEA29}"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F9786-4D90-4007-A294-15ECF6978DF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6F4211-D4BF-495B-87BF-12B1B08BEA29}"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F9786-4D90-4007-A294-15ECF6978D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6F4211-D4BF-495B-87BF-12B1B08BEA29}"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F9786-4D90-4007-A294-15ECF6978DF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877175"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303BC678-311A-43A1-8CF5-6FEAC683BB14}" type="slidenum">
              <a:rPr lang="en-US" altLang="en-US"/>
              <a:pPr>
                <a:defRPr/>
              </a:pPr>
              <a:t>‹#›</a:t>
            </a:fld>
            <a:endParaRPr lang="en-US"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7526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685800" y="6629400"/>
            <a:ext cx="3886200" cy="457200"/>
          </a:xfrm>
        </p:spPr>
        <p:txBody>
          <a:bodyPr/>
          <a:lstStyle>
            <a:lvl1pPr>
              <a:defRPr/>
            </a:lvl1pPr>
          </a:lstStyle>
          <a:p>
            <a:r>
              <a:rPr lang="en-US"/>
              <a:t>Larry M. Frolich, Ph.D.,Human Anatomy</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CCFB6138-126A-45FE-A9BB-533461D8F2D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6F4211-D4BF-495B-87BF-12B1B08BEA29}"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F9786-4D90-4007-A294-15ECF6978DF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6F4211-D4BF-495B-87BF-12B1B08BEA29}"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F9786-4D90-4007-A294-15ECF6978DF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6F4211-D4BF-495B-87BF-12B1B08BEA29}"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CF9786-4D90-4007-A294-15ECF6978DF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6F4211-D4BF-495B-87BF-12B1B08BEA29}" type="datetimeFigureOut">
              <a:rPr lang="en-US" smtClean="0"/>
              <a:t>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CF9786-4D90-4007-A294-15ECF6978DF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6F4211-D4BF-495B-87BF-12B1B08BEA29}" type="datetimeFigureOut">
              <a:rPr lang="en-US" smtClean="0"/>
              <a:t>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CF9786-4D90-4007-A294-15ECF6978DF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F4211-D4BF-495B-87BF-12B1B08BEA29}" type="datetimeFigureOut">
              <a:rPr lang="en-US" smtClean="0"/>
              <a:t>1/27/2015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CF9786-4D90-4007-A294-15ECF6978D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6F4211-D4BF-495B-87BF-12B1B08BEA29}"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CF9786-4D90-4007-A294-15ECF6978DF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6F4211-D4BF-495B-87BF-12B1B08BEA29}"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CF9786-4D90-4007-A294-15ECF6978DF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F4211-D4BF-495B-87BF-12B1B08BEA29}" type="datetimeFigureOut">
              <a:rPr lang="en-US" smtClean="0"/>
              <a:t>1/27/2015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F9786-4D90-4007-A294-15ECF6978DF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3175"/>
            <a:ext cx="7772400" cy="1470025"/>
          </a:xfrm>
        </p:spPr>
        <p:txBody>
          <a:bodyPr>
            <a:normAutofit/>
          </a:bodyPr>
          <a:lstStyle/>
          <a:p>
            <a:r>
              <a:rPr lang="en-US" sz="6000" b="1" dirty="0" smtClean="0"/>
              <a:t>Cardiovascular System</a:t>
            </a:r>
            <a:endParaRPr lang="en-US" sz="6000" b="1" dirty="0"/>
          </a:p>
        </p:txBody>
      </p:sp>
      <p:sp>
        <p:nvSpPr>
          <p:cNvPr id="3" name="Subtitle 2"/>
          <p:cNvSpPr>
            <a:spLocks noGrp="1"/>
          </p:cNvSpPr>
          <p:nvPr>
            <p:ph type="subTitle" idx="1"/>
          </p:nvPr>
        </p:nvSpPr>
        <p:spPr>
          <a:xfrm>
            <a:off x="1371600" y="3505200"/>
            <a:ext cx="6400800" cy="1752600"/>
          </a:xfrm>
        </p:spPr>
        <p:txBody>
          <a:bodyPr/>
          <a:lstStyle/>
          <a:p>
            <a:r>
              <a:rPr lang="en-US" dirty="0" smtClean="0"/>
              <a:t>Dr. Sajid Khan Tahir</a:t>
            </a:r>
          </a:p>
          <a:p>
            <a:r>
              <a:rPr lang="en-US" dirty="0" smtClean="0"/>
              <a:t>Department of Physiology</a:t>
            </a:r>
          </a:p>
          <a:p>
            <a:r>
              <a:rPr lang="en-US" dirty="0" smtClean="0"/>
              <a:t>UVAS, Lahore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81000" y="76200"/>
            <a:ext cx="8382000" cy="717550"/>
          </a:xfrm>
          <a:prstGeom prst="rect">
            <a:avLst/>
          </a:prstGeom>
          <a:noFill/>
          <a:ln w="9525">
            <a:noFill/>
            <a:miter lim="800000"/>
            <a:headEnd/>
            <a:tailEnd/>
          </a:ln>
        </p:spPr>
        <p:txBody>
          <a:bodyPr>
            <a:spAutoFit/>
          </a:bodyPr>
          <a:lstStyle/>
          <a:p>
            <a:pPr marL="342900" indent="-342900">
              <a:spcBef>
                <a:spcPct val="20000"/>
              </a:spcBef>
              <a:buClr>
                <a:srgbClr val="339933"/>
              </a:buClr>
              <a:tabLst>
                <a:tab pos="2743200" algn="l"/>
              </a:tabLst>
            </a:pPr>
            <a:r>
              <a:rPr lang="en-US" sz="4100" dirty="0">
                <a:solidFill>
                  <a:srgbClr val="000099"/>
                </a:solidFill>
                <a:effectLst>
                  <a:outerShdw blurRad="38100" dist="38100" dir="2700000" algn="tl">
                    <a:srgbClr val="C0C0C0"/>
                  </a:outerShdw>
                </a:effectLst>
                <a:latin typeface="Arial" charset="0"/>
              </a:rPr>
              <a:t>External Heart Anatomy</a:t>
            </a:r>
          </a:p>
        </p:txBody>
      </p:sp>
      <p:pic>
        <p:nvPicPr>
          <p:cNvPr id="8199" name="Picture 7" descr="1102a_AnatomyofHeart_1.JPG                                     000180ACMacintosh HD                   ABA78158:"/>
          <p:cNvPicPr>
            <a:picLocks noChangeAspect="1" noChangeArrowheads="1"/>
          </p:cNvPicPr>
          <p:nvPr/>
        </p:nvPicPr>
        <p:blipFill>
          <a:blip r:embed="rId2" cstate="print"/>
          <a:srcRect b="3505"/>
          <a:stretch>
            <a:fillRect/>
          </a:stretch>
        </p:blipFill>
        <p:spPr bwMode="auto">
          <a:xfrm>
            <a:off x="609600" y="990600"/>
            <a:ext cx="7924800" cy="563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dissolve">
                                      <p:cBhvr>
                                        <p:cTn id="7" dur="500"/>
                                        <p:tgtEl>
                                          <p:spTgt spid="8194">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199"/>
                                        </p:tgtEl>
                                        <p:attrNameLst>
                                          <p:attrName>style.visibility</p:attrName>
                                        </p:attrNameLst>
                                      </p:cBhvr>
                                      <p:to>
                                        <p:strVal val="visible"/>
                                      </p:to>
                                    </p:set>
                                    <p:animEffect transition="in" filter="dissolve">
                                      <p:cBhvr>
                                        <p:cTn id="11"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685800" y="76200"/>
            <a:ext cx="7772400" cy="1143000"/>
          </a:xfrm>
        </p:spPr>
        <p:txBody>
          <a:bodyPr/>
          <a:lstStyle/>
          <a:p>
            <a:r>
              <a:rPr lang="en-US"/>
              <a:t>Blood Flow Through Heart</a:t>
            </a:r>
          </a:p>
        </p:txBody>
      </p:sp>
      <p:pic>
        <p:nvPicPr>
          <p:cNvPr id="145411" name="Picture 3" descr="20_10a"/>
          <p:cNvPicPr>
            <a:picLocks noChangeAspect="1" noChangeArrowheads="1"/>
          </p:cNvPicPr>
          <p:nvPr/>
        </p:nvPicPr>
        <p:blipFill>
          <a:blip r:embed="rId2" cstate="print"/>
          <a:srcRect/>
          <a:stretch>
            <a:fillRect/>
          </a:stretch>
        </p:blipFill>
        <p:spPr bwMode="auto">
          <a:xfrm>
            <a:off x="152400" y="1600200"/>
            <a:ext cx="4343400" cy="3733800"/>
          </a:xfrm>
          <a:prstGeom prst="rect">
            <a:avLst/>
          </a:prstGeom>
          <a:noFill/>
        </p:spPr>
      </p:pic>
      <p:pic>
        <p:nvPicPr>
          <p:cNvPr id="145412" name="Picture 4" descr="20_10b"/>
          <p:cNvPicPr>
            <a:picLocks noChangeAspect="1" noChangeArrowheads="1"/>
          </p:cNvPicPr>
          <p:nvPr/>
        </p:nvPicPr>
        <p:blipFill>
          <a:blip r:embed="rId3" cstate="print"/>
          <a:srcRect/>
          <a:stretch>
            <a:fillRect/>
          </a:stretch>
        </p:blipFill>
        <p:spPr bwMode="auto">
          <a:xfrm>
            <a:off x="4648200" y="1600200"/>
            <a:ext cx="4343400" cy="3733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81000" y="304800"/>
            <a:ext cx="8382000" cy="717550"/>
          </a:xfrm>
          <a:prstGeom prst="rect">
            <a:avLst/>
          </a:prstGeom>
          <a:noFill/>
          <a:ln w="9525">
            <a:noFill/>
            <a:miter lim="800000"/>
            <a:headEnd/>
            <a:tailEnd/>
          </a:ln>
        </p:spPr>
        <p:txBody>
          <a:bodyPr>
            <a:spAutoFit/>
          </a:bodyPr>
          <a:lstStyle/>
          <a:p>
            <a:pPr marL="342900" indent="-342900">
              <a:spcBef>
                <a:spcPct val="20000"/>
              </a:spcBef>
              <a:buClr>
                <a:srgbClr val="339933"/>
              </a:buClr>
              <a:tabLst>
                <a:tab pos="2743200" algn="l"/>
              </a:tabLst>
            </a:pPr>
            <a:r>
              <a:rPr lang="en-US" sz="4100">
                <a:solidFill>
                  <a:srgbClr val="000099"/>
                </a:solidFill>
                <a:effectLst>
                  <a:outerShdw blurRad="38100" dist="38100" dir="2700000" algn="tl">
                    <a:srgbClr val="C0C0C0"/>
                  </a:outerShdw>
                </a:effectLst>
                <a:latin typeface="Arial" charset="0"/>
              </a:rPr>
              <a:t>The Heart: Chambers</a:t>
            </a:r>
          </a:p>
        </p:txBody>
      </p:sp>
      <p:sp>
        <p:nvSpPr>
          <p:cNvPr id="9223" name="Text Box 7"/>
          <p:cNvSpPr txBox="1">
            <a:spLocks noChangeArrowheads="1"/>
          </p:cNvSpPr>
          <p:nvPr/>
        </p:nvSpPr>
        <p:spPr bwMode="auto">
          <a:xfrm>
            <a:off x="381000" y="1217613"/>
            <a:ext cx="8610600" cy="5397500"/>
          </a:xfrm>
          <a:prstGeom prst="rect">
            <a:avLst/>
          </a:prstGeom>
          <a:noFill/>
          <a:ln w="9525">
            <a:noFill/>
            <a:miter lim="800000"/>
            <a:headEnd/>
            <a:tailEnd/>
          </a:ln>
          <a:effectLst/>
        </p:spPr>
        <p:txBody>
          <a:bodyPr>
            <a:spAutoFit/>
          </a:bodyPr>
          <a:lstStyle/>
          <a:p>
            <a:pPr marL="342900" indent="-342900" algn="l">
              <a:lnSpc>
                <a:spcPct val="70000"/>
              </a:lnSpc>
              <a:spcAft>
                <a:spcPct val="50000"/>
              </a:spcAft>
              <a:buClr>
                <a:srgbClr val="FF6600"/>
              </a:buClr>
              <a:buFont typeface="Symbol" charset="2"/>
              <a:buChar char="·"/>
            </a:pPr>
            <a:r>
              <a:rPr lang="en-US" sz="3400">
                <a:latin typeface="Arial" charset="0"/>
              </a:rPr>
              <a:t>Right and left side act as separate pumps</a:t>
            </a:r>
          </a:p>
          <a:p>
            <a:pPr marL="342900" indent="-342900" algn="l">
              <a:lnSpc>
                <a:spcPct val="70000"/>
              </a:lnSpc>
              <a:spcAft>
                <a:spcPct val="50000"/>
              </a:spcAft>
              <a:buClr>
                <a:srgbClr val="FF6600"/>
              </a:buClr>
              <a:buFont typeface="Symbol" charset="2"/>
              <a:buChar char="·"/>
            </a:pPr>
            <a:r>
              <a:rPr lang="en-US" sz="3400">
                <a:latin typeface="Arial" charset="0"/>
              </a:rPr>
              <a:t>Four chambers</a:t>
            </a:r>
          </a:p>
          <a:p>
            <a:pPr marL="687388" lvl="1" indent="-230188" algn="l">
              <a:lnSpc>
                <a:spcPct val="70000"/>
              </a:lnSpc>
              <a:spcAft>
                <a:spcPct val="50000"/>
              </a:spcAft>
              <a:buClr>
                <a:srgbClr val="FF6600"/>
              </a:buClr>
              <a:buFont typeface="Symbol" charset="2"/>
              <a:buChar char="·"/>
            </a:pPr>
            <a:r>
              <a:rPr lang="en-US" sz="3000">
                <a:latin typeface="Arial" charset="0"/>
              </a:rPr>
              <a:t>Atria</a:t>
            </a:r>
          </a:p>
          <a:p>
            <a:pPr marL="1030288" lvl="2" indent="-228600" algn="l">
              <a:lnSpc>
                <a:spcPct val="70000"/>
              </a:lnSpc>
              <a:spcAft>
                <a:spcPct val="50000"/>
              </a:spcAft>
              <a:buClr>
                <a:srgbClr val="FF6600"/>
              </a:buClr>
              <a:buFont typeface="Symbol" charset="2"/>
              <a:buChar char="·"/>
            </a:pPr>
            <a:r>
              <a:rPr lang="en-US" sz="2900">
                <a:latin typeface="Arial" charset="0"/>
              </a:rPr>
              <a:t>Receiving chambers</a:t>
            </a:r>
          </a:p>
          <a:p>
            <a:pPr marL="1363663" lvl="3" indent="-219075" algn="l">
              <a:lnSpc>
                <a:spcPct val="70000"/>
              </a:lnSpc>
              <a:spcAft>
                <a:spcPct val="50000"/>
              </a:spcAft>
              <a:buClr>
                <a:srgbClr val="FF6600"/>
              </a:buClr>
              <a:buFont typeface="Symbol" charset="2"/>
              <a:buChar char="·"/>
            </a:pPr>
            <a:r>
              <a:rPr lang="en-US" sz="2600">
                <a:latin typeface="Arial" charset="0"/>
              </a:rPr>
              <a:t>Right atrium</a:t>
            </a:r>
          </a:p>
          <a:p>
            <a:pPr marL="1363663" lvl="3" indent="-219075" algn="l">
              <a:lnSpc>
                <a:spcPct val="70000"/>
              </a:lnSpc>
              <a:spcAft>
                <a:spcPct val="50000"/>
              </a:spcAft>
              <a:buClr>
                <a:srgbClr val="FF6600"/>
              </a:buClr>
              <a:buFont typeface="Symbol" charset="2"/>
              <a:buChar char="·"/>
            </a:pPr>
            <a:r>
              <a:rPr lang="en-US" sz="2600">
                <a:latin typeface="Arial" charset="0"/>
              </a:rPr>
              <a:t>Left atrium</a:t>
            </a:r>
          </a:p>
          <a:p>
            <a:pPr marL="687388" lvl="1" indent="-230188" algn="l">
              <a:lnSpc>
                <a:spcPct val="70000"/>
              </a:lnSpc>
              <a:spcAft>
                <a:spcPct val="50000"/>
              </a:spcAft>
              <a:buClr>
                <a:srgbClr val="FF6600"/>
              </a:buClr>
              <a:buFont typeface="Symbol" charset="2"/>
              <a:buChar char="·"/>
            </a:pPr>
            <a:r>
              <a:rPr lang="en-US" sz="3000">
                <a:latin typeface="Arial" charset="0"/>
              </a:rPr>
              <a:t>Ventricles</a:t>
            </a:r>
          </a:p>
          <a:p>
            <a:pPr marL="1030288" lvl="2" indent="-228600" algn="l">
              <a:lnSpc>
                <a:spcPct val="70000"/>
              </a:lnSpc>
              <a:spcAft>
                <a:spcPct val="50000"/>
              </a:spcAft>
              <a:buClr>
                <a:srgbClr val="FF6600"/>
              </a:buClr>
              <a:buFont typeface="Symbol" charset="2"/>
              <a:buChar char="·"/>
            </a:pPr>
            <a:r>
              <a:rPr lang="en-US" sz="2900">
                <a:latin typeface="Arial" charset="0"/>
              </a:rPr>
              <a:t>Discharging chambers</a:t>
            </a:r>
          </a:p>
          <a:p>
            <a:pPr marL="1363663" lvl="3" indent="-219075" algn="l">
              <a:lnSpc>
                <a:spcPct val="70000"/>
              </a:lnSpc>
              <a:spcAft>
                <a:spcPct val="50000"/>
              </a:spcAft>
              <a:buClr>
                <a:srgbClr val="FF6600"/>
              </a:buClr>
              <a:buFont typeface="Symbol" charset="2"/>
              <a:buChar char="·"/>
            </a:pPr>
            <a:r>
              <a:rPr lang="en-US" sz="2600">
                <a:latin typeface="Arial" charset="0"/>
              </a:rPr>
              <a:t>Right ventricle</a:t>
            </a:r>
          </a:p>
          <a:p>
            <a:pPr marL="1363663" lvl="3" indent="-219075" algn="l">
              <a:lnSpc>
                <a:spcPct val="70000"/>
              </a:lnSpc>
              <a:spcAft>
                <a:spcPct val="50000"/>
              </a:spcAft>
              <a:buClr>
                <a:srgbClr val="FF6600"/>
              </a:buClr>
              <a:buFont typeface="Symbol" charset="2"/>
              <a:buChar char="·"/>
            </a:pPr>
            <a:r>
              <a:rPr lang="en-US" sz="2600">
                <a:latin typeface="Arial" charset="0"/>
              </a:rPr>
              <a:t>Left ventricle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dissolve">
                                      <p:cBhvr>
                                        <p:cTn id="7" dur="500"/>
                                        <p:tgtEl>
                                          <p:spTgt spid="9218">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223"/>
                                        </p:tgtEl>
                                        <p:attrNameLst>
                                          <p:attrName>style.visibility</p:attrName>
                                        </p:attrNameLst>
                                      </p:cBhvr>
                                      <p:to>
                                        <p:strVal val="visible"/>
                                      </p:to>
                                    </p:set>
                                    <p:animEffect transition="in" filter="dissolve">
                                      <p:cBhvr>
                                        <p:cTn id="11"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utoUpdateAnimBg="0" advAuto="0"/>
      <p:bldP spid="922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28600"/>
            <a:ext cx="7877175" cy="1219200"/>
          </a:xfrm>
        </p:spPr>
        <p:txBody>
          <a:bodyPr/>
          <a:lstStyle/>
          <a:p>
            <a:pPr eaLnBrk="1" hangingPunct="1"/>
            <a:r>
              <a:rPr lang="en-US" altLang="en-US" sz="3600" dirty="0" smtClean="0"/>
              <a:t>Pulmonary and Systemic Circulations</a:t>
            </a:r>
            <a:endParaRPr lang="en-US" altLang="en-US" sz="3600" b="0" dirty="0" smtClean="0"/>
          </a:p>
        </p:txBody>
      </p:sp>
      <p:sp>
        <p:nvSpPr>
          <p:cNvPr id="39939" name="Rectangle 3"/>
          <p:cNvSpPr>
            <a:spLocks noGrp="1" noChangeArrowheads="1"/>
          </p:cNvSpPr>
          <p:nvPr>
            <p:ph type="body" sz="half" idx="1"/>
          </p:nvPr>
        </p:nvSpPr>
        <p:spPr>
          <a:xfrm>
            <a:off x="0" y="1676400"/>
            <a:ext cx="3810000" cy="4572000"/>
          </a:xfrm>
        </p:spPr>
        <p:txBody>
          <a:bodyPr/>
          <a:lstStyle/>
          <a:p>
            <a:pPr eaLnBrk="1" hangingPunct="1">
              <a:lnSpc>
                <a:spcPct val="90000"/>
              </a:lnSpc>
            </a:pPr>
            <a:r>
              <a:rPr lang="en-US" altLang="en-US" sz="2400" dirty="0" smtClean="0"/>
              <a:t>Pulmonary circulation:</a:t>
            </a:r>
          </a:p>
          <a:p>
            <a:pPr lvl="1" eaLnBrk="1" hangingPunct="1">
              <a:lnSpc>
                <a:spcPct val="90000"/>
              </a:lnSpc>
            </a:pPr>
            <a:r>
              <a:rPr lang="en-US" altLang="en-US" sz="2000" dirty="0" smtClean="0"/>
              <a:t>Path of blood from right ventricle through the lungs and back to the heart.</a:t>
            </a:r>
          </a:p>
          <a:p>
            <a:pPr eaLnBrk="1" hangingPunct="1">
              <a:lnSpc>
                <a:spcPct val="90000"/>
              </a:lnSpc>
            </a:pPr>
            <a:r>
              <a:rPr lang="en-US" altLang="en-US" sz="2400" dirty="0" smtClean="0"/>
              <a:t>Systemic circulation:</a:t>
            </a:r>
          </a:p>
          <a:p>
            <a:pPr lvl="1" eaLnBrk="1" hangingPunct="1">
              <a:lnSpc>
                <a:spcPct val="90000"/>
              </a:lnSpc>
            </a:pPr>
            <a:r>
              <a:rPr lang="en-US" altLang="en-US" sz="2000" dirty="0" smtClean="0"/>
              <a:t>Oxygen-rich blood pumped to all organ systems to supply nutrients.</a:t>
            </a:r>
          </a:p>
          <a:p>
            <a:pPr eaLnBrk="1" hangingPunct="1">
              <a:lnSpc>
                <a:spcPct val="90000"/>
              </a:lnSpc>
            </a:pPr>
            <a:r>
              <a:rPr lang="en-US" altLang="en-US" sz="2400" dirty="0" smtClean="0"/>
              <a:t>Rate of blood flow through systemic circulation = flow rate through pulmonary circulation.</a:t>
            </a:r>
          </a:p>
        </p:txBody>
      </p:sp>
      <p:pic>
        <p:nvPicPr>
          <p:cNvPr id="39940" name="Picture 10" descr="13_09"/>
          <p:cNvPicPr>
            <a:picLocks noChangeAspect="1" noChangeArrowheads="1"/>
          </p:cNvPicPr>
          <p:nvPr/>
        </p:nvPicPr>
        <p:blipFill>
          <a:blip r:embed="rId2" cstate="print"/>
          <a:srcRect/>
          <a:stretch>
            <a:fillRect/>
          </a:stretch>
        </p:blipFill>
        <p:spPr bwMode="auto">
          <a:xfrm>
            <a:off x="3657600" y="1876425"/>
            <a:ext cx="5334000" cy="4219575"/>
          </a:xfrm>
          <a:prstGeom prst="rect">
            <a:avLst/>
          </a:prstGeom>
          <a:noFill/>
          <a:ln w="9525">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81000" y="304800"/>
            <a:ext cx="8382000" cy="609600"/>
          </a:xfrm>
          <a:prstGeom prst="rect">
            <a:avLst/>
          </a:prstGeom>
          <a:noFill/>
          <a:ln w="9525">
            <a:noFill/>
            <a:miter lim="800000"/>
            <a:headEnd/>
            <a:tailEnd/>
          </a:ln>
        </p:spPr>
        <p:txBody>
          <a:bodyPr>
            <a:spAutoFit/>
          </a:bodyPr>
          <a:lstStyle/>
          <a:p>
            <a:pPr marL="342900" indent="-342900" algn="l">
              <a:spcBef>
                <a:spcPct val="20000"/>
              </a:spcBef>
              <a:buClr>
                <a:srgbClr val="339933"/>
              </a:buClr>
              <a:tabLst>
                <a:tab pos="2743200" algn="l"/>
              </a:tabLst>
            </a:pPr>
            <a:r>
              <a:rPr lang="en-US" sz="3600">
                <a:solidFill>
                  <a:srgbClr val="000099"/>
                </a:solidFill>
                <a:effectLst>
                  <a:outerShdw blurRad="38100" dist="38100" dir="2700000" algn="tl">
                    <a:srgbClr val="C0C0C0"/>
                  </a:outerShdw>
                </a:effectLst>
                <a:latin typeface="Arial" charset="0"/>
              </a:rPr>
              <a:t>Blood Circulation</a:t>
            </a:r>
          </a:p>
        </p:txBody>
      </p:sp>
      <p:pic>
        <p:nvPicPr>
          <p:cNvPr id="10247" name="Picture 7" descr="1103_SystemicPulmonCirc_1.JPG                                  000180ACMacintosh HD                   ABA78158:"/>
          <p:cNvPicPr>
            <a:picLocks noChangeAspect="1" noChangeArrowheads="1"/>
          </p:cNvPicPr>
          <p:nvPr/>
        </p:nvPicPr>
        <p:blipFill>
          <a:blip r:embed="rId2" cstate="print"/>
          <a:srcRect b="2922"/>
          <a:stretch>
            <a:fillRect/>
          </a:stretch>
        </p:blipFill>
        <p:spPr bwMode="auto">
          <a:xfrm>
            <a:off x="2579688" y="838200"/>
            <a:ext cx="4037012" cy="563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dissolve">
                                      <p:cBhvr>
                                        <p:cTn id="7" dur="500"/>
                                        <p:tgtEl>
                                          <p:spTgt spid="10242">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0247"/>
                                        </p:tgtEl>
                                        <p:attrNameLst>
                                          <p:attrName>style.visibility</p:attrName>
                                        </p:attrNameLst>
                                      </p:cBhvr>
                                      <p:to>
                                        <p:strVal val="visible"/>
                                      </p:to>
                                    </p:set>
                                    <p:animEffect transition="in" filter="dissolve">
                                      <p:cBhvr>
                                        <p:cTn id="11"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304800"/>
            <a:ext cx="8382000" cy="717550"/>
          </a:xfrm>
          <a:prstGeom prst="rect">
            <a:avLst/>
          </a:prstGeom>
          <a:noFill/>
          <a:ln w="9525">
            <a:noFill/>
            <a:miter lim="800000"/>
            <a:headEnd/>
            <a:tailEnd/>
          </a:ln>
        </p:spPr>
        <p:txBody>
          <a:bodyPr>
            <a:spAutoFit/>
          </a:bodyPr>
          <a:lstStyle/>
          <a:p>
            <a:pPr marL="342900" indent="-342900">
              <a:spcBef>
                <a:spcPct val="20000"/>
              </a:spcBef>
              <a:buClr>
                <a:srgbClr val="339933"/>
              </a:buClr>
              <a:tabLst>
                <a:tab pos="2743200" algn="l"/>
              </a:tabLst>
            </a:pPr>
            <a:r>
              <a:rPr lang="en-US" sz="4100">
                <a:solidFill>
                  <a:srgbClr val="000099"/>
                </a:solidFill>
                <a:effectLst>
                  <a:outerShdw blurRad="38100" dist="38100" dir="2700000" algn="tl">
                    <a:srgbClr val="C0C0C0"/>
                  </a:outerShdw>
                </a:effectLst>
                <a:latin typeface="Arial" charset="0"/>
              </a:rPr>
              <a:t>The Heart: Valves</a:t>
            </a:r>
          </a:p>
        </p:txBody>
      </p:sp>
      <p:sp>
        <p:nvSpPr>
          <p:cNvPr id="11271" name="Text Box 7"/>
          <p:cNvSpPr txBox="1">
            <a:spLocks noChangeArrowheads="1"/>
          </p:cNvSpPr>
          <p:nvPr/>
        </p:nvSpPr>
        <p:spPr bwMode="auto">
          <a:xfrm>
            <a:off x="381000" y="1298575"/>
            <a:ext cx="8534400" cy="5022850"/>
          </a:xfrm>
          <a:prstGeom prst="rect">
            <a:avLst/>
          </a:prstGeom>
          <a:noFill/>
          <a:ln w="9525">
            <a:noFill/>
            <a:miter lim="800000"/>
            <a:headEnd/>
            <a:tailEnd/>
          </a:ln>
          <a:effectLst/>
        </p:spPr>
        <p:txBody>
          <a:bodyPr>
            <a:spAutoFit/>
          </a:bodyPr>
          <a:lstStyle/>
          <a:p>
            <a:pPr marL="342900" indent="-342900" algn="l">
              <a:lnSpc>
                <a:spcPct val="60000"/>
              </a:lnSpc>
              <a:spcAft>
                <a:spcPct val="50000"/>
              </a:spcAft>
              <a:buClr>
                <a:srgbClr val="FF6600"/>
              </a:buClr>
              <a:buFont typeface="Symbol" charset="2"/>
              <a:buChar char="·"/>
            </a:pPr>
            <a:r>
              <a:rPr lang="en-US" sz="3400">
                <a:latin typeface="Arial" charset="0"/>
              </a:rPr>
              <a:t>Allow blood to flow in only one direction</a:t>
            </a:r>
          </a:p>
          <a:p>
            <a:pPr marL="342900" indent="-342900" algn="l">
              <a:lnSpc>
                <a:spcPct val="60000"/>
              </a:lnSpc>
              <a:spcAft>
                <a:spcPct val="50000"/>
              </a:spcAft>
              <a:buClr>
                <a:srgbClr val="FF6600"/>
              </a:buClr>
              <a:buFont typeface="Symbol" charset="2"/>
              <a:buChar char="·"/>
            </a:pPr>
            <a:r>
              <a:rPr lang="en-US" sz="3400">
                <a:latin typeface="Arial" charset="0"/>
              </a:rPr>
              <a:t>Four valves</a:t>
            </a:r>
          </a:p>
          <a:p>
            <a:pPr marL="687388" lvl="1" indent="-230188" algn="l">
              <a:lnSpc>
                <a:spcPct val="80000"/>
              </a:lnSpc>
              <a:spcAft>
                <a:spcPct val="50000"/>
              </a:spcAft>
              <a:buClr>
                <a:srgbClr val="FF6600"/>
              </a:buClr>
              <a:buFont typeface="Symbol" charset="2"/>
              <a:buChar char="·"/>
            </a:pPr>
            <a:r>
              <a:rPr lang="en-US" sz="3000">
                <a:latin typeface="Arial" charset="0"/>
              </a:rPr>
              <a:t>Atrioventricular valves – between atria and ventricles</a:t>
            </a:r>
          </a:p>
          <a:p>
            <a:pPr marL="1030288" lvl="2" indent="-228600" algn="l">
              <a:lnSpc>
                <a:spcPct val="70000"/>
              </a:lnSpc>
              <a:spcAft>
                <a:spcPct val="50000"/>
              </a:spcAft>
              <a:buClr>
                <a:srgbClr val="FF6600"/>
              </a:buClr>
              <a:buFont typeface="Symbol" charset="2"/>
              <a:buChar char="·"/>
            </a:pPr>
            <a:r>
              <a:rPr lang="en-US" sz="2800">
                <a:latin typeface="Arial" charset="0"/>
              </a:rPr>
              <a:t>Bicuspid valve (left)</a:t>
            </a:r>
          </a:p>
          <a:p>
            <a:pPr marL="1030288" lvl="2" indent="-228600" algn="l">
              <a:lnSpc>
                <a:spcPct val="70000"/>
              </a:lnSpc>
              <a:spcAft>
                <a:spcPct val="50000"/>
              </a:spcAft>
              <a:buClr>
                <a:srgbClr val="FF6600"/>
              </a:buClr>
              <a:buFont typeface="Symbol" charset="2"/>
              <a:buChar char="·"/>
            </a:pPr>
            <a:r>
              <a:rPr lang="en-US" sz="2800">
                <a:latin typeface="Arial" charset="0"/>
              </a:rPr>
              <a:t>Tricuspid valve (right)</a:t>
            </a:r>
            <a:r>
              <a:rPr lang="en-US" sz="3000">
                <a:latin typeface="Arial" charset="0"/>
              </a:rPr>
              <a:t> </a:t>
            </a:r>
          </a:p>
          <a:p>
            <a:pPr marL="687388" lvl="1" indent="-230188" algn="l">
              <a:lnSpc>
                <a:spcPct val="80000"/>
              </a:lnSpc>
              <a:spcAft>
                <a:spcPct val="50000"/>
              </a:spcAft>
              <a:buClr>
                <a:srgbClr val="FF6600"/>
              </a:buClr>
              <a:buFont typeface="Symbol" charset="2"/>
              <a:buChar char="·"/>
            </a:pPr>
            <a:r>
              <a:rPr lang="en-US" sz="3000">
                <a:latin typeface="Arial" charset="0"/>
              </a:rPr>
              <a:t>Semilunar valves between ventricle and artery</a:t>
            </a:r>
          </a:p>
          <a:p>
            <a:pPr marL="1030288" lvl="2" indent="-228600" algn="l">
              <a:lnSpc>
                <a:spcPct val="70000"/>
              </a:lnSpc>
              <a:spcAft>
                <a:spcPct val="50000"/>
              </a:spcAft>
              <a:buClr>
                <a:srgbClr val="FF6600"/>
              </a:buClr>
              <a:buFont typeface="Symbol" charset="2"/>
              <a:buChar char="·"/>
            </a:pPr>
            <a:r>
              <a:rPr lang="en-US" sz="2800">
                <a:latin typeface="Arial" charset="0"/>
              </a:rPr>
              <a:t>Pulmonary semilunar valve</a:t>
            </a:r>
          </a:p>
          <a:p>
            <a:pPr marL="1030288" lvl="2" indent="-228600" algn="l">
              <a:lnSpc>
                <a:spcPct val="70000"/>
              </a:lnSpc>
              <a:spcAft>
                <a:spcPct val="50000"/>
              </a:spcAft>
              <a:buClr>
                <a:srgbClr val="FF6600"/>
              </a:buClr>
              <a:buFont typeface="Symbol" charset="2"/>
              <a:buChar char="·"/>
            </a:pPr>
            <a:r>
              <a:rPr lang="en-US" sz="2800">
                <a:latin typeface="Arial" charset="0"/>
              </a:rPr>
              <a:t>Aortic semilunar valve</a:t>
            </a:r>
            <a:endParaRPr lang="en-US" sz="30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dissolve">
                                      <p:cBhvr>
                                        <p:cTn id="7" dur="500"/>
                                        <p:tgtEl>
                                          <p:spTgt spid="11266">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271"/>
                                        </p:tgtEl>
                                        <p:attrNameLst>
                                          <p:attrName>style.visibility</p:attrName>
                                        </p:attrNameLst>
                                      </p:cBhvr>
                                      <p:to>
                                        <p:strVal val="visible"/>
                                      </p:to>
                                    </p:set>
                                    <p:animEffect transition="in" filter="dissolve">
                                      <p:cBhvr>
                                        <p:cTn id="11"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autoUpdateAnimBg="0" advAuto="0"/>
      <p:bldP spid="1127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81000" y="304800"/>
            <a:ext cx="8382000" cy="579438"/>
          </a:xfrm>
          <a:prstGeom prst="rect">
            <a:avLst/>
          </a:prstGeom>
          <a:noFill/>
          <a:ln w="9525">
            <a:noFill/>
            <a:miter lim="800000"/>
            <a:headEnd/>
            <a:tailEnd/>
          </a:ln>
        </p:spPr>
        <p:txBody>
          <a:bodyPr>
            <a:spAutoFit/>
          </a:bodyPr>
          <a:lstStyle/>
          <a:p>
            <a:pPr marL="342900" indent="-342900" algn="l">
              <a:spcBef>
                <a:spcPct val="20000"/>
              </a:spcBef>
              <a:buClr>
                <a:srgbClr val="339933"/>
              </a:buClr>
              <a:tabLst>
                <a:tab pos="2743200" algn="l"/>
              </a:tabLst>
            </a:pPr>
            <a:r>
              <a:rPr lang="en-US" sz="3400">
                <a:solidFill>
                  <a:srgbClr val="000099"/>
                </a:solidFill>
                <a:effectLst>
                  <a:outerShdw blurRad="38100" dist="38100" dir="2700000" algn="tl">
                    <a:srgbClr val="C0C0C0"/>
                  </a:outerShdw>
                </a:effectLst>
                <a:latin typeface="Arial" charset="0"/>
              </a:rPr>
              <a:t>Operation of Heart Valves</a:t>
            </a:r>
          </a:p>
        </p:txBody>
      </p:sp>
      <p:sp>
        <p:nvSpPr>
          <p:cNvPr id="14343" name="Text Box 7"/>
          <p:cNvSpPr txBox="1">
            <a:spLocks noChangeArrowheads="1"/>
          </p:cNvSpPr>
          <p:nvPr/>
        </p:nvSpPr>
        <p:spPr bwMode="auto">
          <a:xfrm>
            <a:off x="381000" y="1417638"/>
            <a:ext cx="8245475" cy="685800"/>
          </a:xfrm>
          <a:prstGeom prst="rect">
            <a:avLst/>
          </a:prstGeom>
          <a:noFill/>
          <a:ln w="9525">
            <a:noFill/>
            <a:miter lim="800000"/>
            <a:headEnd/>
            <a:tailEnd/>
          </a:ln>
          <a:effectLst/>
        </p:spPr>
        <p:txBody>
          <a:bodyPr>
            <a:spAutoFit/>
          </a:bodyPr>
          <a:lstStyle/>
          <a:p>
            <a:pPr marL="342900" indent="-342900" algn="l">
              <a:lnSpc>
                <a:spcPct val="80000"/>
              </a:lnSpc>
              <a:spcAft>
                <a:spcPct val="50000"/>
              </a:spcAft>
              <a:buClr>
                <a:srgbClr val="FF6600"/>
              </a:buClr>
              <a:buFont typeface="Symbol" charset="2"/>
              <a:buNone/>
            </a:pPr>
            <a:endParaRPr lang="en-US" sz="3000">
              <a:latin typeface="Arial" charset="0"/>
            </a:endParaRPr>
          </a:p>
        </p:txBody>
      </p:sp>
      <p:pic>
        <p:nvPicPr>
          <p:cNvPr id="14344" name="Picture 8" descr="1104a_HeartValveOperation_1.JPG                                000180ACMacintosh HD                   ABA78158:"/>
          <p:cNvPicPr>
            <a:picLocks noChangeAspect="1" noChangeArrowheads="1"/>
          </p:cNvPicPr>
          <p:nvPr/>
        </p:nvPicPr>
        <p:blipFill>
          <a:blip r:embed="rId2" cstate="print"/>
          <a:srcRect b="2885"/>
          <a:stretch>
            <a:fillRect/>
          </a:stretch>
        </p:blipFill>
        <p:spPr bwMode="auto">
          <a:xfrm>
            <a:off x="1114425" y="838200"/>
            <a:ext cx="3843338" cy="5629275"/>
          </a:xfrm>
          <a:prstGeom prst="rect">
            <a:avLst/>
          </a:prstGeom>
          <a:noFill/>
        </p:spPr>
      </p:pic>
      <p:pic>
        <p:nvPicPr>
          <p:cNvPr id="14345" name="Picture 9" descr="1104b_HeartValveOperation_1.JPG                                000180ACMacintosh HD                   ABA78158:"/>
          <p:cNvPicPr>
            <a:picLocks noChangeAspect="1" noChangeArrowheads="1"/>
          </p:cNvPicPr>
          <p:nvPr/>
        </p:nvPicPr>
        <p:blipFill>
          <a:blip r:embed="rId3" cstate="print"/>
          <a:srcRect b="2885"/>
          <a:stretch>
            <a:fillRect/>
          </a:stretch>
        </p:blipFill>
        <p:spPr bwMode="auto">
          <a:xfrm>
            <a:off x="5160963" y="838200"/>
            <a:ext cx="3570287" cy="56276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dissolve">
                                      <p:cBhvr>
                                        <p:cTn id="7" dur="500"/>
                                        <p:tgtEl>
                                          <p:spTgt spid="14338">
                                            <p:txEl>
                                              <p:pRg st="0" end="0"/>
                                            </p:txEl>
                                          </p:spTgt>
                                        </p:tgtEl>
                                      </p:cBhvr>
                                    </p:animEffect>
                                  </p:childTnLst>
                                </p:cTn>
                              </p:par>
                            </p:childTnLst>
                          </p:cTn>
                        </p:par>
                        <p:par>
                          <p:cTn id="8" fill="hold">
                            <p:stCondLst>
                              <p:cond delay="500"/>
                            </p:stCondLst>
                            <p:childTnLst>
                              <p:par>
                                <p:cTn id="9" presetID="9" presetClass="entr" presetSubtype="0" fill="hold" grpId="0" nodeType="afterEffect" nodePh="1">
                                  <p:stCondLst>
                                    <p:cond delay="0"/>
                                  </p:stCondLst>
                                  <p:endCondLst>
                                    <p:cond evt="begin" delay="0">
                                      <p:tn val="9"/>
                                    </p:cond>
                                  </p:endCondLst>
                                  <p:childTnLst>
                                    <p:set>
                                      <p:cBhvr>
                                        <p:cTn id="10" dur="1" fill="hold">
                                          <p:stCondLst>
                                            <p:cond delay="0"/>
                                          </p:stCondLst>
                                        </p:cTn>
                                        <p:tgtEl>
                                          <p:spTgt spid="14343"/>
                                        </p:tgtEl>
                                        <p:attrNameLst>
                                          <p:attrName>style.visibility</p:attrName>
                                        </p:attrNameLst>
                                      </p:cBhvr>
                                      <p:to>
                                        <p:strVal val="visible"/>
                                      </p:to>
                                    </p:set>
                                    <p:animEffect transition="in" filter="dissolve">
                                      <p:cBhvr>
                                        <p:cTn id="11" dur="500"/>
                                        <p:tgtEl>
                                          <p:spTgt spid="1434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4344"/>
                                        </p:tgtEl>
                                        <p:attrNameLst>
                                          <p:attrName>style.visibility</p:attrName>
                                        </p:attrNameLst>
                                      </p:cBhvr>
                                      <p:to>
                                        <p:strVal val="visible"/>
                                      </p:to>
                                    </p:set>
                                    <p:animEffect transition="in" filter="dissolve">
                                      <p:cBhvr>
                                        <p:cTn id="15" dur="500"/>
                                        <p:tgtEl>
                                          <p:spTgt spid="14344"/>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4345"/>
                                        </p:tgtEl>
                                        <p:attrNameLst>
                                          <p:attrName>style.visibility</p:attrName>
                                        </p:attrNameLst>
                                      </p:cBhvr>
                                      <p:to>
                                        <p:strVal val="visible"/>
                                      </p:to>
                                    </p:set>
                                    <p:animEffect transition="in" filter="dissolve">
                                      <p:cBhvr>
                                        <p:cTn id="19" dur="5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utoUpdateAnimBg="0" advAuto="0"/>
      <p:bldP spid="1434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81000" y="304800"/>
            <a:ext cx="8382000" cy="717550"/>
          </a:xfrm>
          <a:prstGeom prst="rect">
            <a:avLst/>
          </a:prstGeom>
          <a:noFill/>
          <a:ln w="9525">
            <a:noFill/>
            <a:miter lim="800000"/>
            <a:headEnd/>
            <a:tailEnd/>
          </a:ln>
        </p:spPr>
        <p:txBody>
          <a:bodyPr>
            <a:spAutoFit/>
          </a:bodyPr>
          <a:lstStyle/>
          <a:p>
            <a:pPr marL="342900" indent="-342900">
              <a:spcBef>
                <a:spcPct val="20000"/>
              </a:spcBef>
              <a:buClr>
                <a:srgbClr val="339933"/>
              </a:buClr>
              <a:tabLst>
                <a:tab pos="2743200" algn="l"/>
              </a:tabLst>
            </a:pPr>
            <a:r>
              <a:rPr lang="en-US" sz="4100">
                <a:solidFill>
                  <a:srgbClr val="000099"/>
                </a:solidFill>
                <a:effectLst>
                  <a:outerShdw blurRad="38100" dist="38100" dir="2700000" algn="tl">
                    <a:srgbClr val="C0C0C0"/>
                  </a:outerShdw>
                </a:effectLst>
                <a:latin typeface="Arial" charset="0"/>
              </a:rPr>
              <a:t>Coronary Circulation</a:t>
            </a:r>
          </a:p>
        </p:txBody>
      </p:sp>
      <p:sp>
        <p:nvSpPr>
          <p:cNvPr id="16391" name="Text Box 7"/>
          <p:cNvSpPr txBox="1">
            <a:spLocks noChangeArrowheads="1"/>
          </p:cNvSpPr>
          <p:nvPr/>
        </p:nvSpPr>
        <p:spPr bwMode="auto">
          <a:xfrm>
            <a:off x="381000" y="1600200"/>
            <a:ext cx="8245475" cy="4800600"/>
          </a:xfrm>
          <a:prstGeom prst="rect">
            <a:avLst/>
          </a:prstGeom>
          <a:noFill/>
          <a:ln w="9525">
            <a:noFill/>
            <a:miter lim="800000"/>
            <a:headEnd/>
            <a:tailEnd/>
          </a:ln>
          <a:effectLst/>
        </p:spPr>
        <p:txBody>
          <a:bodyPr>
            <a:spAutoFit/>
          </a:bodyPr>
          <a:lstStyle/>
          <a:p>
            <a:pPr marL="342900" indent="-342900" algn="l">
              <a:lnSpc>
                <a:spcPct val="90000"/>
              </a:lnSpc>
              <a:spcAft>
                <a:spcPct val="50000"/>
              </a:spcAft>
              <a:buClr>
                <a:srgbClr val="FF6600"/>
              </a:buClr>
              <a:buFont typeface="Symbol" charset="2"/>
              <a:buChar char="·"/>
            </a:pPr>
            <a:r>
              <a:rPr lang="en-US" sz="3400">
                <a:latin typeface="Arial" charset="0"/>
              </a:rPr>
              <a:t>Blood in the heart chambers does not nourish the myocardium</a:t>
            </a:r>
          </a:p>
          <a:p>
            <a:pPr marL="342900" indent="-342900" algn="l">
              <a:lnSpc>
                <a:spcPct val="90000"/>
              </a:lnSpc>
              <a:spcAft>
                <a:spcPct val="50000"/>
              </a:spcAft>
              <a:buClr>
                <a:srgbClr val="FF6600"/>
              </a:buClr>
              <a:buFont typeface="Symbol" charset="2"/>
              <a:buChar char="·"/>
            </a:pPr>
            <a:r>
              <a:rPr lang="en-US" sz="3400">
                <a:latin typeface="Arial" charset="0"/>
              </a:rPr>
              <a:t>The heart has its own nourishing circulatory system</a:t>
            </a:r>
          </a:p>
          <a:p>
            <a:pPr marL="687388" lvl="1" indent="-230188" algn="l">
              <a:lnSpc>
                <a:spcPct val="90000"/>
              </a:lnSpc>
              <a:spcAft>
                <a:spcPct val="50000"/>
              </a:spcAft>
              <a:buClr>
                <a:srgbClr val="FF6600"/>
              </a:buClr>
              <a:buFont typeface="Symbol" charset="2"/>
              <a:buChar char="·"/>
            </a:pPr>
            <a:r>
              <a:rPr lang="en-US" sz="3000">
                <a:latin typeface="Arial" charset="0"/>
              </a:rPr>
              <a:t>Coronary arteries</a:t>
            </a:r>
          </a:p>
          <a:p>
            <a:pPr marL="687388" lvl="1" indent="-230188" algn="l">
              <a:lnSpc>
                <a:spcPct val="90000"/>
              </a:lnSpc>
              <a:spcAft>
                <a:spcPct val="50000"/>
              </a:spcAft>
              <a:buClr>
                <a:srgbClr val="FF6600"/>
              </a:buClr>
              <a:buFont typeface="Symbol" charset="2"/>
              <a:buChar char="·"/>
            </a:pPr>
            <a:r>
              <a:rPr lang="en-US" sz="3000">
                <a:latin typeface="Arial" charset="0"/>
              </a:rPr>
              <a:t>Cardiac veins</a:t>
            </a:r>
          </a:p>
          <a:p>
            <a:pPr marL="687388" lvl="1" indent="-230188" algn="l">
              <a:lnSpc>
                <a:spcPct val="90000"/>
              </a:lnSpc>
              <a:spcAft>
                <a:spcPct val="50000"/>
              </a:spcAft>
              <a:buClr>
                <a:srgbClr val="FF6600"/>
              </a:buClr>
              <a:buFont typeface="Symbol" charset="2"/>
              <a:buChar char="·"/>
            </a:pPr>
            <a:r>
              <a:rPr lang="en-US" sz="3000">
                <a:latin typeface="Arial" charset="0"/>
              </a:rPr>
              <a:t>Blood empties into the right atrium via the coronary sinus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dissolve">
                                      <p:cBhvr>
                                        <p:cTn id="7" dur="500"/>
                                        <p:tgtEl>
                                          <p:spTgt spid="16386">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6391"/>
                                        </p:tgtEl>
                                        <p:attrNameLst>
                                          <p:attrName>style.visibility</p:attrName>
                                        </p:attrNameLst>
                                      </p:cBhvr>
                                      <p:to>
                                        <p:strVal val="visible"/>
                                      </p:to>
                                    </p:set>
                                    <p:animEffect transition="in" filter="dissolve">
                                      <p:cBhvr>
                                        <p:cTn id="11"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autoUpdateAnimBg="0" advAuto="0"/>
      <p:bldP spid="1639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685800" y="76200"/>
            <a:ext cx="7772400" cy="1143000"/>
          </a:xfrm>
        </p:spPr>
        <p:txBody>
          <a:bodyPr/>
          <a:lstStyle/>
          <a:p>
            <a:r>
              <a:rPr lang="en-US"/>
              <a:t>Cardiac Cycle</a:t>
            </a:r>
          </a:p>
        </p:txBody>
      </p:sp>
      <p:sp>
        <p:nvSpPr>
          <p:cNvPr id="157699" name="Rectangle 3"/>
          <p:cNvSpPr>
            <a:spLocks noGrp="1" noChangeArrowheads="1"/>
          </p:cNvSpPr>
          <p:nvPr>
            <p:ph idx="1"/>
          </p:nvPr>
        </p:nvSpPr>
        <p:spPr>
          <a:xfrm>
            <a:off x="685800" y="1752600"/>
            <a:ext cx="7772400" cy="4114800"/>
          </a:xfrm>
        </p:spPr>
        <p:txBody>
          <a:bodyPr/>
          <a:lstStyle/>
          <a:p>
            <a:r>
              <a:rPr lang="en-US" sz="2800"/>
              <a:t>Heart is two pumps that work together, right and left half</a:t>
            </a:r>
          </a:p>
          <a:p>
            <a:r>
              <a:rPr lang="en-US" sz="2800"/>
              <a:t>Repetitive contraction (</a:t>
            </a:r>
            <a:r>
              <a:rPr lang="en-US" sz="2800">
                <a:solidFill>
                  <a:srgbClr val="000099"/>
                </a:solidFill>
              </a:rPr>
              <a:t>systole</a:t>
            </a:r>
            <a:r>
              <a:rPr lang="en-US" sz="2800"/>
              <a:t>) and relaxation (</a:t>
            </a:r>
            <a:r>
              <a:rPr lang="en-US" sz="2800">
                <a:solidFill>
                  <a:srgbClr val="000099"/>
                </a:solidFill>
              </a:rPr>
              <a:t>diastole</a:t>
            </a:r>
            <a:r>
              <a:rPr lang="en-US" sz="2800"/>
              <a:t>) of heart chambers</a:t>
            </a:r>
          </a:p>
          <a:p>
            <a:r>
              <a:rPr lang="en-US" sz="2800"/>
              <a:t>Blood moves through circulatory system from areas of higher to lower pressure.</a:t>
            </a:r>
          </a:p>
          <a:p>
            <a:pPr lvl="1">
              <a:buClr>
                <a:srgbClr val="FF0000"/>
              </a:buClr>
            </a:pPr>
            <a:r>
              <a:rPr lang="en-US" sz="2400"/>
              <a:t>Contraction of heart produces the pressure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 calcmode="lin" valueType="num">
                                      <p:cBhvr>
                                        <p:cTn id="7" dur="500" fill="hold"/>
                                        <p:tgtEl>
                                          <p:spTgt spid="157699">
                                            <p:txEl>
                                              <p:pRg st="0" end="0"/>
                                            </p:txEl>
                                          </p:spTgt>
                                        </p:tgtEl>
                                        <p:attrNameLst>
                                          <p:attrName>ppt_w</p:attrName>
                                        </p:attrNameLst>
                                      </p:cBhvr>
                                      <p:tavLst>
                                        <p:tav tm="0">
                                          <p:val>
                                            <p:strVal val="(6*min(max(#ppt_w*#ppt_h,.3),1)-7.4)/-.7*#ppt_w"/>
                                          </p:val>
                                        </p:tav>
                                        <p:tav tm="100000">
                                          <p:val>
                                            <p:strVal val="#ppt_w"/>
                                          </p:val>
                                        </p:tav>
                                      </p:tavLst>
                                    </p:anim>
                                    <p:anim calcmode="lin" valueType="num">
                                      <p:cBhvr>
                                        <p:cTn id="8" dur="500" fill="hold"/>
                                        <p:tgtEl>
                                          <p:spTgt spid="157699">
                                            <p:txEl>
                                              <p:pRg st="0" end="0"/>
                                            </p:txEl>
                                          </p:spTgt>
                                        </p:tgtEl>
                                        <p:attrNameLst>
                                          <p:attrName>ppt_h</p:attrName>
                                        </p:attrNameLst>
                                      </p:cBhvr>
                                      <p:tavLst>
                                        <p:tav tm="0">
                                          <p:val>
                                            <p:strVal val="(6*min(max(#ppt_w*#ppt_h,.3),1)-7.4)/-.7*#ppt_h"/>
                                          </p:val>
                                        </p:tav>
                                        <p:tav tm="100000">
                                          <p:val>
                                            <p:strVal val="#ppt_h"/>
                                          </p:val>
                                        </p:tav>
                                      </p:tavLst>
                                    </p:anim>
                                    <p:anim calcmode="lin" valueType="num">
                                      <p:cBhvr>
                                        <p:cTn id="9" dur="500" fill="hold"/>
                                        <p:tgtEl>
                                          <p:spTgt spid="157699">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57699">
                                            <p:txEl>
                                              <p:pRg st="0" end="0"/>
                                            </p:txEl>
                                          </p:spTgt>
                                        </p:tgtEl>
                                        <p:attrNameLst>
                                          <p:attrName>ppt_y</p:attrName>
                                        </p:attrNameLst>
                                      </p:cBhvr>
                                      <p:tavLst>
                                        <p:tav tm="0">
                                          <p:val>
                                            <p:strVal val="1+(6*min(max(#ppt_w*#ppt_h,.3),1)-7.4)/-.7*#ppt_h/2"/>
                                          </p:val>
                                        </p:tav>
                                        <p:tav tm="100000">
                                          <p:val>
                                            <p:strVal val="#ppt_y"/>
                                          </p:val>
                                        </p:tav>
                                      </p:tavLst>
                                    </p:anim>
                                  </p:childTnLst>
                                  <p:subTnLst>
                                    <p:animClr>
                                      <p:cBhvr override="childStyle">
                                        <p:cTn dur="1" fill="hold" display="0" masterRel="nextClick" afterEffect="1"/>
                                        <p:tgtEl>
                                          <p:spTgt spid="157699">
                                            <p:txEl>
                                              <p:pRg st="0" end="0"/>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36" fill="hold" grpId="0" nodeType="clickEffect">
                                  <p:stCondLst>
                                    <p:cond delay="0"/>
                                  </p:stCondLst>
                                  <p:childTnLst>
                                    <p:set>
                                      <p:cBhvr>
                                        <p:cTn id="14" dur="1" fill="hold">
                                          <p:stCondLst>
                                            <p:cond delay="0"/>
                                          </p:stCondLst>
                                        </p:cTn>
                                        <p:tgtEl>
                                          <p:spTgt spid="157699">
                                            <p:txEl>
                                              <p:pRg st="1" end="1"/>
                                            </p:txEl>
                                          </p:spTgt>
                                        </p:tgtEl>
                                        <p:attrNameLst>
                                          <p:attrName>style.visibility</p:attrName>
                                        </p:attrNameLst>
                                      </p:cBhvr>
                                      <p:to>
                                        <p:strVal val="visible"/>
                                      </p:to>
                                    </p:set>
                                    <p:anim calcmode="lin" valueType="num">
                                      <p:cBhvr>
                                        <p:cTn id="15" dur="500" fill="hold"/>
                                        <p:tgtEl>
                                          <p:spTgt spid="157699">
                                            <p:txEl>
                                              <p:pRg st="1" end="1"/>
                                            </p:txEl>
                                          </p:spTgt>
                                        </p:tgtEl>
                                        <p:attrNameLst>
                                          <p:attrName>ppt_w</p:attrName>
                                        </p:attrNameLst>
                                      </p:cBhvr>
                                      <p:tavLst>
                                        <p:tav tm="0">
                                          <p:val>
                                            <p:strVal val="(6*min(max(#ppt_w*#ppt_h,.3),1)-7.4)/-.7*#ppt_w"/>
                                          </p:val>
                                        </p:tav>
                                        <p:tav tm="100000">
                                          <p:val>
                                            <p:strVal val="#ppt_w"/>
                                          </p:val>
                                        </p:tav>
                                      </p:tavLst>
                                    </p:anim>
                                    <p:anim calcmode="lin" valueType="num">
                                      <p:cBhvr>
                                        <p:cTn id="16" dur="500" fill="hold"/>
                                        <p:tgtEl>
                                          <p:spTgt spid="157699">
                                            <p:txEl>
                                              <p:pRg st="1" end="1"/>
                                            </p:txEl>
                                          </p:spTgt>
                                        </p:tgtEl>
                                        <p:attrNameLst>
                                          <p:attrName>ppt_h</p:attrName>
                                        </p:attrNameLst>
                                      </p:cBhvr>
                                      <p:tavLst>
                                        <p:tav tm="0">
                                          <p:val>
                                            <p:strVal val="(6*min(max(#ppt_w*#ppt_h,.3),1)-7.4)/-.7*#ppt_h"/>
                                          </p:val>
                                        </p:tav>
                                        <p:tav tm="100000">
                                          <p:val>
                                            <p:strVal val="#ppt_h"/>
                                          </p:val>
                                        </p:tav>
                                      </p:tavLst>
                                    </p:anim>
                                    <p:anim calcmode="lin" valueType="num">
                                      <p:cBhvr>
                                        <p:cTn id="17" dur="500" fill="hold"/>
                                        <p:tgtEl>
                                          <p:spTgt spid="157699">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57699">
                                            <p:txEl>
                                              <p:pRg st="1" end="1"/>
                                            </p:txEl>
                                          </p:spTgt>
                                        </p:tgtEl>
                                        <p:attrNameLst>
                                          <p:attrName>ppt_y</p:attrName>
                                        </p:attrNameLst>
                                      </p:cBhvr>
                                      <p:tavLst>
                                        <p:tav tm="0">
                                          <p:val>
                                            <p:strVal val="1+(6*min(max(#ppt_w*#ppt_h,.3),1)-7.4)/-.7*#ppt_h/2"/>
                                          </p:val>
                                        </p:tav>
                                        <p:tav tm="100000">
                                          <p:val>
                                            <p:strVal val="#ppt_y"/>
                                          </p:val>
                                        </p:tav>
                                      </p:tavLst>
                                    </p:anim>
                                  </p:childTnLst>
                                  <p:subTnLst>
                                    <p:animClr>
                                      <p:cBhvr override="childStyle">
                                        <p:cTn dur="1" fill="hold" display="0" masterRel="nextClick" afterEffect="1"/>
                                        <p:tgtEl>
                                          <p:spTgt spid="157699">
                                            <p:txEl>
                                              <p:pRg st="1" end="1"/>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36" fill="hold" grpId="0" nodeType="clickEffect">
                                  <p:stCondLst>
                                    <p:cond delay="0"/>
                                  </p:stCondLst>
                                  <p:childTnLst>
                                    <p:set>
                                      <p:cBhvr>
                                        <p:cTn id="22" dur="1" fill="hold">
                                          <p:stCondLst>
                                            <p:cond delay="0"/>
                                          </p:stCondLst>
                                        </p:cTn>
                                        <p:tgtEl>
                                          <p:spTgt spid="157699">
                                            <p:txEl>
                                              <p:pRg st="2" end="2"/>
                                            </p:txEl>
                                          </p:spTgt>
                                        </p:tgtEl>
                                        <p:attrNameLst>
                                          <p:attrName>style.visibility</p:attrName>
                                        </p:attrNameLst>
                                      </p:cBhvr>
                                      <p:to>
                                        <p:strVal val="visible"/>
                                      </p:to>
                                    </p:set>
                                    <p:anim calcmode="lin" valueType="num">
                                      <p:cBhvr>
                                        <p:cTn id="23" dur="500" fill="hold"/>
                                        <p:tgtEl>
                                          <p:spTgt spid="157699">
                                            <p:txEl>
                                              <p:pRg st="2" end="2"/>
                                            </p:txEl>
                                          </p:spTgt>
                                        </p:tgtEl>
                                        <p:attrNameLst>
                                          <p:attrName>ppt_w</p:attrName>
                                        </p:attrNameLst>
                                      </p:cBhvr>
                                      <p:tavLst>
                                        <p:tav tm="0">
                                          <p:val>
                                            <p:strVal val="(6*min(max(#ppt_w*#ppt_h,.3),1)-7.4)/-.7*#ppt_w"/>
                                          </p:val>
                                        </p:tav>
                                        <p:tav tm="100000">
                                          <p:val>
                                            <p:strVal val="#ppt_w"/>
                                          </p:val>
                                        </p:tav>
                                      </p:tavLst>
                                    </p:anim>
                                    <p:anim calcmode="lin" valueType="num">
                                      <p:cBhvr>
                                        <p:cTn id="24" dur="500" fill="hold"/>
                                        <p:tgtEl>
                                          <p:spTgt spid="157699">
                                            <p:txEl>
                                              <p:pRg st="2" end="2"/>
                                            </p:txEl>
                                          </p:spTgt>
                                        </p:tgtEl>
                                        <p:attrNameLst>
                                          <p:attrName>ppt_h</p:attrName>
                                        </p:attrNameLst>
                                      </p:cBhvr>
                                      <p:tavLst>
                                        <p:tav tm="0">
                                          <p:val>
                                            <p:strVal val="(6*min(max(#ppt_w*#ppt_h,.3),1)-7.4)/-.7*#ppt_h"/>
                                          </p:val>
                                        </p:tav>
                                        <p:tav tm="100000">
                                          <p:val>
                                            <p:strVal val="#ppt_h"/>
                                          </p:val>
                                        </p:tav>
                                      </p:tavLst>
                                    </p:anim>
                                    <p:anim calcmode="lin" valueType="num">
                                      <p:cBhvr>
                                        <p:cTn id="25" dur="500" fill="hold"/>
                                        <p:tgtEl>
                                          <p:spTgt spid="157699">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57699">
                                            <p:txEl>
                                              <p:pRg st="2" end="2"/>
                                            </p:txEl>
                                          </p:spTgt>
                                        </p:tgtEl>
                                        <p:attrNameLst>
                                          <p:attrName>ppt_y</p:attrName>
                                        </p:attrNameLst>
                                      </p:cBhvr>
                                      <p:tavLst>
                                        <p:tav tm="0">
                                          <p:val>
                                            <p:strVal val="1+(6*min(max(#ppt_w*#ppt_h,.3),1)-7.4)/-.7*#ppt_h/2"/>
                                          </p:val>
                                        </p:tav>
                                        <p:tav tm="100000">
                                          <p:val>
                                            <p:strVal val="#ppt_y"/>
                                          </p:val>
                                        </p:tav>
                                      </p:tavLst>
                                    </p:anim>
                                  </p:childTnLst>
                                  <p:subTnLst>
                                    <p:animClr>
                                      <p:cBhvr override="childStyle">
                                        <p:cTn dur="1" fill="hold" display="0" masterRel="nextClick" afterEffect="1"/>
                                        <p:tgtEl>
                                          <p:spTgt spid="157699">
                                            <p:txEl>
                                              <p:pRg st="2" end="2"/>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36" fill="hold" grpId="0" nodeType="clickEffect">
                                  <p:stCondLst>
                                    <p:cond delay="0"/>
                                  </p:stCondLst>
                                  <p:childTnLst>
                                    <p:set>
                                      <p:cBhvr>
                                        <p:cTn id="30" dur="1" fill="hold">
                                          <p:stCondLst>
                                            <p:cond delay="0"/>
                                          </p:stCondLst>
                                        </p:cTn>
                                        <p:tgtEl>
                                          <p:spTgt spid="157699">
                                            <p:txEl>
                                              <p:pRg st="3" end="3"/>
                                            </p:txEl>
                                          </p:spTgt>
                                        </p:tgtEl>
                                        <p:attrNameLst>
                                          <p:attrName>style.visibility</p:attrName>
                                        </p:attrNameLst>
                                      </p:cBhvr>
                                      <p:to>
                                        <p:strVal val="visible"/>
                                      </p:to>
                                    </p:set>
                                    <p:anim calcmode="lin" valueType="num">
                                      <p:cBhvr>
                                        <p:cTn id="31" dur="500" fill="hold"/>
                                        <p:tgtEl>
                                          <p:spTgt spid="157699">
                                            <p:txEl>
                                              <p:pRg st="3" end="3"/>
                                            </p:txEl>
                                          </p:spTgt>
                                        </p:tgtEl>
                                        <p:attrNameLst>
                                          <p:attrName>ppt_w</p:attrName>
                                        </p:attrNameLst>
                                      </p:cBhvr>
                                      <p:tavLst>
                                        <p:tav tm="0">
                                          <p:val>
                                            <p:strVal val="(6*min(max(#ppt_w*#ppt_h,.3),1)-7.4)/-.7*#ppt_w"/>
                                          </p:val>
                                        </p:tav>
                                        <p:tav tm="100000">
                                          <p:val>
                                            <p:strVal val="#ppt_w"/>
                                          </p:val>
                                        </p:tav>
                                      </p:tavLst>
                                    </p:anim>
                                    <p:anim calcmode="lin" valueType="num">
                                      <p:cBhvr>
                                        <p:cTn id="32" dur="500" fill="hold"/>
                                        <p:tgtEl>
                                          <p:spTgt spid="157699">
                                            <p:txEl>
                                              <p:pRg st="3" end="3"/>
                                            </p:txEl>
                                          </p:spTgt>
                                        </p:tgtEl>
                                        <p:attrNameLst>
                                          <p:attrName>ppt_h</p:attrName>
                                        </p:attrNameLst>
                                      </p:cBhvr>
                                      <p:tavLst>
                                        <p:tav tm="0">
                                          <p:val>
                                            <p:strVal val="(6*min(max(#ppt_w*#ppt_h,.3),1)-7.4)/-.7*#ppt_h"/>
                                          </p:val>
                                        </p:tav>
                                        <p:tav tm="100000">
                                          <p:val>
                                            <p:strVal val="#ppt_h"/>
                                          </p:val>
                                        </p:tav>
                                      </p:tavLst>
                                    </p:anim>
                                    <p:anim calcmode="lin" valueType="num">
                                      <p:cBhvr>
                                        <p:cTn id="33" dur="500" fill="hold"/>
                                        <p:tgtEl>
                                          <p:spTgt spid="157699">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157699">
                                            <p:txEl>
                                              <p:pRg st="3" end="3"/>
                                            </p:txEl>
                                          </p:spTgt>
                                        </p:tgtEl>
                                        <p:attrNameLst>
                                          <p:attrName>ppt_y</p:attrName>
                                        </p:attrNameLst>
                                      </p:cBhvr>
                                      <p:tavLst>
                                        <p:tav tm="0">
                                          <p:val>
                                            <p:strVal val="1+(6*min(max(#ppt_w*#ppt_h,.3),1)-7.4)/-.7*#ppt_h/2"/>
                                          </p:val>
                                        </p:tav>
                                        <p:tav tm="100000">
                                          <p:val>
                                            <p:strVal val="#ppt_y"/>
                                          </p:val>
                                        </p:tav>
                                      </p:tavLst>
                                    </p:anim>
                                  </p:childTnLst>
                                  <p:subTnLst>
                                    <p:animClr>
                                      <p:cBhvr override="childStyle">
                                        <p:cTn dur="1" fill="hold" display="0" masterRel="nextClick" afterEffect="1"/>
                                        <p:tgtEl>
                                          <p:spTgt spid="157699">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bldLvl="3"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685800" y="76200"/>
            <a:ext cx="7772400" cy="1143000"/>
          </a:xfrm>
        </p:spPr>
        <p:txBody>
          <a:bodyPr/>
          <a:lstStyle/>
          <a:p>
            <a:r>
              <a:rPr lang="en-US"/>
              <a:t>Cardiac Cycle</a:t>
            </a:r>
          </a:p>
        </p:txBody>
      </p:sp>
      <p:pic>
        <p:nvPicPr>
          <p:cNvPr id="158723" name="Picture 3" descr="20_18"/>
          <p:cNvPicPr>
            <a:picLocks noChangeAspect="1" noChangeArrowheads="1"/>
          </p:cNvPicPr>
          <p:nvPr/>
        </p:nvPicPr>
        <p:blipFill>
          <a:blip r:embed="rId2" cstate="print"/>
          <a:srcRect/>
          <a:stretch>
            <a:fillRect/>
          </a:stretch>
        </p:blipFill>
        <p:spPr bwMode="auto">
          <a:xfrm>
            <a:off x="1143000" y="1219200"/>
            <a:ext cx="7010400" cy="5257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ChangeArrowheads="1"/>
          </p:cNvSpPr>
          <p:nvPr/>
        </p:nvSpPr>
        <p:spPr bwMode="auto">
          <a:xfrm>
            <a:off x="0" y="1981200"/>
            <a:ext cx="8915400" cy="5029200"/>
          </a:xfrm>
          <a:prstGeom prst="rect">
            <a:avLst/>
          </a:prstGeom>
          <a:noFill/>
          <a:ln w="9525">
            <a:noFill/>
            <a:miter lim="800000"/>
            <a:headEnd/>
            <a:tailEnd/>
          </a:ln>
          <a:effectLst/>
        </p:spPr>
        <p:txBody>
          <a:bodyPr/>
          <a:lstStyle/>
          <a:p>
            <a:pPr rtl="0">
              <a:spcBef>
                <a:spcPct val="20000"/>
              </a:spcBef>
              <a:buSzPct val="85000"/>
              <a:tabLst>
                <a:tab pos="377825" algn="l"/>
                <a:tab pos="674688" algn="l"/>
              </a:tabLst>
            </a:pPr>
            <a:endParaRPr lang="en-US" sz="800" dirty="0">
              <a:solidFill>
                <a:srgbClr val="00CC00"/>
              </a:solidFill>
              <a:latin typeface="Verdana" charset="0"/>
              <a:cs typeface="Times New Roman" charset="0"/>
            </a:endParaRPr>
          </a:p>
          <a:p>
            <a:pPr rtl="0">
              <a:spcBef>
                <a:spcPct val="20000"/>
              </a:spcBef>
              <a:buSzPct val="85000"/>
              <a:tabLst>
                <a:tab pos="377825" algn="l"/>
                <a:tab pos="674688" algn="l"/>
              </a:tabLst>
            </a:pPr>
            <a:endParaRPr lang="en-US" sz="1400" b="1" dirty="0">
              <a:solidFill>
                <a:srgbClr val="00CC00"/>
              </a:solidFill>
              <a:latin typeface="Verdana" charset="0"/>
              <a:cs typeface="Times New Roman" charset="0"/>
            </a:endParaRPr>
          </a:p>
          <a:p>
            <a:pPr rtl="0">
              <a:spcBef>
                <a:spcPct val="20000"/>
              </a:spcBef>
              <a:buSzPct val="85000"/>
              <a:buFontTx/>
              <a:buBlip>
                <a:blip r:embed="rId3"/>
              </a:buBlip>
              <a:tabLst>
                <a:tab pos="377825" algn="l"/>
                <a:tab pos="674688" algn="l"/>
              </a:tabLst>
            </a:pPr>
            <a:r>
              <a:rPr lang="en-US" sz="2000" dirty="0">
                <a:solidFill>
                  <a:srgbClr val="00CC00"/>
                </a:solidFill>
                <a:latin typeface="Verdana" charset="0"/>
                <a:cs typeface="Times New Roman" charset="0"/>
              </a:rPr>
              <a:t>  </a:t>
            </a:r>
            <a:r>
              <a:rPr lang="en-US" sz="2000" b="1" dirty="0">
                <a:latin typeface="Verdana" charset="0"/>
                <a:cs typeface="Times New Roman" charset="0"/>
              </a:rPr>
              <a:t>The cardiac muscle is formed of a network of branching 	muscle fibers. Each muscle fiber has a separate cell 	membrane. The sites of contact (end to end contact) 	between the different fibers are called intercalated discs. 	Also, the membranes of the adjacent fibers fuse for 	considerable distances producing gap functions.</a:t>
            </a:r>
          </a:p>
          <a:p>
            <a:pPr rtl="0">
              <a:spcBef>
                <a:spcPct val="20000"/>
              </a:spcBef>
              <a:buSzPct val="85000"/>
              <a:tabLst>
                <a:tab pos="377825" algn="l"/>
                <a:tab pos="674688" algn="l"/>
              </a:tabLst>
            </a:pPr>
            <a:endParaRPr lang="en-US" sz="2000" b="1" dirty="0">
              <a:latin typeface="Verdana" charset="0"/>
              <a:cs typeface="Times New Roman" charset="0"/>
            </a:endParaRPr>
          </a:p>
          <a:p>
            <a:pPr rtl="0">
              <a:spcBef>
                <a:spcPct val="20000"/>
              </a:spcBef>
              <a:buSzPct val="85000"/>
              <a:buFontTx/>
              <a:buBlip>
                <a:blip r:embed="rId3"/>
              </a:buBlip>
              <a:tabLst>
                <a:tab pos="377825" algn="l"/>
                <a:tab pos="674688" algn="l"/>
              </a:tabLst>
            </a:pPr>
            <a:r>
              <a:rPr lang="en-US" sz="2000" b="1" dirty="0">
                <a:latin typeface="Verdana" charset="0"/>
                <a:cs typeface="Times New Roman" charset="0"/>
              </a:rPr>
              <a:t>  These functions provide low electrical resistance for rapid 	spread of the excitation wave (=cardiac action potential) 	from one fiber to the other ones. Thus, the cardiac muscle 	acts as functional sanctum and it contracts as one unit.</a:t>
            </a:r>
          </a:p>
          <a:p>
            <a:pPr rtl="0">
              <a:spcBef>
                <a:spcPct val="20000"/>
              </a:spcBef>
              <a:buSzPct val="85000"/>
              <a:tabLst>
                <a:tab pos="377825" algn="l"/>
                <a:tab pos="674688" algn="l"/>
              </a:tabLst>
            </a:pPr>
            <a:endParaRPr lang="en-US" sz="2000" b="1" dirty="0">
              <a:latin typeface="Verdana" charset="0"/>
              <a:cs typeface="Times New Roman" charset="0"/>
            </a:endParaRPr>
          </a:p>
        </p:txBody>
      </p:sp>
      <p:sp>
        <p:nvSpPr>
          <p:cNvPr id="892931" name="Rectangle 3" descr="Large confetti"/>
          <p:cNvSpPr>
            <a:spLocks noChangeArrowheads="1"/>
          </p:cNvSpPr>
          <p:nvPr/>
        </p:nvSpPr>
        <p:spPr bwMode="auto">
          <a:xfrm>
            <a:off x="0" y="533400"/>
            <a:ext cx="9144000" cy="1143000"/>
          </a:xfrm>
          <a:prstGeom prst="rect">
            <a:avLst/>
          </a:prstGeom>
          <a:noFill/>
          <a:ln w="9525">
            <a:noFill/>
            <a:miter lim="800000"/>
            <a:headEnd/>
            <a:tailEnd/>
          </a:ln>
          <a:effectLst/>
        </p:spPr>
        <p:txBody>
          <a:bodyPr anchor="b"/>
          <a:lstStyle/>
          <a:p>
            <a:pPr algn="ctr" rtl="0"/>
            <a:r>
              <a:rPr lang="en-US" sz="4000" b="1" dirty="0">
                <a:solidFill>
                  <a:srgbClr val="FF0000"/>
                </a:solidFill>
                <a:latin typeface="Verdana" charset="0"/>
                <a:cs typeface="Times New Roman" charset="0"/>
              </a:rPr>
              <a:t>Cardiac muscle as a </a:t>
            </a:r>
          </a:p>
          <a:p>
            <a:pPr algn="ctr" rtl="0"/>
            <a:r>
              <a:rPr lang="en-US" sz="4000" b="1" dirty="0">
                <a:solidFill>
                  <a:srgbClr val="FF0000"/>
                </a:solidFill>
                <a:latin typeface="Verdana" charset="0"/>
                <a:cs typeface="Times New Roman" charset="0"/>
              </a:rPr>
              <a:t>functional </a:t>
            </a:r>
            <a:r>
              <a:rPr lang="en-US" sz="4000" b="1" dirty="0" err="1">
                <a:solidFill>
                  <a:srgbClr val="FF0000"/>
                </a:solidFill>
                <a:latin typeface="Verdana" charset="0"/>
                <a:cs typeface="Times New Roman" charset="0"/>
              </a:rPr>
              <a:t>S</a:t>
            </a:r>
            <a:r>
              <a:rPr lang="en-US" sz="4000" b="1" dirty="0" err="1" smtClean="0">
                <a:solidFill>
                  <a:srgbClr val="FF0000"/>
                </a:solidFill>
                <a:latin typeface="Verdana" charset="0"/>
                <a:cs typeface="Times New Roman" charset="0"/>
              </a:rPr>
              <a:t>yncytium</a:t>
            </a:r>
            <a:endParaRPr lang="en-US" sz="4000" b="1" dirty="0">
              <a:solidFill>
                <a:srgbClr val="FF0000"/>
              </a:solidFill>
              <a:latin typeface="Verdana" charset="0"/>
              <a:cs typeface="Times New Roman"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5" name="Picture 9" descr="http://www.ptpleasantbch.k12.nj.us/bridge/apbio/apimages/heart.jpg"/>
          <p:cNvPicPr>
            <a:picLocks noChangeAspect="1" noChangeArrowheads="1"/>
          </p:cNvPicPr>
          <p:nvPr/>
        </p:nvPicPr>
        <p:blipFill>
          <a:blip r:embed="rId2" cstate="print"/>
          <a:srcRect/>
          <a:stretch>
            <a:fillRect/>
          </a:stretch>
        </p:blipFill>
        <p:spPr bwMode="auto">
          <a:xfrm>
            <a:off x="2617788" y="1411288"/>
            <a:ext cx="3908425" cy="4035425"/>
          </a:xfrm>
          <a:prstGeom prst="rect">
            <a:avLst/>
          </a:prstGeom>
          <a:noFill/>
        </p:spPr>
      </p:pic>
      <p:sp>
        <p:nvSpPr>
          <p:cNvPr id="9219" name="Line 3"/>
          <p:cNvSpPr>
            <a:spLocks noChangeShapeType="1"/>
          </p:cNvSpPr>
          <p:nvPr/>
        </p:nvSpPr>
        <p:spPr bwMode="auto">
          <a:xfrm>
            <a:off x="5867400" y="2819400"/>
            <a:ext cx="1371600" cy="0"/>
          </a:xfrm>
          <a:prstGeom prst="line">
            <a:avLst/>
          </a:prstGeom>
          <a:noFill/>
          <a:ln w="57150">
            <a:solidFill>
              <a:schemeClr val="hlink"/>
            </a:solidFill>
            <a:round/>
            <a:headEnd/>
            <a:tailEnd/>
          </a:ln>
          <a:effectLst/>
        </p:spPr>
        <p:txBody>
          <a:bodyPr wrap="none"/>
          <a:lstStyle/>
          <a:p>
            <a:endParaRPr lang="en-US"/>
          </a:p>
        </p:txBody>
      </p:sp>
      <p:sp>
        <p:nvSpPr>
          <p:cNvPr id="9221" name="Line 5"/>
          <p:cNvSpPr>
            <a:spLocks noChangeShapeType="1"/>
          </p:cNvSpPr>
          <p:nvPr/>
        </p:nvSpPr>
        <p:spPr bwMode="auto">
          <a:xfrm flipH="1" flipV="1">
            <a:off x="5486400" y="2667000"/>
            <a:ext cx="457200" cy="152400"/>
          </a:xfrm>
          <a:prstGeom prst="line">
            <a:avLst/>
          </a:prstGeom>
          <a:noFill/>
          <a:ln w="19050">
            <a:solidFill>
              <a:schemeClr val="hlink"/>
            </a:solidFill>
            <a:round/>
            <a:headEnd/>
            <a:tailEnd type="triangle" w="med" len="med"/>
          </a:ln>
          <a:effectLst/>
        </p:spPr>
        <p:txBody>
          <a:bodyPr wrap="none"/>
          <a:lstStyle/>
          <a:p>
            <a:endParaRPr lang="en-US"/>
          </a:p>
        </p:txBody>
      </p:sp>
      <p:sp>
        <p:nvSpPr>
          <p:cNvPr id="9223" name="Text Box 7"/>
          <p:cNvSpPr txBox="1">
            <a:spLocks noChangeArrowheads="1"/>
          </p:cNvSpPr>
          <p:nvPr/>
        </p:nvSpPr>
        <p:spPr bwMode="auto">
          <a:xfrm>
            <a:off x="6553200" y="2209800"/>
            <a:ext cx="1581150" cy="457200"/>
          </a:xfrm>
          <a:prstGeom prst="rect">
            <a:avLst/>
          </a:prstGeom>
          <a:noFill/>
          <a:ln w="9525">
            <a:noFill/>
            <a:miter lim="800000"/>
            <a:headEnd/>
            <a:tailEnd/>
          </a:ln>
          <a:effectLst/>
        </p:spPr>
        <p:txBody>
          <a:bodyPr wrap="none">
            <a:spAutoFit/>
          </a:bodyPr>
          <a:lstStyle/>
          <a:p>
            <a:r>
              <a:rPr lang="en-US">
                <a:solidFill>
                  <a:schemeClr val="hlink"/>
                </a:solidFill>
              </a:rPr>
              <a:t>From lungs</a:t>
            </a:r>
          </a:p>
        </p:txBody>
      </p:sp>
      <p:sp>
        <p:nvSpPr>
          <p:cNvPr id="9226" name="Line 10"/>
          <p:cNvSpPr>
            <a:spLocks noChangeShapeType="1"/>
          </p:cNvSpPr>
          <p:nvPr/>
        </p:nvSpPr>
        <p:spPr bwMode="auto">
          <a:xfrm flipH="1">
            <a:off x="5486400" y="2819400"/>
            <a:ext cx="457200" cy="152400"/>
          </a:xfrm>
          <a:prstGeom prst="line">
            <a:avLst/>
          </a:prstGeom>
          <a:noFill/>
          <a:ln w="19050">
            <a:solidFill>
              <a:schemeClr val="hlink"/>
            </a:solidFill>
            <a:round/>
            <a:headEnd/>
            <a:tailEnd type="triangle" w="med" len="med"/>
          </a:ln>
          <a:effectLst/>
        </p:spPr>
        <p:txBody>
          <a:bodyPr wrap="none"/>
          <a:lstStyle/>
          <a:p>
            <a:endParaRPr lang="en-US"/>
          </a:p>
        </p:txBody>
      </p:sp>
      <p:sp>
        <p:nvSpPr>
          <p:cNvPr id="9227" name="Rectangle 11"/>
          <p:cNvSpPr>
            <a:spLocks noGrp="1" noChangeArrowheads="1"/>
          </p:cNvSpPr>
          <p:nvPr>
            <p:ph type="title"/>
          </p:nvPr>
        </p:nvSpPr>
        <p:spPr>
          <a:xfrm>
            <a:off x="685800" y="0"/>
            <a:ext cx="7772400" cy="1143000"/>
          </a:xfrm>
        </p:spPr>
        <p:txBody>
          <a:bodyPr>
            <a:normAutofit fontScale="90000"/>
          </a:bodyPr>
          <a:lstStyle/>
          <a:p>
            <a:r>
              <a:rPr lang="en-US" sz="2400"/>
              <a:t>After passing through the capillaries of the lungs, the blood which is now oxygenated returns to the heart in the pulmonary veins.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descr="http://www.ptpleasantbch.k12.nj.us/bridge/apbio/apimages/heart.jpg"/>
          <p:cNvPicPr>
            <a:picLocks noChangeAspect="1" noChangeArrowheads="1"/>
          </p:cNvPicPr>
          <p:nvPr/>
        </p:nvPicPr>
        <p:blipFill>
          <a:blip r:embed="rId2" cstate="print"/>
          <a:srcRect/>
          <a:stretch>
            <a:fillRect/>
          </a:stretch>
        </p:blipFill>
        <p:spPr bwMode="auto">
          <a:xfrm>
            <a:off x="2667000" y="1371600"/>
            <a:ext cx="3908425" cy="4035425"/>
          </a:xfrm>
          <a:prstGeom prst="rect">
            <a:avLst/>
          </a:prstGeom>
          <a:noFill/>
        </p:spPr>
      </p:pic>
      <p:sp>
        <p:nvSpPr>
          <p:cNvPr id="10244" name="Oval 4"/>
          <p:cNvSpPr>
            <a:spLocks noChangeArrowheads="1"/>
          </p:cNvSpPr>
          <p:nvPr/>
        </p:nvSpPr>
        <p:spPr bwMode="auto">
          <a:xfrm>
            <a:off x="4876800" y="2667000"/>
            <a:ext cx="304800" cy="53340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0250" name="Rectangle 10"/>
          <p:cNvSpPr>
            <a:spLocks noGrp="1" noChangeArrowheads="1"/>
          </p:cNvSpPr>
          <p:nvPr>
            <p:ph type="title"/>
          </p:nvPr>
        </p:nvSpPr>
        <p:spPr>
          <a:xfrm>
            <a:off x="685800" y="0"/>
            <a:ext cx="7772400" cy="1143000"/>
          </a:xfrm>
        </p:spPr>
        <p:txBody>
          <a:bodyPr/>
          <a:lstStyle/>
          <a:p>
            <a:r>
              <a:rPr lang="en-US" sz="2400"/>
              <a:t>The left atrium receives blood from the pulmonary vein.</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descr="http://www.ptpleasantbch.k12.nj.us/bridge/apbio/apimages/heart.jpg"/>
          <p:cNvPicPr>
            <a:picLocks noChangeAspect="1" noChangeArrowheads="1"/>
          </p:cNvPicPr>
          <p:nvPr/>
        </p:nvPicPr>
        <p:blipFill>
          <a:blip r:embed="rId2" cstate="print"/>
          <a:srcRect/>
          <a:stretch>
            <a:fillRect/>
          </a:stretch>
        </p:blipFill>
        <p:spPr bwMode="auto">
          <a:xfrm>
            <a:off x="2617788" y="1411288"/>
            <a:ext cx="3908425" cy="4035425"/>
          </a:xfrm>
          <a:prstGeom prst="rect">
            <a:avLst/>
          </a:prstGeom>
          <a:noFill/>
        </p:spPr>
      </p:pic>
      <p:sp>
        <p:nvSpPr>
          <p:cNvPr id="11268" name="Oval 4"/>
          <p:cNvSpPr>
            <a:spLocks noChangeArrowheads="1"/>
          </p:cNvSpPr>
          <p:nvPr/>
        </p:nvSpPr>
        <p:spPr bwMode="auto">
          <a:xfrm>
            <a:off x="4648200" y="3276600"/>
            <a:ext cx="457200" cy="114300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1272" name="Rectangle 8"/>
          <p:cNvSpPr>
            <a:spLocks noGrp="1" noChangeArrowheads="1"/>
          </p:cNvSpPr>
          <p:nvPr>
            <p:ph type="title"/>
          </p:nvPr>
        </p:nvSpPr>
        <p:spPr>
          <a:xfrm>
            <a:off x="685800" y="0"/>
            <a:ext cx="7772400" cy="1143000"/>
          </a:xfrm>
        </p:spPr>
        <p:txBody>
          <a:bodyPr/>
          <a:lstStyle/>
          <a:p>
            <a:r>
              <a:rPr lang="en-US" sz="2400"/>
              <a:t>Blood passes through the mitral valve into the left ventricle.</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4" name="Picture 16" descr="http://www.ptpleasantbch.k12.nj.us/bridge/apbio/apimages/heart.jpg"/>
          <p:cNvPicPr>
            <a:picLocks noChangeAspect="1" noChangeArrowheads="1"/>
          </p:cNvPicPr>
          <p:nvPr/>
        </p:nvPicPr>
        <p:blipFill>
          <a:blip r:embed="rId2" cstate="print"/>
          <a:srcRect/>
          <a:stretch>
            <a:fillRect/>
          </a:stretch>
        </p:blipFill>
        <p:spPr bwMode="auto">
          <a:xfrm>
            <a:off x="2617788" y="1411288"/>
            <a:ext cx="3908425" cy="4035425"/>
          </a:xfrm>
          <a:prstGeom prst="rect">
            <a:avLst/>
          </a:prstGeom>
          <a:noFill/>
        </p:spPr>
      </p:pic>
      <p:sp>
        <p:nvSpPr>
          <p:cNvPr id="12293" name="Line 5"/>
          <p:cNvSpPr>
            <a:spLocks noChangeShapeType="1"/>
          </p:cNvSpPr>
          <p:nvPr/>
        </p:nvSpPr>
        <p:spPr bwMode="auto">
          <a:xfrm flipV="1">
            <a:off x="4267200" y="1600200"/>
            <a:ext cx="762000" cy="762000"/>
          </a:xfrm>
          <a:prstGeom prst="line">
            <a:avLst/>
          </a:prstGeom>
          <a:noFill/>
          <a:ln w="57150">
            <a:solidFill>
              <a:schemeClr val="hlink"/>
            </a:solidFill>
            <a:round/>
            <a:headEnd/>
            <a:tailEnd type="triangle" w="med" len="med"/>
          </a:ln>
          <a:effectLst/>
        </p:spPr>
        <p:txBody>
          <a:bodyPr wrap="none"/>
          <a:lstStyle/>
          <a:p>
            <a:endParaRPr lang="en-US"/>
          </a:p>
        </p:txBody>
      </p:sp>
      <p:sp>
        <p:nvSpPr>
          <p:cNvPr id="12296" name="Text Box 8"/>
          <p:cNvSpPr txBox="1">
            <a:spLocks noChangeArrowheads="1"/>
          </p:cNvSpPr>
          <p:nvPr/>
        </p:nvSpPr>
        <p:spPr bwMode="auto">
          <a:xfrm>
            <a:off x="5334000" y="1524000"/>
            <a:ext cx="2057400" cy="457200"/>
          </a:xfrm>
          <a:prstGeom prst="rect">
            <a:avLst/>
          </a:prstGeom>
          <a:noFill/>
          <a:ln w="9525">
            <a:noFill/>
            <a:miter lim="800000"/>
            <a:headEnd/>
            <a:tailEnd/>
          </a:ln>
          <a:effectLst/>
        </p:spPr>
        <p:txBody>
          <a:bodyPr>
            <a:spAutoFit/>
          </a:bodyPr>
          <a:lstStyle/>
          <a:p>
            <a:pPr>
              <a:spcBef>
                <a:spcPct val="50000"/>
              </a:spcBef>
            </a:pPr>
            <a:r>
              <a:rPr lang="en-US">
                <a:solidFill>
                  <a:schemeClr val="hlink"/>
                </a:solidFill>
              </a:rPr>
              <a:t>To</a:t>
            </a:r>
            <a:r>
              <a:rPr lang="en-US"/>
              <a:t> </a:t>
            </a:r>
            <a:r>
              <a:rPr lang="en-US">
                <a:solidFill>
                  <a:schemeClr val="hlink"/>
                </a:solidFill>
              </a:rPr>
              <a:t>rest of body</a:t>
            </a:r>
          </a:p>
        </p:txBody>
      </p:sp>
      <p:sp>
        <p:nvSpPr>
          <p:cNvPr id="12305" name="Rectangle 17"/>
          <p:cNvSpPr>
            <a:spLocks noGrp="1" noChangeArrowheads="1"/>
          </p:cNvSpPr>
          <p:nvPr>
            <p:ph type="title"/>
          </p:nvPr>
        </p:nvSpPr>
        <p:spPr>
          <a:xfrm>
            <a:off x="228600" y="0"/>
            <a:ext cx="8915400" cy="1371600"/>
          </a:xfrm>
        </p:spPr>
        <p:txBody>
          <a:bodyPr>
            <a:normAutofit fontScale="90000"/>
          </a:bodyPr>
          <a:lstStyle/>
          <a:p>
            <a:r>
              <a:rPr lang="en-US" sz="2400"/>
              <a:t>Contraction of the left ventricle pushes blood through the aortic semilunar valve into the aorta.  Blood travels to all regions of the body where it feeds cells with oxygen picked up from the lungs and nutrients from the digestive tract.</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4" name="Picture 14" descr="http://www.ptpleasantbch.k12.nj.us/bridge/apbio/apimages/heart.jpg"/>
          <p:cNvPicPr>
            <a:picLocks noChangeAspect="1" noChangeArrowheads="1"/>
          </p:cNvPicPr>
          <p:nvPr/>
        </p:nvPicPr>
        <p:blipFill>
          <a:blip r:embed="rId2" cstate="print"/>
          <a:srcRect/>
          <a:stretch>
            <a:fillRect/>
          </a:stretch>
        </p:blipFill>
        <p:spPr bwMode="auto">
          <a:xfrm>
            <a:off x="2617788" y="1411288"/>
            <a:ext cx="3908425" cy="4035425"/>
          </a:xfrm>
          <a:prstGeom prst="rect">
            <a:avLst/>
          </a:prstGeom>
          <a:noFill/>
        </p:spPr>
      </p:pic>
      <p:sp>
        <p:nvSpPr>
          <p:cNvPr id="15369" name="Line 9"/>
          <p:cNvSpPr>
            <a:spLocks noChangeShapeType="1"/>
          </p:cNvSpPr>
          <p:nvPr/>
        </p:nvSpPr>
        <p:spPr bwMode="auto">
          <a:xfrm flipV="1">
            <a:off x="3429000" y="4038600"/>
            <a:ext cx="0" cy="1143000"/>
          </a:xfrm>
          <a:prstGeom prst="line">
            <a:avLst/>
          </a:prstGeom>
          <a:noFill/>
          <a:ln w="38100">
            <a:solidFill>
              <a:schemeClr val="bg1"/>
            </a:solidFill>
            <a:round/>
            <a:headEnd/>
            <a:tailEnd type="triangle" w="med" len="med"/>
          </a:ln>
          <a:effectLst/>
        </p:spPr>
        <p:txBody>
          <a:bodyPr wrap="none"/>
          <a:lstStyle/>
          <a:p>
            <a:endParaRPr lang="en-US"/>
          </a:p>
        </p:txBody>
      </p:sp>
      <p:sp>
        <p:nvSpPr>
          <p:cNvPr id="15371" name="Line 11"/>
          <p:cNvSpPr>
            <a:spLocks noChangeShapeType="1"/>
          </p:cNvSpPr>
          <p:nvPr/>
        </p:nvSpPr>
        <p:spPr bwMode="auto">
          <a:xfrm flipH="1">
            <a:off x="3810000" y="1524000"/>
            <a:ext cx="228600" cy="838200"/>
          </a:xfrm>
          <a:prstGeom prst="line">
            <a:avLst/>
          </a:prstGeom>
          <a:noFill/>
          <a:ln w="38100">
            <a:solidFill>
              <a:schemeClr val="bg1"/>
            </a:solidFill>
            <a:round/>
            <a:headEnd/>
            <a:tailEnd type="triangle" w="med" len="med"/>
          </a:ln>
          <a:effectLst/>
        </p:spPr>
        <p:txBody>
          <a:bodyPr wrap="none"/>
          <a:lstStyle/>
          <a:p>
            <a:endParaRPr lang="en-US"/>
          </a:p>
        </p:txBody>
      </p:sp>
      <p:sp>
        <p:nvSpPr>
          <p:cNvPr id="15375" name="Rectangle 15"/>
          <p:cNvSpPr>
            <a:spLocks noGrp="1" noChangeArrowheads="1"/>
          </p:cNvSpPr>
          <p:nvPr>
            <p:ph type="title"/>
          </p:nvPr>
        </p:nvSpPr>
        <p:spPr>
          <a:xfrm>
            <a:off x="685800" y="0"/>
            <a:ext cx="7772400" cy="1143000"/>
          </a:xfrm>
        </p:spPr>
        <p:txBody>
          <a:bodyPr/>
          <a:lstStyle/>
          <a:p>
            <a:r>
              <a:rPr lang="en-US" sz="2400"/>
              <a:t>Deoxygenated blood returns from the rest of the body through the superior and inferior vena cava.</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5" name="Picture 11" descr="http://www.ptpleasantbch.k12.nj.us/bridge/apbio/apimages/heart.jpg"/>
          <p:cNvPicPr>
            <a:picLocks noChangeAspect="1" noChangeArrowheads="1"/>
          </p:cNvPicPr>
          <p:nvPr/>
        </p:nvPicPr>
        <p:blipFill>
          <a:blip r:embed="rId2" cstate="print"/>
          <a:srcRect/>
          <a:stretch>
            <a:fillRect/>
          </a:stretch>
        </p:blipFill>
        <p:spPr bwMode="auto">
          <a:xfrm>
            <a:off x="2617788" y="1411288"/>
            <a:ext cx="3908425" cy="4035425"/>
          </a:xfrm>
          <a:prstGeom prst="rect">
            <a:avLst/>
          </a:prstGeom>
          <a:noFill/>
        </p:spPr>
      </p:pic>
      <p:sp>
        <p:nvSpPr>
          <p:cNvPr id="16392" name="Oval 8"/>
          <p:cNvSpPr>
            <a:spLocks noChangeArrowheads="1"/>
          </p:cNvSpPr>
          <p:nvPr/>
        </p:nvSpPr>
        <p:spPr bwMode="auto">
          <a:xfrm>
            <a:off x="3124200" y="2667000"/>
            <a:ext cx="838200" cy="12954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6396" name="Rectangle 12"/>
          <p:cNvSpPr>
            <a:spLocks noGrp="1" noChangeArrowheads="1"/>
          </p:cNvSpPr>
          <p:nvPr>
            <p:ph type="title"/>
          </p:nvPr>
        </p:nvSpPr>
        <p:spPr>
          <a:xfrm>
            <a:off x="762000" y="0"/>
            <a:ext cx="7772400" cy="1143000"/>
          </a:xfrm>
        </p:spPr>
        <p:txBody>
          <a:bodyPr/>
          <a:lstStyle/>
          <a:p>
            <a:r>
              <a:rPr lang="en-US" sz="2400"/>
              <a:t>The right atrium receives the deoxygenated blood.</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6" name="Picture 8" descr="http://www.ptpleasantbch.k12.nj.us/bridge/apbio/apimages/heart.jpg"/>
          <p:cNvPicPr>
            <a:picLocks noChangeAspect="1" noChangeArrowheads="1"/>
          </p:cNvPicPr>
          <p:nvPr/>
        </p:nvPicPr>
        <p:blipFill>
          <a:blip r:embed="rId2" cstate="print"/>
          <a:srcRect/>
          <a:stretch>
            <a:fillRect/>
          </a:stretch>
        </p:blipFill>
        <p:spPr bwMode="auto">
          <a:xfrm>
            <a:off x="2617788" y="1411288"/>
            <a:ext cx="3908425" cy="4035425"/>
          </a:xfrm>
          <a:prstGeom prst="rect">
            <a:avLst/>
          </a:prstGeom>
          <a:noFill/>
        </p:spPr>
      </p:pic>
      <p:sp>
        <p:nvSpPr>
          <p:cNvPr id="17413" name="Oval 5"/>
          <p:cNvSpPr>
            <a:spLocks noChangeArrowheads="1"/>
          </p:cNvSpPr>
          <p:nvPr/>
        </p:nvSpPr>
        <p:spPr bwMode="auto">
          <a:xfrm>
            <a:off x="3657600" y="3733800"/>
            <a:ext cx="990600" cy="8382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7417" name="Rectangle 9"/>
          <p:cNvSpPr>
            <a:spLocks noGrp="1" noChangeArrowheads="1"/>
          </p:cNvSpPr>
          <p:nvPr>
            <p:ph type="title"/>
          </p:nvPr>
        </p:nvSpPr>
        <p:spPr>
          <a:xfrm>
            <a:off x="762000" y="0"/>
            <a:ext cx="7772400" cy="1143000"/>
          </a:xfrm>
        </p:spPr>
        <p:txBody>
          <a:bodyPr/>
          <a:lstStyle/>
          <a:p>
            <a:r>
              <a:rPr lang="en-US" sz="2400"/>
              <a:t>Blood then enters the right ventricle through the tricuspid valve.</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5" name="Picture 13" descr="http://www.ptpleasantbch.k12.nj.us/bridge/apbio/apimages/heart.jpg"/>
          <p:cNvPicPr>
            <a:picLocks noChangeAspect="1" noChangeArrowheads="1"/>
          </p:cNvPicPr>
          <p:nvPr/>
        </p:nvPicPr>
        <p:blipFill>
          <a:blip r:embed="rId2" cstate="print"/>
          <a:srcRect/>
          <a:stretch>
            <a:fillRect/>
          </a:stretch>
        </p:blipFill>
        <p:spPr bwMode="auto">
          <a:xfrm>
            <a:off x="2617788" y="1411288"/>
            <a:ext cx="3908425" cy="4035425"/>
          </a:xfrm>
          <a:prstGeom prst="rect">
            <a:avLst/>
          </a:prstGeom>
          <a:noFill/>
        </p:spPr>
      </p:pic>
      <p:sp>
        <p:nvSpPr>
          <p:cNvPr id="18437" name="Line 5"/>
          <p:cNvSpPr>
            <a:spLocks noChangeShapeType="1"/>
          </p:cNvSpPr>
          <p:nvPr/>
        </p:nvSpPr>
        <p:spPr bwMode="auto">
          <a:xfrm flipV="1">
            <a:off x="4572000" y="2514600"/>
            <a:ext cx="228600" cy="685800"/>
          </a:xfrm>
          <a:prstGeom prst="line">
            <a:avLst/>
          </a:prstGeom>
          <a:noFill/>
          <a:ln w="28575">
            <a:solidFill>
              <a:schemeClr val="bg1"/>
            </a:solidFill>
            <a:round/>
            <a:headEnd/>
            <a:tailEnd type="triangle" w="med" len="med"/>
          </a:ln>
          <a:effectLst/>
        </p:spPr>
        <p:txBody>
          <a:bodyPr wrap="none"/>
          <a:lstStyle/>
          <a:p>
            <a:endParaRPr lang="en-US"/>
          </a:p>
        </p:txBody>
      </p:sp>
      <p:sp>
        <p:nvSpPr>
          <p:cNvPr id="18438" name="Line 6"/>
          <p:cNvSpPr>
            <a:spLocks noChangeShapeType="1"/>
          </p:cNvSpPr>
          <p:nvPr/>
        </p:nvSpPr>
        <p:spPr bwMode="auto">
          <a:xfrm flipV="1">
            <a:off x="4876800" y="2057400"/>
            <a:ext cx="990600" cy="457200"/>
          </a:xfrm>
          <a:prstGeom prst="line">
            <a:avLst/>
          </a:prstGeom>
          <a:noFill/>
          <a:ln w="38100">
            <a:solidFill>
              <a:schemeClr val="bg1"/>
            </a:solidFill>
            <a:round/>
            <a:headEnd/>
            <a:tailEnd type="triangle" w="med" len="med"/>
          </a:ln>
          <a:effectLst/>
        </p:spPr>
        <p:txBody>
          <a:bodyPr wrap="none"/>
          <a:lstStyle/>
          <a:p>
            <a:endParaRPr lang="en-US"/>
          </a:p>
        </p:txBody>
      </p:sp>
      <p:sp>
        <p:nvSpPr>
          <p:cNvPr id="18439" name="Line 7"/>
          <p:cNvSpPr>
            <a:spLocks noChangeShapeType="1"/>
          </p:cNvSpPr>
          <p:nvPr/>
        </p:nvSpPr>
        <p:spPr bwMode="auto">
          <a:xfrm flipH="1" flipV="1">
            <a:off x="3276600" y="1676400"/>
            <a:ext cx="1447800" cy="762000"/>
          </a:xfrm>
          <a:prstGeom prst="line">
            <a:avLst/>
          </a:prstGeom>
          <a:noFill/>
          <a:ln w="38100">
            <a:solidFill>
              <a:schemeClr val="bg1"/>
            </a:solidFill>
            <a:round/>
            <a:headEnd/>
            <a:tailEnd type="triangle" w="med" len="med"/>
          </a:ln>
          <a:effectLst/>
        </p:spPr>
        <p:txBody>
          <a:bodyPr wrap="none"/>
          <a:lstStyle/>
          <a:p>
            <a:endParaRPr lang="en-US"/>
          </a:p>
        </p:txBody>
      </p:sp>
      <p:sp>
        <p:nvSpPr>
          <p:cNvPr id="18440" name="Text Box 8"/>
          <p:cNvSpPr txBox="1">
            <a:spLocks noChangeArrowheads="1"/>
          </p:cNvSpPr>
          <p:nvPr/>
        </p:nvSpPr>
        <p:spPr bwMode="auto">
          <a:xfrm>
            <a:off x="4114800" y="1676400"/>
            <a:ext cx="1258888" cy="457200"/>
          </a:xfrm>
          <a:prstGeom prst="rect">
            <a:avLst/>
          </a:prstGeom>
          <a:noFill/>
          <a:ln w="9525">
            <a:noFill/>
            <a:miter lim="800000"/>
            <a:headEnd/>
            <a:tailEnd/>
          </a:ln>
          <a:effectLst/>
        </p:spPr>
        <p:txBody>
          <a:bodyPr>
            <a:spAutoFit/>
          </a:bodyPr>
          <a:lstStyle/>
          <a:p>
            <a:r>
              <a:rPr lang="en-US">
                <a:solidFill>
                  <a:schemeClr val="bg1"/>
                </a:solidFill>
              </a:rPr>
              <a:t>To lungs</a:t>
            </a:r>
          </a:p>
        </p:txBody>
      </p:sp>
      <p:sp>
        <p:nvSpPr>
          <p:cNvPr id="18446" name="Rectangle 14"/>
          <p:cNvSpPr>
            <a:spLocks noGrp="1" noChangeArrowheads="1"/>
          </p:cNvSpPr>
          <p:nvPr>
            <p:ph type="title"/>
          </p:nvPr>
        </p:nvSpPr>
        <p:spPr>
          <a:xfrm>
            <a:off x="762000" y="0"/>
            <a:ext cx="7772400" cy="1143000"/>
          </a:xfrm>
        </p:spPr>
        <p:txBody>
          <a:bodyPr>
            <a:normAutofit fontScale="90000"/>
          </a:bodyPr>
          <a:lstStyle/>
          <a:p>
            <a:r>
              <a:rPr lang="en-US" sz="2400"/>
              <a:t>Contraction of the right ventricle pushes blood through the pulmonary semilunar valve into the pulmonary arteries in which it travels to the lungs.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685800" y="76200"/>
            <a:ext cx="7772400" cy="1143000"/>
          </a:xfrm>
        </p:spPr>
        <p:txBody>
          <a:bodyPr/>
          <a:lstStyle/>
          <a:p>
            <a:r>
              <a:rPr lang="en-US"/>
              <a:t>Heart Sounds</a:t>
            </a:r>
          </a:p>
        </p:txBody>
      </p:sp>
      <p:sp>
        <p:nvSpPr>
          <p:cNvPr id="160771" name="Rectangle 3"/>
          <p:cNvSpPr>
            <a:spLocks noGrp="1" noChangeArrowheads="1"/>
          </p:cNvSpPr>
          <p:nvPr>
            <p:ph idx="1"/>
          </p:nvPr>
        </p:nvSpPr>
        <p:spPr>
          <a:xfrm>
            <a:off x="685800" y="1600200"/>
            <a:ext cx="7772400" cy="4267200"/>
          </a:xfrm>
        </p:spPr>
        <p:txBody>
          <a:bodyPr/>
          <a:lstStyle/>
          <a:p>
            <a:pPr>
              <a:buClr>
                <a:schemeClr val="tx1"/>
              </a:buClr>
            </a:pPr>
            <a:r>
              <a:rPr lang="en-US" sz="2800">
                <a:solidFill>
                  <a:srgbClr val="000099"/>
                </a:solidFill>
              </a:rPr>
              <a:t>First heart sound or “lubb”</a:t>
            </a:r>
          </a:p>
          <a:p>
            <a:pPr lvl="1">
              <a:buClr>
                <a:srgbClr val="FF0000"/>
              </a:buClr>
            </a:pPr>
            <a:r>
              <a:rPr lang="en-US" sz="2000"/>
              <a:t>Atrioventricular valves and surrounding fluid vibrations as valves close at beginning of ventricular systole</a:t>
            </a:r>
            <a:endParaRPr lang="en-US" sz="2400"/>
          </a:p>
          <a:p>
            <a:pPr>
              <a:buClr>
                <a:schemeClr val="tx1"/>
              </a:buClr>
            </a:pPr>
            <a:r>
              <a:rPr lang="en-US" sz="2800">
                <a:solidFill>
                  <a:srgbClr val="000099"/>
                </a:solidFill>
              </a:rPr>
              <a:t>Second heart sound or “dupp”</a:t>
            </a:r>
          </a:p>
          <a:p>
            <a:pPr lvl="1">
              <a:buClr>
                <a:srgbClr val="FF0000"/>
              </a:buClr>
            </a:pPr>
            <a:r>
              <a:rPr lang="en-US" sz="2000"/>
              <a:t>Results from closure of aortic and pulmonary semilunar valves at beginning of ventricular diastole, lasts longer</a:t>
            </a:r>
            <a:endParaRPr lang="en-US" sz="2400"/>
          </a:p>
          <a:p>
            <a:pPr>
              <a:buClr>
                <a:schemeClr val="tx1"/>
              </a:buClr>
            </a:pPr>
            <a:r>
              <a:rPr lang="en-US" sz="2800">
                <a:solidFill>
                  <a:srgbClr val="000099"/>
                </a:solidFill>
              </a:rPr>
              <a:t>Third heart sound </a:t>
            </a:r>
            <a:r>
              <a:rPr lang="en-US" sz="2400">
                <a:solidFill>
                  <a:srgbClr val="000099"/>
                </a:solidFill>
              </a:rPr>
              <a:t>(occasional)</a:t>
            </a:r>
            <a:endParaRPr lang="en-US" sz="2800">
              <a:solidFill>
                <a:srgbClr val="000099"/>
              </a:solidFill>
            </a:endParaRPr>
          </a:p>
          <a:p>
            <a:pPr lvl="1">
              <a:buClr>
                <a:srgbClr val="FF0000"/>
              </a:buClr>
            </a:pPr>
            <a:r>
              <a:rPr lang="en-US" sz="2000"/>
              <a:t>Caused by turbulent blood flow into ventricles and detected near end of first one-third of diastole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Effect transition="in" filter="randombar(horizontal)">
                                      <p:cBhvr>
                                        <p:cTn id="7" dur="500"/>
                                        <p:tgtEl>
                                          <p:spTgt spid="160771">
                                            <p:txEl>
                                              <p:pRg st="0" end="0"/>
                                            </p:txEl>
                                          </p:spTgt>
                                        </p:tgtEl>
                                      </p:cBhvr>
                                    </p:animEffect>
                                  </p:childTnLst>
                                  <p:subTnLst>
                                    <p:animClr>
                                      <p:cBhvr override="childStyle">
                                        <p:cTn dur="1" fill="hold" display="0" masterRel="nextClick" afterEffect="1"/>
                                        <p:tgtEl>
                                          <p:spTgt spid="160771">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0771">
                                            <p:txEl>
                                              <p:pRg st="1" end="1"/>
                                            </p:txEl>
                                          </p:spTgt>
                                        </p:tgtEl>
                                        <p:attrNameLst>
                                          <p:attrName>style.visibility</p:attrName>
                                        </p:attrNameLst>
                                      </p:cBhvr>
                                      <p:to>
                                        <p:strVal val="visible"/>
                                      </p:to>
                                    </p:set>
                                    <p:animEffect transition="in" filter="randombar(horizontal)">
                                      <p:cBhvr>
                                        <p:cTn id="12" dur="500"/>
                                        <p:tgtEl>
                                          <p:spTgt spid="160771">
                                            <p:txEl>
                                              <p:pRg st="1" end="1"/>
                                            </p:txEl>
                                          </p:spTgt>
                                        </p:tgtEl>
                                      </p:cBhvr>
                                    </p:animEffect>
                                  </p:childTnLst>
                                  <p:subTnLst>
                                    <p:animClr>
                                      <p:cBhvr override="childStyle">
                                        <p:cTn dur="1" fill="hold" display="0" masterRel="nextClick" afterEffect="1"/>
                                        <p:tgtEl>
                                          <p:spTgt spid="160771">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0771">
                                            <p:txEl>
                                              <p:pRg st="2" end="2"/>
                                            </p:txEl>
                                          </p:spTgt>
                                        </p:tgtEl>
                                        <p:attrNameLst>
                                          <p:attrName>style.visibility</p:attrName>
                                        </p:attrNameLst>
                                      </p:cBhvr>
                                      <p:to>
                                        <p:strVal val="visible"/>
                                      </p:to>
                                    </p:set>
                                    <p:animEffect transition="in" filter="randombar(horizontal)">
                                      <p:cBhvr>
                                        <p:cTn id="17" dur="500"/>
                                        <p:tgtEl>
                                          <p:spTgt spid="160771">
                                            <p:txEl>
                                              <p:pRg st="2" end="2"/>
                                            </p:txEl>
                                          </p:spTgt>
                                        </p:tgtEl>
                                      </p:cBhvr>
                                    </p:animEffect>
                                  </p:childTnLst>
                                  <p:subTnLst>
                                    <p:animClr>
                                      <p:cBhvr override="childStyle">
                                        <p:cTn dur="1" fill="hold" display="0" masterRel="nextClick" afterEffect="1"/>
                                        <p:tgtEl>
                                          <p:spTgt spid="160771">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0771">
                                            <p:txEl>
                                              <p:pRg st="3" end="3"/>
                                            </p:txEl>
                                          </p:spTgt>
                                        </p:tgtEl>
                                        <p:attrNameLst>
                                          <p:attrName>style.visibility</p:attrName>
                                        </p:attrNameLst>
                                      </p:cBhvr>
                                      <p:to>
                                        <p:strVal val="visible"/>
                                      </p:to>
                                    </p:set>
                                    <p:animEffect transition="in" filter="randombar(horizontal)">
                                      <p:cBhvr>
                                        <p:cTn id="22" dur="500"/>
                                        <p:tgtEl>
                                          <p:spTgt spid="160771">
                                            <p:txEl>
                                              <p:pRg st="3" end="3"/>
                                            </p:txEl>
                                          </p:spTgt>
                                        </p:tgtEl>
                                      </p:cBhvr>
                                    </p:animEffect>
                                  </p:childTnLst>
                                  <p:subTnLst>
                                    <p:animClr>
                                      <p:cBhvr override="childStyle">
                                        <p:cTn dur="1" fill="hold" display="0" masterRel="nextClick" afterEffect="1"/>
                                        <p:tgtEl>
                                          <p:spTgt spid="160771">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60771">
                                            <p:txEl>
                                              <p:pRg st="4" end="4"/>
                                            </p:txEl>
                                          </p:spTgt>
                                        </p:tgtEl>
                                        <p:attrNameLst>
                                          <p:attrName>style.visibility</p:attrName>
                                        </p:attrNameLst>
                                      </p:cBhvr>
                                      <p:to>
                                        <p:strVal val="visible"/>
                                      </p:to>
                                    </p:set>
                                    <p:animEffect transition="in" filter="randombar(horizontal)">
                                      <p:cBhvr>
                                        <p:cTn id="27" dur="500"/>
                                        <p:tgtEl>
                                          <p:spTgt spid="160771">
                                            <p:txEl>
                                              <p:pRg st="4" end="4"/>
                                            </p:txEl>
                                          </p:spTgt>
                                        </p:tgtEl>
                                      </p:cBhvr>
                                    </p:animEffect>
                                  </p:childTnLst>
                                  <p:subTnLst>
                                    <p:animClr>
                                      <p:cBhvr override="childStyle">
                                        <p:cTn dur="1" fill="hold" display="0" masterRel="nextClick" afterEffect="1"/>
                                        <p:tgtEl>
                                          <p:spTgt spid="160771">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60771">
                                            <p:txEl>
                                              <p:pRg st="5" end="5"/>
                                            </p:txEl>
                                          </p:spTgt>
                                        </p:tgtEl>
                                        <p:attrNameLst>
                                          <p:attrName>style.visibility</p:attrName>
                                        </p:attrNameLst>
                                      </p:cBhvr>
                                      <p:to>
                                        <p:strVal val="visible"/>
                                      </p:to>
                                    </p:set>
                                    <p:animEffect transition="in" filter="randombar(horizontal)">
                                      <p:cBhvr>
                                        <p:cTn id="32" dur="500"/>
                                        <p:tgtEl>
                                          <p:spTgt spid="160771">
                                            <p:txEl>
                                              <p:pRg st="5" end="5"/>
                                            </p:txEl>
                                          </p:spTgt>
                                        </p:tgtEl>
                                      </p:cBhvr>
                                    </p:animEffect>
                                  </p:childTnLst>
                                  <p:subTnLst>
                                    <p:animClr>
                                      <p:cBhvr override="childStyle">
                                        <p:cTn dur="1" fill="hold" display="0" masterRel="nextClick" afterEffect="1"/>
                                        <p:tgtEl>
                                          <p:spTgt spid="160771">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bldLvl="3"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81000" y="304800"/>
            <a:ext cx="8382000" cy="717550"/>
          </a:xfrm>
          <a:prstGeom prst="rect">
            <a:avLst/>
          </a:prstGeom>
          <a:noFill/>
          <a:ln w="9525">
            <a:noFill/>
            <a:miter lim="800000"/>
            <a:headEnd/>
            <a:tailEnd/>
          </a:ln>
        </p:spPr>
        <p:txBody>
          <a:bodyPr>
            <a:spAutoFit/>
          </a:bodyPr>
          <a:lstStyle/>
          <a:p>
            <a:pPr marL="342900" indent="-342900">
              <a:spcBef>
                <a:spcPct val="20000"/>
              </a:spcBef>
              <a:buClr>
                <a:srgbClr val="339933"/>
              </a:buClr>
              <a:tabLst>
                <a:tab pos="2743200" algn="l"/>
              </a:tabLst>
            </a:pPr>
            <a:r>
              <a:rPr lang="en-US" sz="4100">
                <a:solidFill>
                  <a:srgbClr val="000099"/>
                </a:solidFill>
                <a:effectLst>
                  <a:outerShdw blurRad="38100" dist="38100" dir="2700000" algn="tl">
                    <a:srgbClr val="C0C0C0"/>
                  </a:outerShdw>
                </a:effectLst>
                <a:latin typeface="Arial" charset="0"/>
              </a:rPr>
              <a:t>The Heart: Conduction System</a:t>
            </a:r>
          </a:p>
        </p:txBody>
      </p:sp>
      <p:sp>
        <p:nvSpPr>
          <p:cNvPr id="19463" name="Text Box 7"/>
          <p:cNvSpPr txBox="1">
            <a:spLocks noChangeArrowheads="1"/>
          </p:cNvSpPr>
          <p:nvPr/>
        </p:nvSpPr>
        <p:spPr bwMode="auto">
          <a:xfrm>
            <a:off x="381000" y="1752600"/>
            <a:ext cx="8382000" cy="4752975"/>
          </a:xfrm>
          <a:prstGeom prst="rect">
            <a:avLst/>
          </a:prstGeom>
          <a:noFill/>
          <a:ln w="9525">
            <a:noFill/>
            <a:miter lim="800000"/>
            <a:headEnd/>
            <a:tailEnd/>
          </a:ln>
          <a:effectLst/>
        </p:spPr>
        <p:txBody>
          <a:bodyPr>
            <a:spAutoFit/>
          </a:bodyPr>
          <a:lstStyle/>
          <a:p>
            <a:pPr marL="687388" lvl="1" indent="-230188" algn="l">
              <a:lnSpc>
                <a:spcPct val="90000"/>
              </a:lnSpc>
              <a:spcAft>
                <a:spcPct val="50000"/>
              </a:spcAft>
              <a:buClr>
                <a:srgbClr val="FF6600"/>
              </a:buClr>
              <a:buFont typeface="Symbol" charset="2"/>
              <a:buChar char="·"/>
            </a:pPr>
            <a:r>
              <a:rPr lang="en-US" sz="3000">
                <a:latin typeface="Arial" charset="0"/>
              </a:rPr>
              <a:t>Special tissue sets the pace</a:t>
            </a:r>
          </a:p>
          <a:p>
            <a:pPr marL="1030288" lvl="2" indent="-228600" algn="l">
              <a:lnSpc>
                <a:spcPct val="90000"/>
              </a:lnSpc>
              <a:spcAft>
                <a:spcPct val="50000"/>
              </a:spcAft>
              <a:buClr>
                <a:srgbClr val="FF6600"/>
              </a:buClr>
              <a:buFont typeface="Symbol" charset="2"/>
              <a:buChar char="·"/>
            </a:pPr>
            <a:r>
              <a:rPr lang="en-US" sz="3000">
                <a:latin typeface="Arial" charset="0"/>
              </a:rPr>
              <a:t>Sinoatrial node (right atrium)</a:t>
            </a:r>
          </a:p>
          <a:p>
            <a:pPr marL="1379538" lvl="3" indent="-234950" algn="l">
              <a:lnSpc>
                <a:spcPct val="90000"/>
              </a:lnSpc>
              <a:spcAft>
                <a:spcPct val="50000"/>
              </a:spcAft>
              <a:buClr>
                <a:srgbClr val="FF6600"/>
              </a:buClr>
              <a:buFont typeface="Symbol" charset="2"/>
              <a:buChar char="·"/>
            </a:pPr>
            <a:r>
              <a:rPr lang="en-US" sz="3000">
                <a:latin typeface="Arial" charset="0"/>
              </a:rPr>
              <a:t>Pacemaker</a:t>
            </a:r>
          </a:p>
          <a:p>
            <a:pPr marL="1030288" lvl="2" indent="-228600" algn="l">
              <a:lnSpc>
                <a:spcPct val="90000"/>
              </a:lnSpc>
              <a:spcAft>
                <a:spcPct val="50000"/>
              </a:spcAft>
              <a:buClr>
                <a:srgbClr val="FF6600"/>
              </a:buClr>
              <a:buFont typeface="Symbol" charset="2"/>
              <a:buChar char="·"/>
            </a:pPr>
            <a:r>
              <a:rPr lang="en-US" sz="3000">
                <a:latin typeface="Arial" charset="0"/>
              </a:rPr>
              <a:t>Atrioventricular node (junction of r&amp;l atria   and ventricles)</a:t>
            </a:r>
          </a:p>
          <a:p>
            <a:pPr marL="1030288" lvl="2" indent="-228600" algn="l">
              <a:lnSpc>
                <a:spcPct val="90000"/>
              </a:lnSpc>
              <a:spcAft>
                <a:spcPct val="50000"/>
              </a:spcAft>
              <a:buClr>
                <a:srgbClr val="FF6600"/>
              </a:buClr>
              <a:buFont typeface="Symbol" charset="2"/>
              <a:buChar char="·"/>
            </a:pPr>
            <a:r>
              <a:rPr lang="en-US" sz="3000">
                <a:latin typeface="Arial" charset="0"/>
              </a:rPr>
              <a:t>Atrioventricular bundle (Bundle of His)</a:t>
            </a:r>
          </a:p>
          <a:p>
            <a:pPr marL="1030288" lvl="2" indent="-228600" algn="l">
              <a:lnSpc>
                <a:spcPct val="90000"/>
              </a:lnSpc>
              <a:spcAft>
                <a:spcPct val="50000"/>
              </a:spcAft>
              <a:buClr>
                <a:srgbClr val="FF6600"/>
              </a:buClr>
              <a:buFont typeface="Symbol" charset="2"/>
              <a:buChar char="·"/>
            </a:pPr>
            <a:r>
              <a:rPr lang="en-US" sz="3000">
                <a:latin typeface="Arial" charset="0"/>
              </a:rPr>
              <a:t>Bundle branches (right and left)</a:t>
            </a:r>
          </a:p>
          <a:p>
            <a:pPr marL="1030288" lvl="2" indent="-228600" algn="l">
              <a:lnSpc>
                <a:spcPct val="90000"/>
              </a:lnSpc>
              <a:spcAft>
                <a:spcPct val="50000"/>
              </a:spcAft>
              <a:buClr>
                <a:srgbClr val="FF6600"/>
              </a:buClr>
              <a:buFont typeface="Symbol" charset="2"/>
              <a:buChar char="·"/>
            </a:pPr>
            <a:r>
              <a:rPr lang="en-US" sz="3000">
                <a:latin typeface="Arial" charset="0"/>
              </a:rPr>
              <a:t>Purkinje fibers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dissolve">
                                      <p:cBhvr>
                                        <p:cTn id="7"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ChangeArrowheads="1"/>
          </p:cNvSpPr>
          <p:nvPr/>
        </p:nvSpPr>
        <p:spPr bwMode="auto">
          <a:xfrm>
            <a:off x="304800" y="685800"/>
            <a:ext cx="8610600" cy="5638800"/>
          </a:xfrm>
          <a:prstGeom prst="rect">
            <a:avLst/>
          </a:prstGeom>
          <a:noFill/>
          <a:ln w="9525">
            <a:noFill/>
            <a:miter lim="800000"/>
            <a:headEnd/>
            <a:tailEnd/>
          </a:ln>
          <a:effectLst/>
        </p:spPr>
        <p:txBody>
          <a:bodyPr/>
          <a:lstStyle/>
          <a:p>
            <a:pPr rtl="0">
              <a:spcBef>
                <a:spcPct val="20000"/>
              </a:spcBef>
              <a:buSzPct val="85000"/>
              <a:tabLst>
                <a:tab pos="377825" algn="l"/>
                <a:tab pos="674688" algn="l"/>
              </a:tabLst>
            </a:pPr>
            <a:endParaRPr lang="en-US" sz="800" dirty="0">
              <a:solidFill>
                <a:srgbClr val="00CC00"/>
              </a:solidFill>
              <a:latin typeface="Verdana" charset="0"/>
              <a:cs typeface="Times New Roman" charset="0"/>
            </a:endParaRPr>
          </a:p>
          <a:p>
            <a:pPr rtl="0">
              <a:spcBef>
                <a:spcPct val="20000"/>
              </a:spcBef>
              <a:buSzPct val="85000"/>
              <a:tabLst>
                <a:tab pos="377825" algn="l"/>
                <a:tab pos="674688" algn="l"/>
              </a:tabLst>
            </a:pPr>
            <a:endParaRPr lang="en-US" sz="1400" b="1" dirty="0">
              <a:solidFill>
                <a:srgbClr val="00CC00"/>
              </a:solidFill>
              <a:latin typeface="Verdana" charset="0"/>
              <a:cs typeface="Times New Roman" charset="0"/>
            </a:endParaRPr>
          </a:p>
          <a:p>
            <a:pPr rtl="0">
              <a:spcBef>
                <a:spcPct val="20000"/>
              </a:spcBef>
              <a:buSzPct val="85000"/>
              <a:buFontTx/>
              <a:buBlip>
                <a:blip r:embed="rId3"/>
              </a:buBlip>
              <a:tabLst>
                <a:tab pos="377825" algn="l"/>
                <a:tab pos="674688" algn="l"/>
              </a:tabLst>
            </a:pPr>
            <a:r>
              <a:rPr lang="en-US" sz="2000" dirty="0">
                <a:solidFill>
                  <a:srgbClr val="00CC00"/>
                </a:solidFill>
                <a:latin typeface="Verdana" charset="0"/>
                <a:cs typeface="Times New Roman" charset="0"/>
              </a:rPr>
              <a:t>  </a:t>
            </a:r>
            <a:r>
              <a:rPr lang="en-US" sz="2000" b="1" dirty="0">
                <a:latin typeface="Verdana" charset="0"/>
                <a:cs typeface="Times New Roman" charset="0"/>
              </a:rPr>
              <a:t>It should be noted that:</a:t>
            </a:r>
          </a:p>
          <a:p>
            <a:pPr rtl="0">
              <a:spcBef>
                <a:spcPct val="20000"/>
              </a:spcBef>
              <a:buSzPct val="85000"/>
              <a:tabLst>
                <a:tab pos="377825" algn="l"/>
                <a:tab pos="674688" algn="l"/>
              </a:tabLst>
            </a:pPr>
            <a:r>
              <a:rPr lang="en-US" sz="2000" b="1" dirty="0">
                <a:latin typeface="Verdana" charset="0"/>
                <a:cs typeface="Times New Roman" charset="0"/>
              </a:rPr>
              <a:t>	a)	The valves open or close depending upon the 				pressure gradient of the blood on both sides of the 			valves e.g.</a:t>
            </a:r>
          </a:p>
          <a:p>
            <a:pPr rtl="0">
              <a:spcBef>
                <a:spcPct val="20000"/>
              </a:spcBef>
              <a:buSzPct val="85000"/>
              <a:buFontTx/>
              <a:buBlip>
                <a:blip r:embed="rId4"/>
              </a:buBlip>
              <a:tabLst>
                <a:tab pos="377825" algn="l"/>
                <a:tab pos="674688" algn="l"/>
              </a:tabLst>
            </a:pPr>
            <a:r>
              <a:rPr lang="en-US" sz="2000" b="1" dirty="0">
                <a:latin typeface="Verdana" charset="0"/>
                <a:cs typeface="Times New Roman" charset="0"/>
              </a:rPr>
              <a:t>	The AV valves:</a:t>
            </a:r>
          </a:p>
          <a:p>
            <a:pPr rtl="0">
              <a:spcBef>
                <a:spcPct val="20000"/>
              </a:spcBef>
              <a:buSzPct val="85000"/>
              <a:tabLst>
                <a:tab pos="377825" algn="l"/>
                <a:tab pos="674688" algn="l"/>
              </a:tabLst>
            </a:pPr>
            <a:r>
              <a:rPr lang="en-US" sz="2000" b="1" dirty="0">
                <a:latin typeface="Verdana" charset="0"/>
                <a:cs typeface="Times New Roman" charset="0"/>
              </a:rPr>
              <a:t>	- 	Open when the </a:t>
            </a:r>
            <a:r>
              <a:rPr lang="en-US" sz="2000" b="1" dirty="0" err="1">
                <a:latin typeface="Verdana" charset="0"/>
                <a:cs typeface="Times New Roman" charset="0"/>
              </a:rPr>
              <a:t>atrial</a:t>
            </a:r>
            <a:r>
              <a:rPr lang="en-US" sz="2000" b="1" dirty="0">
                <a:latin typeface="Verdana" charset="0"/>
                <a:cs typeface="Times New Roman" charset="0"/>
              </a:rPr>
              <a:t> pressure becomes higher than 			the ventricular pressure or</a:t>
            </a:r>
          </a:p>
          <a:p>
            <a:pPr rtl="0">
              <a:spcBef>
                <a:spcPct val="20000"/>
              </a:spcBef>
              <a:buSzPct val="85000"/>
              <a:tabLst>
                <a:tab pos="377825" algn="l"/>
                <a:tab pos="674688" algn="l"/>
              </a:tabLst>
            </a:pPr>
            <a:r>
              <a:rPr lang="en-US" sz="2000" b="1" dirty="0">
                <a:latin typeface="Verdana" charset="0"/>
                <a:cs typeface="Times New Roman" charset="0"/>
              </a:rPr>
              <a:t>	- 	Close when the ventricular pressure becomes higher 		that the </a:t>
            </a:r>
            <a:r>
              <a:rPr lang="en-US" sz="2000" b="1" dirty="0" err="1">
                <a:latin typeface="Verdana" charset="0"/>
                <a:cs typeface="Times New Roman" charset="0"/>
              </a:rPr>
              <a:t>atrial</a:t>
            </a:r>
            <a:r>
              <a:rPr lang="en-US" sz="2000" b="1" dirty="0">
                <a:latin typeface="Verdana" charset="0"/>
                <a:cs typeface="Times New Roman" charset="0"/>
              </a:rPr>
              <a:t> pressure.</a:t>
            </a:r>
          </a:p>
          <a:p>
            <a:pPr rtl="0">
              <a:spcBef>
                <a:spcPct val="20000"/>
              </a:spcBef>
              <a:buSzPct val="85000"/>
              <a:buFontTx/>
              <a:buBlip>
                <a:blip r:embed="rId4"/>
              </a:buBlip>
              <a:tabLst>
                <a:tab pos="377825" algn="l"/>
                <a:tab pos="674688" algn="l"/>
              </a:tabLst>
            </a:pPr>
            <a:r>
              <a:rPr lang="en-US" sz="2000" b="1" dirty="0">
                <a:latin typeface="Verdana" charset="0"/>
                <a:cs typeface="Times New Roman" charset="0"/>
              </a:rPr>
              <a:t>  The </a:t>
            </a:r>
            <a:r>
              <a:rPr lang="en-US" sz="2000" b="1" dirty="0" err="1" smtClean="0">
                <a:latin typeface="Verdana" charset="0"/>
                <a:cs typeface="Times New Roman" charset="0"/>
              </a:rPr>
              <a:t>semilunar</a:t>
            </a:r>
            <a:r>
              <a:rPr lang="en-US" sz="2000" b="1" dirty="0" smtClean="0">
                <a:latin typeface="Verdana" charset="0"/>
                <a:cs typeface="Times New Roman" charset="0"/>
              </a:rPr>
              <a:t> </a:t>
            </a:r>
            <a:r>
              <a:rPr lang="en-US" sz="2000" b="1" dirty="0">
                <a:latin typeface="Verdana" charset="0"/>
                <a:cs typeface="Times New Roman" charset="0"/>
              </a:rPr>
              <a:t>valves:</a:t>
            </a:r>
          </a:p>
          <a:p>
            <a:pPr rtl="0">
              <a:spcBef>
                <a:spcPct val="20000"/>
              </a:spcBef>
              <a:buSzPct val="85000"/>
              <a:tabLst>
                <a:tab pos="377825" algn="l"/>
                <a:tab pos="674688" algn="l"/>
              </a:tabLst>
            </a:pPr>
            <a:r>
              <a:rPr lang="en-US" sz="2000" b="1" dirty="0">
                <a:latin typeface="Verdana" charset="0"/>
                <a:cs typeface="Times New Roman" charset="0"/>
              </a:rPr>
              <a:t>	-  Open when the ventricular pressure becomes higher 		than the arterial pressure and</a:t>
            </a:r>
          </a:p>
          <a:p>
            <a:pPr rtl="0">
              <a:spcBef>
                <a:spcPct val="20000"/>
              </a:spcBef>
              <a:buSzPct val="85000"/>
              <a:tabLst>
                <a:tab pos="377825" algn="l"/>
                <a:tab pos="674688" algn="l"/>
              </a:tabLst>
            </a:pPr>
            <a:r>
              <a:rPr lang="en-US" sz="2000" b="1" dirty="0">
                <a:latin typeface="Verdana" charset="0"/>
                <a:cs typeface="Times New Roman" charset="0"/>
              </a:rPr>
              <a:t>	- 	Close when the arterial pressure becomes higher 			than the ventricular pressure.</a:t>
            </a:r>
            <a:endParaRPr lang="en-US" sz="2000" dirty="0">
              <a:latin typeface="Verdana" charset="0"/>
              <a:cs typeface="Times New Roman" charset="0"/>
            </a:endParaRPr>
          </a:p>
          <a:p>
            <a:pPr rtl="0">
              <a:spcBef>
                <a:spcPct val="20000"/>
              </a:spcBef>
              <a:buSzPct val="85000"/>
              <a:tabLst>
                <a:tab pos="377825" algn="l"/>
                <a:tab pos="674688" algn="l"/>
              </a:tabLst>
            </a:pPr>
            <a:endParaRPr lang="en-US" sz="2000" dirty="0">
              <a:solidFill>
                <a:srgbClr val="A3EDFF"/>
              </a:solidFill>
              <a:latin typeface="Verdana" charset="0"/>
              <a:cs typeface="Times New Roman"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352675" y="1052513"/>
            <a:ext cx="4438650" cy="47529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452688" y="595313"/>
            <a:ext cx="4238625" cy="56673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990600" y="1752598"/>
          <a:ext cx="7162800" cy="3765552"/>
        </p:xfrm>
        <a:graphic>
          <a:graphicData uri="http://schemas.openxmlformats.org/drawingml/2006/table">
            <a:tbl>
              <a:tblPr firstRow="1" bandRow="1">
                <a:tableStyleId>{5C22544A-7EE6-4342-B048-85BDC9FD1C3A}</a:tableStyleId>
              </a:tblPr>
              <a:tblGrid>
                <a:gridCol w="3581400"/>
                <a:gridCol w="3581400"/>
              </a:tblGrid>
              <a:tr h="470694">
                <a:tc gridSpan="2">
                  <a:txBody>
                    <a:bodyPr/>
                    <a:lstStyle/>
                    <a:p>
                      <a:pPr algn="ctr"/>
                      <a:r>
                        <a:rPr lang="en-US" baseline="0" dirty="0" smtClean="0"/>
                        <a:t>Conduction Speeds in Cardiac Tissue</a:t>
                      </a:r>
                      <a:endParaRPr lang="en-US" dirty="0"/>
                    </a:p>
                  </a:txBody>
                  <a:tcPr marL="0" marR="0" marT="0" marB="0" anchor="ctr"/>
                </a:tc>
                <a:tc hMerge="1">
                  <a:txBody>
                    <a:bodyPr/>
                    <a:lstStyle/>
                    <a:p>
                      <a:endParaRPr lang="en-US" dirty="0"/>
                    </a:p>
                  </a:txBody>
                  <a:tcPr/>
                </a:tc>
              </a:tr>
              <a:tr h="470694">
                <a:tc>
                  <a:txBody>
                    <a:bodyPr/>
                    <a:lstStyle/>
                    <a:p>
                      <a:pPr algn="ctr"/>
                      <a:r>
                        <a:rPr lang="en-US" b="1" dirty="0"/>
                        <a:t>Tissue</a:t>
                      </a:r>
                    </a:p>
                  </a:txBody>
                  <a:tcPr marL="28575" marR="28575" marT="28575" marB="28575"/>
                </a:tc>
                <a:tc>
                  <a:txBody>
                    <a:bodyPr/>
                    <a:lstStyle/>
                    <a:p>
                      <a:pPr algn="ctr"/>
                      <a:r>
                        <a:rPr lang="en-US" b="1" dirty="0"/>
                        <a:t>Conduction Rate (m/s)</a:t>
                      </a:r>
                    </a:p>
                  </a:txBody>
                  <a:tcPr marL="28575" marR="28575" marT="28575" marB="28575"/>
                </a:tc>
              </a:tr>
              <a:tr h="470694">
                <a:tc>
                  <a:txBody>
                    <a:bodyPr/>
                    <a:lstStyle/>
                    <a:p>
                      <a:pPr algn="ctr"/>
                      <a:r>
                        <a:rPr lang="en-US" dirty="0"/>
                        <a:t>SA node</a:t>
                      </a:r>
                    </a:p>
                  </a:txBody>
                  <a:tcPr marL="28575" marR="28575" marT="28575" marB="28575"/>
                </a:tc>
                <a:tc>
                  <a:txBody>
                    <a:bodyPr/>
                    <a:lstStyle/>
                    <a:p>
                      <a:pPr algn="ctr"/>
                      <a:r>
                        <a:rPr lang="en-US" dirty="0"/>
                        <a:t>0.05</a:t>
                      </a:r>
                    </a:p>
                  </a:txBody>
                  <a:tcPr marL="28575" marR="28575" marT="28575" marB="28575"/>
                </a:tc>
              </a:tr>
              <a:tr h="470694">
                <a:tc>
                  <a:txBody>
                    <a:bodyPr/>
                    <a:lstStyle/>
                    <a:p>
                      <a:pPr algn="ctr"/>
                      <a:r>
                        <a:rPr lang="en-US" dirty="0" err="1"/>
                        <a:t>Atrial</a:t>
                      </a:r>
                      <a:r>
                        <a:rPr lang="en-US" dirty="0"/>
                        <a:t> pathways</a:t>
                      </a:r>
                    </a:p>
                  </a:txBody>
                  <a:tcPr marL="28575" marR="28575" marT="28575" marB="28575"/>
                </a:tc>
                <a:tc>
                  <a:txBody>
                    <a:bodyPr/>
                    <a:lstStyle/>
                    <a:p>
                      <a:pPr algn="ctr"/>
                      <a:r>
                        <a:rPr lang="en-US" dirty="0"/>
                        <a:t>1</a:t>
                      </a:r>
                    </a:p>
                  </a:txBody>
                  <a:tcPr marL="28575" marR="28575" marT="28575" marB="28575"/>
                </a:tc>
              </a:tr>
              <a:tr h="470694">
                <a:tc>
                  <a:txBody>
                    <a:bodyPr/>
                    <a:lstStyle/>
                    <a:p>
                      <a:pPr algn="ctr"/>
                      <a:r>
                        <a:rPr lang="en-US"/>
                        <a:t>AV node</a:t>
                      </a:r>
                    </a:p>
                  </a:txBody>
                  <a:tcPr marL="28575" marR="28575" marT="28575" marB="28575"/>
                </a:tc>
                <a:tc>
                  <a:txBody>
                    <a:bodyPr/>
                    <a:lstStyle/>
                    <a:p>
                      <a:pPr algn="ctr"/>
                      <a:r>
                        <a:rPr lang="en-US" dirty="0"/>
                        <a:t>0.05</a:t>
                      </a:r>
                    </a:p>
                  </a:txBody>
                  <a:tcPr marL="28575" marR="28575" marT="28575" marB="28575"/>
                </a:tc>
              </a:tr>
              <a:tr h="470694">
                <a:tc>
                  <a:txBody>
                    <a:bodyPr/>
                    <a:lstStyle/>
                    <a:p>
                      <a:pPr algn="ctr"/>
                      <a:r>
                        <a:rPr lang="en-US"/>
                        <a:t>Bundle of His</a:t>
                      </a:r>
                    </a:p>
                  </a:txBody>
                  <a:tcPr marL="28575" marR="28575" marT="28575" marB="28575"/>
                </a:tc>
                <a:tc>
                  <a:txBody>
                    <a:bodyPr/>
                    <a:lstStyle/>
                    <a:p>
                      <a:pPr algn="ctr"/>
                      <a:r>
                        <a:rPr lang="en-US" dirty="0"/>
                        <a:t>1</a:t>
                      </a:r>
                    </a:p>
                  </a:txBody>
                  <a:tcPr marL="28575" marR="28575" marT="28575" marB="28575"/>
                </a:tc>
              </a:tr>
              <a:tr h="470694">
                <a:tc>
                  <a:txBody>
                    <a:bodyPr/>
                    <a:lstStyle/>
                    <a:p>
                      <a:pPr algn="ctr"/>
                      <a:r>
                        <a:rPr lang="en-US"/>
                        <a:t>Purkinje system</a:t>
                      </a:r>
                    </a:p>
                  </a:txBody>
                  <a:tcPr marL="28575" marR="28575" marT="28575" marB="28575"/>
                </a:tc>
                <a:tc>
                  <a:txBody>
                    <a:bodyPr/>
                    <a:lstStyle/>
                    <a:p>
                      <a:pPr algn="ctr"/>
                      <a:r>
                        <a:rPr lang="en-US" dirty="0"/>
                        <a:t>4</a:t>
                      </a:r>
                    </a:p>
                  </a:txBody>
                  <a:tcPr marL="28575" marR="28575" marT="28575" marB="28575"/>
                </a:tc>
              </a:tr>
              <a:tr h="470694">
                <a:tc>
                  <a:txBody>
                    <a:bodyPr/>
                    <a:lstStyle/>
                    <a:p>
                      <a:pPr algn="ctr"/>
                      <a:r>
                        <a:rPr lang="en-US"/>
                        <a:t>Ventricular muscle</a:t>
                      </a:r>
                    </a:p>
                  </a:txBody>
                  <a:tcPr marL="28575" marR="28575" marT="28575" marB="28575"/>
                </a:tc>
                <a:tc>
                  <a:txBody>
                    <a:bodyPr/>
                    <a:lstStyle/>
                    <a:p>
                      <a:pPr algn="ctr"/>
                      <a:r>
                        <a:rPr lang="en-US" dirty="0"/>
                        <a:t>1</a:t>
                      </a:r>
                    </a:p>
                  </a:txBody>
                  <a:tcPr marL="28575" marR="28575" marT="28575" marB="28575"/>
                </a:tc>
              </a:tr>
            </a:tbl>
          </a:graphicData>
        </a:graphic>
      </p:graphicFrame>
      <p:sp>
        <p:nvSpPr>
          <p:cNvPr id="7" name="TextBox 6"/>
          <p:cNvSpPr txBox="1"/>
          <p:nvPr/>
        </p:nvSpPr>
        <p:spPr>
          <a:xfrm>
            <a:off x="1066800" y="838200"/>
            <a:ext cx="6354432" cy="584775"/>
          </a:xfrm>
          <a:prstGeom prst="rect">
            <a:avLst/>
          </a:prstGeom>
          <a:noFill/>
        </p:spPr>
        <p:txBody>
          <a:bodyPr wrap="none" rtlCol="0">
            <a:spAutoFit/>
          </a:bodyPr>
          <a:lstStyle/>
          <a:p>
            <a:r>
              <a:rPr lang="en-US" sz="3200" b="1" baseline="0" dirty="0" smtClean="0"/>
              <a:t>Conduction Speeds in Cardiac Tissue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81000" y="304800"/>
            <a:ext cx="8382000" cy="701675"/>
          </a:xfrm>
          <a:prstGeom prst="rect">
            <a:avLst/>
          </a:prstGeom>
          <a:noFill/>
          <a:ln w="9525">
            <a:noFill/>
            <a:miter lim="800000"/>
            <a:headEnd/>
            <a:tailEnd/>
          </a:ln>
        </p:spPr>
        <p:txBody>
          <a:bodyPr>
            <a:spAutoFit/>
          </a:bodyPr>
          <a:lstStyle/>
          <a:p>
            <a:pPr marL="342900" indent="-342900" algn="l">
              <a:spcBef>
                <a:spcPct val="20000"/>
              </a:spcBef>
              <a:buClr>
                <a:srgbClr val="339933"/>
              </a:buClr>
              <a:tabLst>
                <a:tab pos="2743200" algn="l"/>
              </a:tabLst>
            </a:pPr>
            <a:r>
              <a:rPr lang="en-US" sz="4100">
                <a:solidFill>
                  <a:srgbClr val="000099"/>
                </a:solidFill>
                <a:effectLst>
                  <a:outerShdw blurRad="38100" dist="38100" dir="2700000" algn="tl">
                    <a:srgbClr val="C0C0C0"/>
                  </a:outerShdw>
                </a:effectLst>
                <a:latin typeface="Arial" charset="0"/>
              </a:rPr>
              <a:t>Heart Contractions</a:t>
            </a:r>
          </a:p>
        </p:txBody>
      </p:sp>
      <p:sp>
        <p:nvSpPr>
          <p:cNvPr id="20487" name="Text Box 7"/>
          <p:cNvSpPr txBox="1">
            <a:spLocks noChangeArrowheads="1"/>
          </p:cNvSpPr>
          <p:nvPr/>
        </p:nvSpPr>
        <p:spPr bwMode="auto">
          <a:xfrm>
            <a:off x="381000" y="2305050"/>
            <a:ext cx="2819400" cy="731838"/>
          </a:xfrm>
          <a:prstGeom prst="rect">
            <a:avLst/>
          </a:prstGeom>
          <a:noFill/>
          <a:ln w="9525">
            <a:noFill/>
            <a:miter lim="800000"/>
            <a:headEnd/>
            <a:tailEnd/>
          </a:ln>
          <a:effectLst/>
        </p:spPr>
        <p:txBody>
          <a:bodyPr>
            <a:spAutoFit/>
          </a:bodyPr>
          <a:lstStyle/>
          <a:p>
            <a:pPr marL="342900" indent="-342900" algn="l">
              <a:lnSpc>
                <a:spcPct val="90000"/>
              </a:lnSpc>
              <a:spcAft>
                <a:spcPct val="50000"/>
              </a:spcAft>
              <a:buClr>
                <a:srgbClr val="FF6600"/>
              </a:buClr>
              <a:buFont typeface="Symbol" charset="2"/>
              <a:buChar char="·"/>
            </a:pPr>
            <a:endParaRPr lang="en-US" sz="3000">
              <a:latin typeface="Arial" charset="0"/>
            </a:endParaRPr>
          </a:p>
        </p:txBody>
      </p:sp>
      <p:pic>
        <p:nvPicPr>
          <p:cNvPr id="20488" name="Picture 8" descr="1105_ConductionSyst-Heart_1.JPG                                000180ACMacintosh HD                   ABA78158:"/>
          <p:cNvPicPr>
            <a:picLocks noChangeAspect="1" noChangeArrowheads="1"/>
          </p:cNvPicPr>
          <p:nvPr/>
        </p:nvPicPr>
        <p:blipFill>
          <a:blip r:embed="rId2" cstate="print"/>
          <a:srcRect b="2922"/>
          <a:stretch>
            <a:fillRect/>
          </a:stretch>
        </p:blipFill>
        <p:spPr bwMode="auto">
          <a:xfrm>
            <a:off x="1143000" y="990600"/>
            <a:ext cx="6877050" cy="53530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20487"/>
                                        </p:tgtEl>
                                        <p:attrNameLst>
                                          <p:attrName>style.visibility</p:attrName>
                                        </p:attrNameLst>
                                      </p:cBhvr>
                                      <p:to>
                                        <p:strVal val="visible"/>
                                      </p:to>
                                    </p:set>
                                    <p:animEffect transition="in" filter="dissolve">
                                      <p:cBhvr>
                                        <p:cTn id="7"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p:cNvSpPr txBox="1">
            <a:spLocks noChangeArrowheads="1"/>
          </p:cNvSpPr>
          <p:nvPr/>
        </p:nvSpPr>
        <p:spPr bwMode="auto">
          <a:xfrm>
            <a:off x="0" y="549275"/>
            <a:ext cx="9144000" cy="757130"/>
          </a:xfrm>
          <a:prstGeom prst="rect">
            <a:avLst/>
          </a:prstGeom>
          <a:noFill/>
          <a:ln w="9525">
            <a:noFill/>
            <a:miter lim="800000"/>
            <a:headEnd/>
            <a:tailEnd/>
          </a:ln>
          <a:effectLst/>
        </p:spPr>
        <p:txBody>
          <a:bodyPr>
            <a:spAutoFit/>
          </a:bodyPr>
          <a:lstStyle/>
          <a:p>
            <a:pPr algn="ctr">
              <a:lnSpc>
                <a:spcPct val="90000"/>
              </a:lnSpc>
              <a:spcBef>
                <a:spcPct val="50000"/>
              </a:spcBef>
            </a:pPr>
            <a:r>
              <a:rPr lang="en-GB" sz="4800" b="1" dirty="0" smtClean="0"/>
              <a:t>Vascular System</a:t>
            </a:r>
            <a:endParaRPr lang="en-GB" sz="4800" b="1" dirty="0"/>
          </a:p>
        </p:txBody>
      </p:sp>
      <p:sp>
        <p:nvSpPr>
          <p:cNvPr id="5129" name="Text Box 9"/>
          <p:cNvSpPr txBox="1">
            <a:spLocks noChangeArrowheads="1"/>
          </p:cNvSpPr>
          <p:nvPr/>
        </p:nvSpPr>
        <p:spPr bwMode="auto">
          <a:xfrm>
            <a:off x="611188" y="2205038"/>
            <a:ext cx="7848600" cy="584775"/>
          </a:xfrm>
          <a:prstGeom prst="rect">
            <a:avLst/>
          </a:prstGeom>
          <a:noFill/>
          <a:ln w="9525">
            <a:noFill/>
            <a:miter lim="800000"/>
            <a:headEnd/>
            <a:tailEnd/>
          </a:ln>
          <a:effectLst/>
        </p:spPr>
        <p:txBody>
          <a:bodyPr>
            <a:spAutoFit/>
          </a:bodyPr>
          <a:lstStyle/>
          <a:p>
            <a:pPr>
              <a:spcBef>
                <a:spcPct val="50000"/>
              </a:spcBef>
            </a:pPr>
            <a:r>
              <a:rPr lang="en-GB" sz="3200" dirty="0">
                <a:solidFill>
                  <a:srgbClr val="006600"/>
                </a:solidFill>
              </a:rPr>
              <a:t>There are 3 types of blood vessels</a:t>
            </a:r>
          </a:p>
        </p:txBody>
      </p:sp>
      <p:sp>
        <p:nvSpPr>
          <p:cNvPr id="5130" name="Text Box 10"/>
          <p:cNvSpPr txBox="1">
            <a:spLocks noChangeArrowheads="1"/>
          </p:cNvSpPr>
          <p:nvPr/>
        </p:nvSpPr>
        <p:spPr bwMode="auto">
          <a:xfrm>
            <a:off x="2195513" y="3068638"/>
            <a:ext cx="3313112" cy="519112"/>
          </a:xfrm>
          <a:prstGeom prst="rect">
            <a:avLst/>
          </a:prstGeom>
          <a:noFill/>
          <a:ln w="9525">
            <a:noFill/>
            <a:miter lim="800000"/>
            <a:headEnd/>
            <a:tailEnd/>
          </a:ln>
          <a:effectLst/>
        </p:spPr>
        <p:txBody>
          <a:bodyPr>
            <a:spAutoFit/>
          </a:bodyPr>
          <a:lstStyle/>
          <a:p>
            <a:pPr marL="342900" indent="-342900">
              <a:spcBef>
                <a:spcPct val="50000"/>
              </a:spcBef>
            </a:pPr>
            <a:r>
              <a:rPr lang="en-GB" sz="2800" b="1">
                <a:solidFill>
                  <a:srgbClr val="006600"/>
                </a:solidFill>
              </a:rPr>
              <a:t>a.</a:t>
            </a:r>
            <a:r>
              <a:rPr lang="en-GB" sz="2800" b="1">
                <a:solidFill>
                  <a:srgbClr val="FF3300"/>
                </a:solidFill>
              </a:rPr>
              <a:t>    ARTERY</a:t>
            </a:r>
          </a:p>
        </p:txBody>
      </p:sp>
      <p:sp>
        <p:nvSpPr>
          <p:cNvPr id="5132" name="Text Box 12"/>
          <p:cNvSpPr txBox="1">
            <a:spLocks noChangeArrowheads="1"/>
          </p:cNvSpPr>
          <p:nvPr/>
        </p:nvSpPr>
        <p:spPr bwMode="auto">
          <a:xfrm>
            <a:off x="2268538" y="3933825"/>
            <a:ext cx="2376487" cy="519113"/>
          </a:xfrm>
          <a:prstGeom prst="rect">
            <a:avLst/>
          </a:prstGeom>
          <a:noFill/>
          <a:ln w="9525">
            <a:noFill/>
            <a:miter lim="800000"/>
            <a:headEnd/>
            <a:tailEnd/>
          </a:ln>
          <a:effectLst/>
        </p:spPr>
        <p:txBody>
          <a:bodyPr>
            <a:spAutoFit/>
          </a:bodyPr>
          <a:lstStyle/>
          <a:p>
            <a:pPr>
              <a:spcBef>
                <a:spcPct val="50000"/>
              </a:spcBef>
            </a:pPr>
            <a:r>
              <a:rPr lang="en-GB" sz="2800" b="1" dirty="0">
                <a:solidFill>
                  <a:srgbClr val="006600"/>
                </a:solidFill>
              </a:rPr>
              <a:t>b</a:t>
            </a:r>
            <a:r>
              <a:rPr lang="en-GB" sz="2800" dirty="0">
                <a:solidFill>
                  <a:srgbClr val="006600"/>
                </a:solidFill>
              </a:rPr>
              <a:t>.</a:t>
            </a:r>
            <a:r>
              <a:rPr lang="en-GB" sz="2800" dirty="0"/>
              <a:t>    </a:t>
            </a:r>
            <a:r>
              <a:rPr lang="en-GB" sz="2800" b="1" dirty="0" smtClean="0">
                <a:solidFill>
                  <a:srgbClr val="FF3300"/>
                </a:solidFill>
              </a:rPr>
              <a:t>VEIN</a:t>
            </a:r>
            <a:endParaRPr lang="en-GB" sz="2800" b="1" dirty="0">
              <a:solidFill>
                <a:srgbClr val="FF3300"/>
              </a:solidFill>
            </a:endParaRPr>
          </a:p>
        </p:txBody>
      </p:sp>
      <p:sp>
        <p:nvSpPr>
          <p:cNvPr id="5133" name="Text Box 13"/>
          <p:cNvSpPr txBox="1">
            <a:spLocks noChangeArrowheads="1"/>
          </p:cNvSpPr>
          <p:nvPr/>
        </p:nvSpPr>
        <p:spPr bwMode="auto">
          <a:xfrm>
            <a:off x="2268538" y="4868863"/>
            <a:ext cx="3241675" cy="519112"/>
          </a:xfrm>
          <a:prstGeom prst="rect">
            <a:avLst/>
          </a:prstGeom>
          <a:noFill/>
          <a:ln w="9525">
            <a:noFill/>
            <a:miter lim="800000"/>
            <a:headEnd/>
            <a:tailEnd/>
          </a:ln>
          <a:effectLst/>
        </p:spPr>
        <p:txBody>
          <a:bodyPr>
            <a:spAutoFit/>
          </a:bodyPr>
          <a:lstStyle/>
          <a:p>
            <a:pPr>
              <a:spcBef>
                <a:spcPct val="50000"/>
              </a:spcBef>
            </a:pPr>
            <a:r>
              <a:rPr lang="en-GB" sz="2800" b="1" dirty="0">
                <a:solidFill>
                  <a:srgbClr val="006600"/>
                </a:solidFill>
              </a:rPr>
              <a:t>c.</a:t>
            </a:r>
            <a:r>
              <a:rPr lang="en-GB" sz="2800" dirty="0"/>
              <a:t>     </a:t>
            </a:r>
            <a:r>
              <a:rPr lang="en-GB" sz="2800" b="1" dirty="0" smtClean="0">
                <a:solidFill>
                  <a:srgbClr val="FF3300"/>
                </a:solidFill>
              </a:rPr>
              <a:t>CAPILLARY</a:t>
            </a:r>
            <a:endParaRPr lang="en-GB" sz="2800" b="1" dirty="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P spid="5130" grpId="0"/>
      <p:bldP spid="5132" grpId="0"/>
      <p:bldP spid="513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81000" y="304800"/>
            <a:ext cx="8382000" cy="1219200"/>
          </a:xfrm>
          <a:prstGeom prst="rect">
            <a:avLst/>
          </a:prstGeom>
          <a:noFill/>
          <a:ln w="9525">
            <a:noFill/>
            <a:miter lim="800000"/>
            <a:headEnd/>
            <a:tailEnd/>
          </a:ln>
        </p:spPr>
        <p:txBody>
          <a:bodyPr>
            <a:spAutoFit/>
          </a:bodyPr>
          <a:lstStyle/>
          <a:p>
            <a:pPr>
              <a:lnSpc>
                <a:spcPct val="90000"/>
              </a:lnSpc>
              <a:spcBef>
                <a:spcPct val="20000"/>
              </a:spcBef>
              <a:buClr>
                <a:srgbClr val="339933"/>
              </a:buClr>
              <a:tabLst>
                <a:tab pos="2743200" algn="l"/>
              </a:tabLst>
            </a:pPr>
            <a:r>
              <a:rPr lang="en-US" sz="4100">
                <a:solidFill>
                  <a:srgbClr val="000099"/>
                </a:solidFill>
                <a:effectLst>
                  <a:outerShdw blurRad="38100" dist="38100" dir="2700000" algn="tl">
                    <a:srgbClr val="C0C0C0"/>
                  </a:outerShdw>
                </a:effectLst>
                <a:latin typeface="Arial" charset="0"/>
              </a:rPr>
              <a:t>Differences  Between Blood Vessel Types</a:t>
            </a:r>
          </a:p>
        </p:txBody>
      </p:sp>
      <p:sp>
        <p:nvSpPr>
          <p:cNvPr id="33799" name="Text Box 7"/>
          <p:cNvSpPr txBox="1">
            <a:spLocks noChangeArrowheads="1"/>
          </p:cNvSpPr>
          <p:nvPr/>
        </p:nvSpPr>
        <p:spPr bwMode="auto">
          <a:xfrm>
            <a:off x="381000" y="2059156"/>
            <a:ext cx="8245475" cy="2970044"/>
          </a:xfrm>
          <a:prstGeom prst="rect">
            <a:avLst/>
          </a:prstGeom>
          <a:noFill/>
          <a:ln w="9525">
            <a:noFill/>
            <a:miter lim="800000"/>
            <a:headEnd/>
            <a:tailEnd/>
          </a:ln>
          <a:effectLst/>
        </p:spPr>
        <p:txBody>
          <a:bodyPr>
            <a:spAutoFit/>
          </a:bodyPr>
          <a:lstStyle/>
          <a:p>
            <a:pPr marL="342900" indent="-342900" algn="l">
              <a:lnSpc>
                <a:spcPct val="90000"/>
              </a:lnSpc>
              <a:spcAft>
                <a:spcPct val="50000"/>
              </a:spcAft>
              <a:buClr>
                <a:srgbClr val="FF6600"/>
              </a:buClr>
              <a:buFont typeface="Symbol" charset="2"/>
              <a:buChar char="·"/>
            </a:pPr>
            <a:r>
              <a:rPr lang="en-US" sz="3400" dirty="0">
                <a:latin typeface="Arial" charset="0"/>
              </a:rPr>
              <a:t>Walls of arteries are the thickest</a:t>
            </a:r>
          </a:p>
          <a:p>
            <a:pPr marL="342900" indent="-342900" algn="l">
              <a:lnSpc>
                <a:spcPct val="90000"/>
              </a:lnSpc>
              <a:spcAft>
                <a:spcPct val="50000"/>
              </a:spcAft>
              <a:buClr>
                <a:srgbClr val="FF6600"/>
              </a:buClr>
              <a:buFont typeface="Symbol" charset="2"/>
              <a:buChar char="·"/>
            </a:pPr>
            <a:r>
              <a:rPr lang="en-US" sz="3400" dirty="0">
                <a:latin typeface="Arial" charset="0"/>
              </a:rPr>
              <a:t>Lumens of veins are larger</a:t>
            </a:r>
          </a:p>
          <a:p>
            <a:pPr marL="342900" indent="-342900" algn="l">
              <a:lnSpc>
                <a:spcPct val="90000"/>
              </a:lnSpc>
              <a:spcAft>
                <a:spcPct val="50000"/>
              </a:spcAft>
              <a:buClr>
                <a:srgbClr val="FF6600"/>
              </a:buClr>
              <a:buFont typeface="Symbol" charset="2"/>
              <a:buChar char="·"/>
            </a:pPr>
            <a:r>
              <a:rPr lang="en-US" sz="3400" dirty="0" smtClean="0">
                <a:latin typeface="Arial" charset="0"/>
              </a:rPr>
              <a:t>Walls </a:t>
            </a:r>
            <a:r>
              <a:rPr lang="en-US" sz="3400" dirty="0">
                <a:latin typeface="Arial" charset="0"/>
              </a:rPr>
              <a:t>of capillaries are only one cell  layer thick to allow for exchanges between blood and tissue</a:t>
            </a:r>
            <a:endParaRPr lang="en-US" sz="30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dissolve">
                                      <p:cBhvr>
                                        <p:cTn id="7" dur="500"/>
                                        <p:tgtEl>
                                          <p:spTgt spid="3379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799"/>
                                        </p:tgtEl>
                                        <p:attrNameLst>
                                          <p:attrName>style.visibility</p:attrName>
                                        </p:attrNameLst>
                                      </p:cBhvr>
                                      <p:to>
                                        <p:strVal val="visible"/>
                                      </p:to>
                                    </p:set>
                                    <p:animEffect transition="in" filter="dissolve">
                                      <p:cBhvr>
                                        <p:cTn id="11" dur="500"/>
                                        <p:tgtEl>
                                          <p:spTgt spid="33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autoUpdateAnimBg="0" advAuto="0"/>
      <p:bldP spid="33799"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Artery/Vein differences</a:t>
            </a:r>
          </a:p>
        </p:txBody>
      </p:sp>
      <p:graphicFrame>
        <p:nvGraphicFramePr>
          <p:cNvPr id="8263" name="Group 71"/>
          <p:cNvGraphicFramePr>
            <a:graphicFrameLocks noGrp="1"/>
          </p:cNvGraphicFramePr>
          <p:nvPr>
            <p:ph type="tbl" idx="1"/>
          </p:nvPr>
        </p:nvGraphicFramePr>
        <p:xfrm>
          <a:off x="381000" y="1371600"/>
          <a:ext cx="8382000" cy="5030154"/>
        </p:xfrm>
        <a:graphic>
          <a:graphicData uri="http://schemas.openxmlformats.org/drawingml/2006/table">
            <a:tbl>
              <a:tblPr/>
              <a:tblGrid>
                <a:gridCol w="1828800"/>
                <a:gridCol w="3276600"/>
                <a:gridCol w="32766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Helvetica" charset="0"/>
                        </a:rPr>
                        <a:t>Arteries (aa.)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Helvetica" charset="0"/>
                        </a:rPr>
                        <a:t>Veins (vv.)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Helvetica" charset="0"/>
                        </a:rPr>
                        <a:t>Direction of flow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Helvetica" charset="0"/>
                        </a:rPr>
                        <a:t>Blood Away from Heart</a:t>
                      </a:r>
                      <a:endParaRPr kumimoji="0" lang="en-US" sz="2800" b="0" i="0" u="none" strike="noStrike" cap="none" normalizeH="0" baseline="0" smtClean="0">
                        <a:ln>
                          <a:noFill/>
                        </a:ln>
                        <a:solidFill>
                          <a:schemeClr val="bg1"/>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Helvetica" charset="0"/>
                        </a:rPr>
                        <a:t>Blood to Heart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Helvetica" charset="0"/>
                        </a:rPr>
                        <a:t>Pressure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Helvetica" charset="0"/>
                        </a:rPr>
                        <a:t>Higher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Helvetica" charset="0"/>
                        </a:rPr>
                        <a:t>Lower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Helvetica" charset="0"/>
                        </a:rPr>
                        <a:t>Walls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Helvetica" charset="0"/>
                        </a:rPr>
                        <a:t>THICKER:  Tunica media thicker than tunica externa</a:t>
                      </a:r>
                      <a:endParaRPr kumimoji="0" lang="en-US" sz="2800" b="0" i="0" u="none" strike="noStrike" cap="none" normalizeH="0" baseline="0" smtClean="0">
                        <a:ln>
                          <a:noFill/>
                        </a:ln>
                        <a:solidFill>
                          <a:schemeClr val="bg1"/>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Helvetica" charset="0"/>
                        </a:rPr>
                        <a:t>THINNER:  Tunica externa thicker than tunica media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Helvetica" charset="0"/>
                        </a:rPr>
                        <a:t>Lumen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Helvetica" charset="0"/>
                        </a:rPr>
                        <a:t>Smaller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Helvetica" charset="0"/>
                        </a:rPr>
                        <a:t>Larger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Helvetica" charset="0"/>
                        </a:rPr>
                        <a:t>Valves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Helvetica" charset="0"/>
                        </a:rPr>
                        <a:t>No valves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Helvetica" charset="0"/>
                        </a:rPr>
                        <a:t>Valves (see next)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 name="Footer Placeholder 4"/>
          <p:cNvSpPr>
            <a:spLocks noGrp="1"/>
          </p:cNvSpPr>
          <p:nvPr>
            <p:ph type="ftr" sz="quarter" idx="11"/>
          </p:nvPr>
        </p:nvSpPr>
        <p:spPr/>
        <p:txBody>
          <a:bodyPr/>
          <a:lstStyle/>
          <a:p>
            <a:r>
              <a:rPr lang="en-US"/>
              <a:t>Larry M. Frolich, Ph.D.,Human Anatomy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685800" y="152400"/>
            <a:ext cx="7772400" cy="1143000"/>
          </a:xfrm>
        </p:spPr>
        <p:txBody>
          <a:bodyPr>
            <a:normAutofit fontScale="90000"/>
          </a:bodyPr>
          <a:lstStyle/>
          <a:p>
            <a:r>
              <a:rPr lang="en-US"/>
              <a:t>Action Potentials in</a:t>
            </a:r>
            <a:br>
              <a:rPr lang="en-US"/>
            </a:br>
            <a:r>
              <a:rPr lang="en-US"/>
              <a:t>Skeletal and Cardiac Muscle</a:t>
            </a:r>
          </a:p>
        </p:txBody>
      </p:sp>
      <p:pic>
        <p:nvPicPr>
          <p:cNvPr id="151555" name="Picture 3" descr="20_14"/>
          <p:cNvPicPr>
            <a:picLocks noChangeAspect="1" noChangeArrowheads="1"/>
          </p:cNvPicPr>
          <p:nvPr/>
        </p:nvPicPr>
        <p:blipFill>
          <a:blip r:embed="rId3" cstate="print"/>
          <a:srcRect/>
          <a:stretch>
            <a:fillRect/>
          </a:stretch>
        </p:blipFill>
        <p:spPr bwMode="auto">
          <a:xfrm>
            <a:off x="228600" y="1600200"/>
            <a:ext cx="8534400" cy="50482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304800"/>
            <a:ext cx="8382000" cy="717550"/>
          </a:xfrm>
          <a:prstGeom prst="rect">
            <a:avLst/>
          </a:prstGeom>
          <a:noFill/>
          <a:ln w="9525">
            <a:noFill/>
            <a:miter lim="800000"/>
            <a:headEnd/>
            <a:tailEnd/>
          </a:ln>
        </p:spPr>
        <p:txBody>
          <a:bodyPr>
            <a:spAutoFit/>
          </a:bodyPr>
          <a:lstStyle/>
          <a:p>
            <a:pPr marL="342900" indent="-342900">
              <a:spcBef>
                <a:spcPct val="20000"/>
              </a:spcBef>
              <a:buClr>
                <a:srgbClr val="339933"/>
              </a:buClr>
              <a:tabLst>
                <a:tab pos="2743200" algn="l"/>
              </a:tabLst>
            </a:pPr>
            <a:r>
              <a:rPr lang="en-US" sz="4100">
                <a:solidFill>
                  <a:srgbClr val="000099"/>
                </a:solidFill>
                <a:effectLst>
                  <a:outerShdw blurRad="38100" dist="38100" dir="2700000" algn="tl">
                    <a:srgbClr val="C0C0C0"/>
                  </a:outerShdw>
                </a:effectLst>
                <a:latin typeface="Arial" charset="0"/>
              </a:rPr>
              <a:t>The Cardiovascular System</a:t>
            </a:r>
          </a:p>
        </p:txBody>
      </p:sp>
      <p:sp>
        <p:nvSpPr>
          <p:cNvPr id="3079" name="Text Box 7"/>
          <p:cNvSpPr txBox="1">
            <a:spLocks noChangeArrowheads="1"/>
          </p:cNvSpPr>
          <p:nvPr/>
        </p:nvSpPr>
        <p:spPr bwMode="auto">
          <a:xfrm>
            <a:off x="304800" y="1752599"/>
            <a:ext cx="8382000" cy="2529923"/>
          </a:xfrm>
          <a:prstGeom prst="rect">
            <a:avLst/>
          </a:prstGeom>
          <a:noFill/>
          <a:ln w="9525">
            <a:noFill/>
            <a:miter lim="800000"/>
            <a:headEnd/>
            <a:tailEnd/>
          </a:ln>
          <a:effectLst/>
        </p:spPr>
        <p:txBody>
          <a:bodyPr wrap="square">
            <a:spAutoFit/>
          </a:bodyPr>
          <a:lstStyle/>
          <a:p>
            <a:pPr marL="342900" indent="-342900" algn="l">
              <a:lnSpc>
                <a:spcPct val="80000"/>
              </a:lnSpc>
              <a:spcAft>
                <a:spcPct val="50000"/>
              </a:spcAft>
              <a:buClr>
                <a:srgbClr val="FF6600"/>
              </a:buClr>
            </a:pPr>
            <a:r>
              <a:rPr lang="en-US" sz="3400" dirty="0">
                <a:latin typeface="Arial" charset="0"/>
              </a:rPr>
              <a:t>A closed system of the heart and blood vessels</a:t>
            </a:r>
          </a:p>
          <a:p>
            <a:pPr marL="687388" lvl="1" indent="-230188" algn="l">
              <a:lnSpc>
                <a:spcPct val="80000"/>
              </a:lnSpc>
              <a:spcAft>
                <a:spcPct val="50000"/>
              </a:spcAft>
              <a:buClr>
                <a:srgbClr val="FF6600"/>
              </a:buClr>
              <a:buFont typeface="Symbol" charset="2"/>
              <a:buChar char="·"/>
            </a:pPr>
            <a:r>
              <a:rPr lang="en-US" sz="3000" dirty="0">
                <a:latin typeface="Arial" charset="0"/>
              </a:rPr>
              <a:t>The heart pumps blood</a:t>
            </a:r>
          </a:p>
          <a:p>
            <a:pPr marL="687388" lvl="1" indent="-230188" algn="l">
              <a:lnSpc>
                <a:spcPct val="80000"/>
              </a:lnSpc>
              <a:spcAft>
                <a:spcPct val="50000"/>
              </a:spcAft>
              <a:buClr>
                <a:srgbClr val="FF6600"/>
              </a:buClr>
              <a:buFont typeface="Symbol" charset="2"/>
              <a:buChar char="·"/>
            </a:pPr>
            <a:r>
              <a:rPr lang="en-US" sz="3000" dirty="0">
                <a:latin typeface="Arial" charset="0"/>
              </a:rPr>
              <a:t>Blood vessels allow blood to circulate to all parts of the </a:t>
            </a:r>
            <a:r>
              <a:rPr lang="en-US" sz="3000" dirty="0" smtClean="0">
                <a:latin typeface="Arial" charset="0"/>
              </a:rPr>
              <a:t>body</a:t>
            </a:r>
            <a:endParaRPr lang="en-US" sz="30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animEffect transition="in" filter="dissolve">
                                      <p:cBhvr>
                                        <p:cTn id="7" dur="500"/>
                                        <p:tgtEl>
                                          <p:spTgt spid="307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dissolve">
                                      <p:cBhvr>
                                        <p:cTn id="11"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autoUpdateAnimBg="0" advAuto="0"/>
      <p:bldP spid="307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What Does C-V System do?</a:t>
            </a:r>
          </a:p>
        </p:txBody>
      </p:sp>
      <p:sp>
        <p:nvSpPr>
          <p:cNvPr id="4099" name="Rectangle 3"/>
          <p:cNvSpPr>
            <a:spLocks noGrp="1" noChangeArrowheads="1"/>
          </p:cNvSpPr>
          <p:nvPr>
            <p:ph idx="1"/>
          </p:nvPr>
        </p:nvSpPr>
        <p:spPr/>
        <p:txBody>
          <a:bodyPr/>
          <a:lstStyle/>
          <a:p>
            <a:r>
              <a:rPr lang="en-US" dirty="0"/>
              <a:t>Circulate blood throughout entire body for</a:t>
            </a:r>
          </a:p>
          <a:p>
            <a:pPr lvl="1"/>
            <a:r>
              <a:rPr lang="en-US" dirty="0"/>
              <a:t>Transport of oxygen to cells</a:t>
            </a:r>
          </a:p>
          <a:p>
            <a:pPr lvl="1"/>
            <a:r>
              <a:rPr lang="en-US" dirty="0"/>
              <a:t>Transport of CO2 away from cells</a:t>
            </a:r>
          </a:p>
          <a:p>
            <a:pPr lvl="1"/>
            <a:r>
              <a:rPr lang="en-US" dirty="0"/>
              <a:t>Transport of nutrients (glucose) to cells</a:t>
            </a:r>
          </a:p>
          <a:p>
            <a:pPr lvl="1"/>
            <a:r>
              <a:rPr lang="en-US" dirty="0"/>
              <a:t>Movement of immune system components (cells, antibodies)</a:t>
            </a:r>
          </a:p>
          <a:p>
            <a:pPr lvl="1"/>
            <a:r>
              <a:rPr lang="en-US" dirty="0"/>
              <a:t>Transport of endocrine gland secretions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81000" y="304800"/>
            <a:ext cx="8382000" cy="717550"/>
          </a:xfrm>
          <a:prstGeom prst="rect">
            <a:avLst/>
          </a:prstGeom>
          <a:noFill/>
          <a:ln w="9525">
            <a:noFill/>
            <a:miter lim="800000"/>
            <a:headEnd/>
            <a:tailEnd/>
          </a:ln>
        </p:spPr>
        <p:txBody>
          <a:bodyPr>
            <a:spAutoFit/>
          </a:bodyPr>
          <a:lstStyle/>
          <a:p>
            <a:pPr marL="342900" indent="-342900">
              <a:spcBef>
                <a:spcPct val="20000"/>
              </a:spcBef>
              <a:buClr>
                <a:srgbClr val="339933"/>
              </a:buClr>
              <a:tabLst>
                <a:tab pos="2743200" algn="l"/>
              </a:tabLst>
            </a:pPr>
            <a:r>
              <a:rPr lang="en-US" sz="4100">
                <a:solidFill>
                  <a:srgbClr val="000099"/>
                </a:solidFill>
                <a:effectLst>
                  <a:outerShdw blurRad="38100" dist="38100" dir="2700000" algn="tl">
                    <a:srgbClr val="C0C0C0"/>
                  </a:outerShdw>
                </a:effectLst>
                <a:latin typeface="Arial" charset="0"/>
              </a:rPr>
              <a:t>The Heart: Coverings</a:t>
            </a:r>
          </a:p>
        </p:txBody>
      </p:sp>
      <p:sp>
        <p:nvSpPr>
          <p:cNvPr id="6151" name="Text Box 7"/>
          <p:cNvSpPr txBox="1">
            <a:spLocks noChangeArrowheads="1"/>
          </p:cNvSpPr>
          <p:nvPr/>
        </p:nvSpPr>
        <p:spPr bwMode="auto">
          <a:xfrm>
            <a:off x="381000" y="1600200"/>
            <a:ext cx="8245475" cy="4641850"/>
          </a:xfrm>
          <a:prstGeom prst="rect">
            <a:avLst/>
          </a:prstGeom>
          <a:noFill/>
          <a:ln w="9525">
            <a:noFill/>
            <a:miter lim="800000"/>
            <a:headEnd/>
            <a:tailEnd/>
          </a:ln>
          <a:effectLst/>
        </p:spPr>
        <p:txBody>
          <a:bodyPr>
            <a:spAutoFit/>
          </a:bodyPr>
          <a:lstStyle/>
          <a:p>
            <a:pPr marL="342900" indent="-342900" algn="l">
              <a:lnSpc>
                <a:spcPct val="80000"/>
              </a:lnSpc>
              <a:spcAft>
                <a:spcPct val="50000"/>
              </a:spcAft>
              <a:buClr>
                <a:srgbClr val="FF6600"/>
              </a:buClr>
              <a:buFont typeface="Symbol" charset="2"/>
              <a:buChar char="·"/>
            </a:pPr>
            <a:r>
              <a:rPr lang="en-US" sz="3400">
                <a:latin typeface="Arial" charset="0"/>
              </a:rPr>
              <a:t>Pericardium – a double serous membrane</a:t>
            </a:r>
          </a:p>
          <a:p>
            <a:pPr marL="687388" lvl="1" indent="-230188" algn="l">
              <a:lnSpc>
                <a:spcPct val="80000"/>
              </a:lnSpc>
              <a:spcAft>
                <a:spcPct val="50000"/>
              </a:spcAft>
              <a:buClr>
                <a:srgbClr val="FF6600"/>
              </a:buClr>
              <a:buFont typeface="Symbol" charset="2"/>
              <a:buChar char="·"/>
            </a:pPr>
            <a:r>
              <a:rPr lang="en-US" sz="3000">
                <a:latin typeface="Arial" charset="0"/>
              </a:rPr>
              <a:t>Visceral pericardium</a:t>
            </a:r>
          </a:p>
          <a:p>
            <a:pPr marL="1030288" lvl="2" indent="-228600" algn="l">
              <a:lnSpc>
                <a:spcPct val="80000"/>
              </a:lnSpc>
              <a:spcAft>
                <a:spcPct val="50000"/>
              </a:spcAft>
              <a:buClr>
                <a:srgbClr val="FF6600"/>
              </a:buClr>
              <a:buFont typeface="Symbol" charset="2"/>
              <a:buChar char="·"/>
            </a:pPr>
            <a:r>
              <a:rPr lang="en-US" sz="3000">
                <a:latin typeface="Arial" charset="0"/>
              </a:rPr>
              <a:t>Next to heart</a:t>
            </a:r>
          </a:p>
          <a:p>
            <a:pPr marL="687388" lvl="1" indent="-230188" algn="l">
              <a:lnSpc>
                <a:spcPct val="80000"/>
              </a:lnSpc>
              <a:spcAft>
                <a:spcPct val="50000"/>
              </a:spcAft>
              <a:buClr>
                <a:srgbClr val="FF6600"/>
              </a:buClr>
              <a:buFont typeface="Symbol" charset="2"/>
              <a:buChar char="·"/>
            </a:pPr>
            <a:r>
              <a:rPr lang="en-US" sz="3000">
                <a:latin typeface="Arial" charset="0"/>
              </a:rPr>
              <a:t>Parietal pericardium</a:t>
            </a:r>
          </a:p>
          <a:p>
            <a:pPr marL="1030288" lvl="2" indent="-228600" algn="l">
              <a:lnSpc>
                <a:spcPct val="80000"/>
              </a:lnSpc>
              <a:spcAft>
                <a:spcPct val="50000"/>
              </a:spcAft>
              <a:buClr>
                <a:srgbClr val="FF6600"/>
              </a:buClr>
              <a:buFont typeface="Symbol" charset="2"/>
              <a:buChar char="·"/>
            </a:pPr>
            <a:r>
              <a:rPr lang="en-US" sz="3000">
                <a:latin typeface="Arial" charset="0"/>
              </a:rPr>
              <a:t>Outside layer</a:t>
            </a:r>
          </a:p>
          <a:p>
            <a:pPr marL="342900" indent="-342900" algn="l">
              <a:lnSpc>
                <a:spcPct val="80000"/>
              </a:lnSpc>
              <a:spcAft>
                <a:spcPct val="50000"/>
              </a:spcAft>
              <a:buClr>
                <a:srgbClr val="FF6600"/>
              </a:buClr>
              <a:buFont typeface="Symbol" charset="2"/>
              <a:buChar char="·"/>
            </a:pPr>
            <a:r>
              <a:rPr lang="en-US" sz="3400">
                <a:latin typeface="Arial" charset="0"/>
              </a:rPr>
              <a:t>Serous fluid fills the space between the layers of pericardium</a:t>
            </a:r>
            <a:endParaRPr lang="en-US" sz="30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dissolve">
                                      <p:cBhvr>
                                        <p:cTn id="7" dur="500"/>
                                        <p:tgtEl>
                                          <p:spTgt spid="6146">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151"/>
                                        </p:tgtEl>
                                        <p:attrNameLst>
                                          <p:attrName>style.visibility</p:attrName>
                                        </p:attrNameLst>
                                      </p:cBhvr>
                                      <p:to>
                                        <p:strVal val="visible"/>
                                      </p:to>
                                    </p:set>
                                    <p:animEffect transition="in" filter="dissolve">
                                      <p:cBhvr>
                                        <p:cTn id="11"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advAuto="0"/>
      <p:bldP spid="615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81000" y="304800"/>
            <a:ext cx="8382000" cy="717550"/>
          </a:xfrm>
          <a:prstGeom prst="rect">
            <a:avLst/>
          </a:prstGeom>
          <a:noFill/>
          <a:ln w="9525">
            <a:noFill/>
            <a:miter lim="800000"/>
            <a:headEnd/>
            <a:tailEnd/>
          </a:ln>
        </p:spPr>
        <p:txBody>
          <a:bodyPr>
            <a:spAutoFit/>
          </a:bodyPr>
          <a:lstStyle/>
          <a:p>
            <a:pPr marL="342900" indent="-342900">
              <a:spcBef>
                <a:spcPct val="20000"/>
              </a:spcBef>
              <a:buClr>
                <a:srgbClr val="339933"/>
              </a:buClr>
              <a:tabLst>
                <a:tab pos="2743200" algn="l"/>
              </a:tabLst>
            </a:pPr>
            <a:r>
              <a:rPr lang="en-US" sz="4100">
                <a:solidFill>
                  <a:srgbClr val="000099"/>
                </a:solidFill>
                <a:effectLst>
                  <a:outerShdw blurRad="38100" dist="38100" dir="2700000" algn="tl">
                    <a:srgbClr val="C0C0C0"/>
                  </a:outerShdw>
                </a:effectLst>
                <a:latin typeface="Arial" charset="0"/>
              </a:rPr>
              <a:t>The Heart: Heart Wall</a:t>
            </a:r>
          </a:p>
        </p:txBody>
      </p:sp>
      <p:sp>
        <p:nvSpPr>
          <p:cNvPr id="7175" name="Text Box 7"/>
          <p:cNvSpPr txBox="1">
            <a:spLocks noChangeArrowheads="1"/>
          </p:cNvSpPr>
          <p:nvPr/>
        </p:nvSpPr>
        <p:spPr bwMode="auto">
          <a:xfrm>
            <a:off x="381000" y="1219200"/>
            <a:ext cx="8610600" cy="5246688"/>
          </a:xfrm>
          <a:prstGeom prst="rect">
            <a:avLst/>
          </a:prstGeom>
          <a:noFill/>
          <a:ln w="9525">
            <a:noFill/>
            <a:miter lim="800000"/>
            <a:headEnd/>
            <a:tailEnd/>
          </a:ln>
          <a:effectLst/>
        </p:spPr>
        <p:txBody>
          <a:bodyPr>
            <a:spAutoFit/>
          </a:bodyPr>
          <a:lstStyle/>
          <a:p>
            <a:pPr marL="342900" indent="-342900" algn="l">
              <a:lnSpc>
                <a:spcPct val="60000"/>
              </a:lnSpc>
              <a:spcAft>
                <a:spcPct val="50000"/>
              </a:spcAft>
              <a:buClr>
                <a:srgbClr val="FF6600"/>
              </a:buClr>
              <a:buFont typeface="Symbol" charset="2"/>
              <a:buChar char="·"/>
            </a:pPr>
            <a:r>
              <a:rPr lang="en-US" sz="3400" dirty="0">
                <a:latin typeface="Arial" charset="0"/>
              </a:rPr>
              <a:t>Three layers</a:t>
            </a:r>
          </a:p>
          <a:p>
            <a:pPr marL="687388" lvl="1" indent="-230188" algn="l">
              <a:lnSpc>
                <a:spcPct val="60000"/>
              </a:lnSpc>
              <a:spcAft>
                <a:spcPct val="50000"/>
              </a:spcAft>
              <a:buClr>
                <a:srgbClr val="FF6600"/>
              </a:buClr>
              <a:buFont typeface="Symbol" charset="2"/>
              <a:buChar char="·"/>
            </a:pPr>
            <a:r>
              <a:rPr lang="en-US" sz="3000" dirty="0" err="1">
                <a:latin typeface="Arial" charset="0"/>
              </a:rPr>
              <a:t>Epicardium</a:t>
            </a:r>
            <a:endParaRPr lang="en-US" sz="3000" dirty="0">
              <a:latin typeface="Arial" charset="0"/>
            </a:endParaRPr>
          </a:p>
          <a:p>
            <a:pPr marL="1030288" lvl="2" indent="-228600" algn="l">
              <a:lnSpc>
                <a:spcPct val="60000"/>
              </a:lnSpc>
              <a:spcAft>
                <a:spcPct val="50000"/>
              </a:spcAft>
              <a:buClr>
                <a:srgbClr val="FF6600"/>
              </a:buClr>
              <a:buFont typeface="Symbol" charset="2"/>
              <a:buChar char="·"/>
            </a:pPr>
            <a:r>
              <a:rPr lang="en-US" sz="2800" dirty="0">
                <a:latin typeface="Arial" charset="0"/>
              </a:rPr>
              <a:t>Outside layer</a:t>
            </a:r>
          </a:p>
          <a:p>
            <a:pPr marL="1030288" lvl="2" indent="-228600" algn="l">
              <a:lnSpc>
                <a:spcPct val="60000"/>
              </a:lnSpc>
              <a:spcAft>
                <a:spcPct val="50000"/>
              </a:spcAft>
              <a:buClr>
                <a:srgbClr val="FF6600"/>
              </a:buClr>
              <a:buFont typeface="Symbol" charset="2"/>
              <a:buChar char="·"/>
            </a:pPr>
            <a:r>
              <a:rPr lang="en-US" sz="2800" dirty="0">
                <a:latin typeface="Arial" charset="0"/>
              </a:rPr>
              <a:t>This layer is the parietal pericardium</a:t>
            </a:r>
          </a:p>
          <a:p>
            <a:pPr marL="1030288" lvl="2" indent="-228600" algn="l">
              <a:lnSpc>
                <a:spcPct val="60000"/>
              </a:lnSpc>
              <a:spcAft>
                <a:spcPct val="50000"/>
              </a:spcAft>
              <a:buClr>
                <a:srgbClr val="FF6600"/>
              </a:buClr>
              <a:buFont typeface="Symbol" charset="2"/>
              <a:buChar char="·"/>
            </a:pPr>
            <a:r>
              <a:rPr lang="en-US" sz="2800" dirty="0">
                <a:latin typeface="Arial" charset="0"/>
              </a:rPr>
              <a:t>Connective tissue layer</a:t>
            </a:r>
            <a:endParaRPr lang="en-US" sz="3000" dirty="0">
              <a:latin typeface="Arial" charset="0"/>
            </a:endParaRPr>
          </a:p>
          <a:p>
            <a:pPr marL="687388" lvl="1" indent="-230188" algn="l">
              <a:lnSpc>
                <a:spcPct val="60000"/>
              </a:lnSpc>
              <a:spcAft>
                <a:spcPct val="50000"/>
              </a:spcAft>
              <a:buClr>
                <a:srgbClr val="FF6600"/>
              </a:buClr>
              <a:buFont typeface="Symbol" charset="2"/>
              <a:buChar char="·"/>
            </a:pPr>
            <a:r>
              <a:rPr lang="en-US" sz="3000" dirty="0">
                <a:latin typeface="Arial" charset="0"/>
              </a:rPr>
              <a:t>Myocardium</a:t>
            </a:r>
          </a:p>
          <a:p>
            <a:pPr marL="1030288" lvl="2" indent="-228600" algn="l">
              <a:lnSpc>
                <a:spcPct val="60000"/>
              </a:lnSpc>
              <a:spcAft>
                <a:spcPct val="50000"/>
              </a:spcAft>
              <a:buClr>
                <a:srgbClr val="FF6600"/>
              </a:buClr>
              <a:buFont typeface="Symbol" charset="2"/>
              <a:buChar char="·"/>
            </a:pPr>
            <a:r>
              <a:rPr lang="en-US" sz="2800" dirty="0">
                <a:latin typeface="Arial" charset="0"/>
              </a:rPr>
              <a:t>Middle layer</a:t>
            </a:r>
          </a:p>
          <a:p>
            <a:pPr marL="1030288" lvl="2" indent="-228600" algn="l">
              <a:lnSpc>
                <a:spcPct val="60000"/>
              </a:lnSpc>
              <a:spcAft>
                <a:spcPct val="50000"/>
              </a:spcAft>
              <a:buClr>
                <a:srgbClr val="FF6600"/>
              </a:buClr>
              <a:buFont typeface="Symbol" charset="2"/>
              <a:buChar char="·"/>
            </a:pPr>
            <a:r>
              <a:rPr lang="en-US" sz="2800" dirty="0">
                <a:latin typeface="Arial" charset="0"/>
              </a:rPr>
              <a:t>Mostly cardiac muscle</a:t>
            </a:r>
            <a:endParaRPr lang="en-US" sz="3000" dirty="0">
              <a:latin typeface="Arial" charset="0"/>
            </a:endParaRPr>
          </a:p>
          <a:p>
            <a:pPr marL="687388" lvl="1" indent="-230188" algn="l">
              <a:lnSpc>
                <a:spcPct val="60000"/>
              </a:lnSpc>
              <a:spcAft>
                <a:spcPct val="50000"/>
              </a:spcAft>
              <a:buClr>
                <a:srgbClr val="FF6600"/>
              </a:buClr>
              <a:buFont typeface="Symbol" charset="2"/>
              <a:buChar char="·"/>
            </a:pPr>
            <a:r>
              <a:rPr lang="en-US" sz="3000" dirty="0" err="1">
                <a:latin typeface="Arial" charset="0"/>
              </a:rPr>
              <a:t>Endocardium</a:t>
            </a:r>
            <a:endParaRPr lang="en-US" sz="3000" dirty="0">
              <a:latin typeface="Arial" charset="0"/>
            </a:endParaRPr>
          </a:p>
          <a:p>
            <a:pPr marL="1030288" lvl="2" indent="-228600" algn="l">
              <a:lnSpc>
                <a:spcPct val="60000"/>
              </a:lnSpc>
              <a:spcAft>
                <a:spcPct val="50000"/>
              </a:spcAft>
              <a:buClr>
                <a:srgbClr val="FF6600"/>
              </a:buClr>
              <a:buFont typeface="Symbol" charset="2"/>
              <a:buChar char="·"/>
            </a:pPr>
            <a:r>
              <a:rPr lang="en-US" sz="2800" dirty="0">
                <a:latin typeface="Arial" charset="0"/>
              </a:rPr>
              <a:t>Inner layer</a:t>
            </a:r>
          </a:p>
          <a:p>
            <a:pPr marL="1030288" lvl="2" indent="-228600" algn="l">
              <a:lnSpc>
                <a:spcPct val="60000"/>
              </a:lnSpc>
              <a:spcAft>
                <a:spcPct val="50000"/>
              </a:spcAft>
              <a:buClr>
                <a:srgbClr val="FF6600"/>
              </a:buClr>
              <a:buFont typeface="Symbol" charset="2"/>
              <a:buChar char="·"/>
            </a:pPr>
            <a:r>
              <a:rPr lang="en-US" sz="2800" dirty="0">
                <a:latin typeface="Arial" charset="0"/>
              </a:rPr>
              <a:t>Endothelium</a:t>
            </a:r>
            <a:endParaRPr lang="en-US" sz="30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dissolve">
                                      <p:cBhvr>
                                        <p:cTn id="7" dur="500"/>
                                        <p:tgtEl>
                                          <p:spTgt spid="7170">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175"/>
                                        </p:tgtEl>
                                        <p:attrNameLst>
                                          <p:attrName>style.visibility</p:attrName>
                                        </p:attrNameLst>
                                      </p:cBhvr>
                                      <p:to>
                                        <p:strVal val="visible"/>
                                      </p:to>
                                    </p:set>
                                    <p:animEffect transition="in" filter="dissolve">
                                      <p:cBhvr>
                                        <p:cTn id="11"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utoUpdateAnimBg="0" advAuto="0"/>
      <p:bldP spid="717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7" name="Picture 3"/>
          <p:cNvPicPr>
            <a:picLocks noChangeAspect="1" noChangeArrowheads="1"/>
          </p:cNvPicPr>
          <p:nvPr/>
        </p:nvPicPr>
        <p:blipFill>
          <a:blip r:embed="rId3" cstate="print"/>
          <a:srcRect b="3000"/>
          <a:stretch>
            <a:fillRect/>
          </a:stretch>
        </p:blipFill>
        <p:spPr bwMode="auto">
          <a:xfrm>
            <a:off x="457200" y="228600"/>
            <a:ext cx="8305800" cy="6400800"/>
          </a:xfrm>
          <a:prstGeom prst="rect">
            <a:avLst/>
          </a:prstGeom>
          <a:noFill/>
        </p:spPr>
      </p:pic>
      <p:sp>
        <p:nvSpPr>
          <p:cNvPr id="103429" name="Rectangle 5"/>
          <p:cNvSpPr>
            <a:spLocks noGrp="1" noChangeArrowheads="1"/>
          </p:cNvSpPr>
          <p:nvPr>
            <p:ph idx="1"/>
          </p:nvPr>
        </p:nvSpPr>
        <p:spPr/>
        <p:txBody>
          <a:bodyPr/>
          <a:lstStyle/>
          <a:p>
            <a:pPr lvl="1"/>
            <a:endParaRPr lang="en-US"/>
          </a:p>
          <a:p>
            <a:pPr lvl="1"/>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860</TotalTime>
  <Words>809</Words>
  <Application>Microsoft Office PowerPoint</Application>
  <PresentationFormat>On-screen Show (4:3)</PresentationFormat>
  <Paragraphs>171</Paragraphs>
  <Slides>36</Slides>
  <Notes>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Cardiovascular System</vt:lpstr>
      <vt:lpstr>Slide 2</vt:lpstr>
      <vt:lpstr>Slide 3</vt:lpstr>
      <vt:lpstr>Action Potentials in Skeletal and Cardiac Muscle</vt:lpstr>
      <vt:lpstr>Slide 5</vt:lpstr>
      <vt:lpstr>What Does C-V System do?</vt:lpstr>
      <vt:lpstr>Slide 7</vt:lpstr>
      <vt:lpstr>Slide 8</vt:lpstr>
      <vt:lpstr>Slide 9</vt:lpstr>
      <vt:lpstr>Slide 10</vt:lpstr>
      <vt:lpstr>Blood Flow Through Heart</vt:lpstr>
      <vt:lpstr>Slide 12</vt:lpstr>
      <vt:lpstr>Pulmonary and Systemic Circulations</vt:lpstr>
      <vt:lpstr>Slide 14</vt:lpstr>
      <vt:lpstr>Slide 15</vt:lpstr>
      <vt:lpstr>Slide 16</vt:lpstr>
      <vt:lpstr>Slide 17</vt:lpstr>
      <vt:lpstr>Cardiac Cycle</vt:lpstr>
      <vt:lpstr>Cardiac Cycle</vt:lpstr>
      <vt:lpstr>After passing through the capillaries of the lungs, the blood which is now oxygenated returns to the heart in the pulmonary veins.</vt:lpstr>
      <vt:lpstr>The left atrium receives blood from the pulmonary vein.</vt:lpstr>
      <vt:lpstr>Blood passes through the mitral valve into the left ventricle.</vt:lpstr>
      <vt:lpstr>Contraction of the left ventricle pushes blood through the aortic semilunar valve into the aorta.  Blood travels to all regions of the body where it feeds cells with oxygen picked up from the lungs and nutrients from the digestive tract.</vt:lpstr>
      <vt:lpstr>Deoxygenated blood returns from the rest of the body through the superior and inferior vena cava.</vt:lpstr>
      <vt:lpstr>The right atrium receives the deoxygenated blood.</vt:lpstr>
      <vt:lpstr>Blood then enters the right ventricle through the tricuspid valve.</vt:lpstr>
      <vt:lpstr>Contraction of the right ventricle pushes blood through the pulmonary semilunar valve into the pulmonary arteries in which it travels to the lungs.</vt:lpstr>
      <vt:lpstr>Heart Sounds</vt:lpstr>
      <vt:lpstr>Slide 29</vt:lpstr>
      <vt:lpstr>Slide 30</vt:lpstr>
      <vt:lpstr>Slide 31</vt:lpstr>
      <vt:lpstr>Slide 32</vt:lpstr>
      <vt:lpstr>Slide 33</vt:lpstr>
      <vt:lpstr>Slide 34</vt:lpstr>
      <vt:lpstr>Slide 35</vt:lpstr>
      <vt:lpstr>Artery/Vein differences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System</dc:title>
  <dc:creator>Dr Sajid</dc:creator>
  <cp:lastModifiedBy>Dr Sajid</cp:lastModifiedBy>
  <cp:revision>1</cp:revision>
  <dcterms:created xsi:type="dcterms:W3CDTF">2015-01-27T05:12:08Z</dcterms:created>
  <dcterms:modified xsi:type="dcterms:W3CDTF">2015-01-27T19:32:45Z</dcterms:modified>
</cp:coreProperties>
</file>