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2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68" r:id="rId17"/>
    <p:sldId id="269" r:id="rId18"/>
    <p:sldId id="271" r:id="rId19"/>
    <p:sldId id="283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5B349-ACE9-4F2A-96F8-DB704F95D203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B693B-3759-4800-890C-562D14399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8BA9B-A498-4AD4-B3EF-6657DFDBB7D4}" type="slidenum">
              <a:rPr lang="en-US"/>
              <a:pPr/>
              <a:t>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67204-B474-43C8-814B-DB058D6D664E}" type="slidenum">
              <a:rPr lang="en-US"/>
              <a:pPr/>
              <a:t>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A80-E011-46D1-8A34-0EDD9636A926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F93A-85FF-487D-8BF2-4D1DA661A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A80-E011-46D1-8A34-0EDD9636A926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F93A-85FF-487D-8BF2-4D1DA661A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A80-E011-46D1-8A34-0EDD9636A926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F93A-85FF-487D-8BF2-4D1DA661A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3A581-8E6D-4C70-B57D-BE90DA9F0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A2ABD0-033D-4B91-89A0-671DF70A20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ACBC56-AE63-43A4-A5E6-008E264C2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A80-E011-46D1-8A34-0EDD9636A926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F93A-85FF-487D-8BF2-4D1DA661A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A80-E011-46D1-8A34-0EDD9636A926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F93A-85FF-487D-8BF2-4D1DA661A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A80-E011-46D1-8A34-0EDD9636A926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F93A-85FF-487D-8BF2-4D1DA661A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A80-E011-46D1-8A34-0EDD9636A926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F93A-85FF-487D-8BF2-4D1DA661A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A80-E011-46D1-8A34-0EDD9636A926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F93A-85FF-487D-8BF2-4D1DA661A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A80-E011-46D1-8A34-0EDD9636A926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F93A-85FF-487D-8BF2-4D1DA661A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A80-E011-46D1-8A34-0EDD9636A926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F93A-85FF-487D-8BF2-4D1DA661A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A80-E011-46D1-8A34-0EDD9636A926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F93A-85FF-487D-8BF2-4D1DA661A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9FA80-E011-46D1-8A34-0EDD9636A926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2F93A-85FF-487D-8BF2-4D1DA661A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Muscular System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 Sajid Khan Tahir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Physiology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UVAS, Lahore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/>
              <a:t>    </a:t>
            </a:r>
            <a:r>
              <a:rPr lang="en-US" sz="4000"/>
              <a:t> Myosin structure </a:t>
            </a:r>
          </a:p>
        </p:txBody>
      </p:sp>
      <p:pic>
        <p:nvPicPr>
          <p:cNvPr id="5130" name="Picture 10" descr="figure_12_05a_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4191000"/>
            <a:ext cx="4038600" cy="1333500"/>
          </a:xfrm>
          <a:noFill/>
          <a:ln/>
        </p:spPr>
      </p:pic>
      <p:pic>
        <p:nvPicPr>
          <p:cNvPr id="5133" name="Picture 13" descr="figure_12_05c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46275"/>
            <a:ext cx="4114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4" name="Rectangle 1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Many myosin molecules per filament, golf club shape</a:t>
            </a:r>
          </a:p>
          <a:p>
            <a:r>
              <a:rPr lang="en-US" sz="2400"/>
              <a:t>Long tail topped by a thickening: the head </a:t>
            </a:r>
            <a:r>
              <a:rPr lang="en-US" sz="2400">
                <a:sym typeface="Wingdings" pitchFamily="2" charset="2"/>
              </a:rPr>
              <a:t> forms crossbridges with the thin filament</a:t>
            </a:r>
          </a:p>
          <a:p>
            <a:r>
              <a:rPr lang="en-US" sz="2400">
                <a:sym typeface="Wingdings" pitchFamily="2" charset="2"/>
              </a:rPr>
              <a:t>Presence of the enzyme, ATPase in the head  release energy for contraction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igure_12_0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650" y="304800"/>
            <a:ext cx="48323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553200" y="6507163"/>
            <a:ext cx="2514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ea typeface="ヒラギノ角ゴ Pro W3" pitchFamily="1" charset="-128"/>
              </a:rPr>
              <a:t>Figure 12.4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Actin structure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35814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Formed by 3 different proteins: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- globular (G) actins: bind to myosin heads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- tropomyosin: long, fibrous molecule, extending over actin, and preventing interaction between actin and myosin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- troponin: binds reversibly to calcium and able to move tropomyosin away from the actin active site</a:t>
            </a:r>
          </a:p>
        </p:txBody>
      </p:sp>
      <p:pic>
        <p:nvPicPr>
          <p:cNvPr id="58376" name="Picture 8" descr="figure_12_09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 of myofilaments I:</a:t>
            </a:r>
          </a:p>
        </p:txBody>
      </p:sp>
      <p:pic>
        <p:nvPicPr>
          <p:cNvPr id="645126" name="Picture 6" descr="FG10_06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88" t="23570" b="22554"/>
          <a:stretch>
            <a:fillRect/>
          </a:stretch>
        </p:blipFill>
        <p:spPr>
          <a:xfrm>
            <a:off x="533400" y="2667000"/>
            <a:ext cx="8077200" cy="33750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762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/>
              <a:t>Function of Neuromuscular Junction</a:t>
            </a:r>
          </a:p>
        </p:txBody>
      </p:sp>
      <p:pic>
        <p:nvPicPr>
          <p:cNvPr id="747523" name="Picture 3" descr="09_12a"/>
          <p:cNvPicPr>
            <a:picLocks noChangeAspect="1" noChangeArrowheads="1"/>
          </p:cNvPicPr>
          <p:nvPr/>
        </p:nvPicPr>
        <p:blipFill>
          <a:blip r:embed="rId2" cstate="print"/>
          <a:srcRect l="13499" r="12375"/>
          <a:stretch>
            <a:fillRect/>
          </a:stretch>
        </p:blipFill>
        <p:spPr bwMode="auto">
          <a:xfrm>
            <a:off x="49213" y="1600200"/>
            <a:ext cx="4141787" cy="4191000"/>
          </a:xfrm>
          <a:prstGeom prst="rect">
            <a:avLst/>
          </a:prstGeom>
          <a:noFill/>
        </p:spPr>
      </p:pic>
      <p:pic>
        <p:nvPicPr>
          <p:cNvPr id="747524" name="Picture 4" descr="09_12b"/>
          <p:cNvPicPr>
            <a:picLocks noChangeAspect="1" noChangeArrowheads="1"/>
          </p:cNvPicPr>
          <p:nvPr/>
        </p:nvPicPr>
        <p:blipFill>
          <a:blip r:embed="rId3" cstate="print"/>
          <a:srcRect l="5624" r="6750"/>
          <a:stretch>
            <a:fillRect/>
          </a:stretch>
        </p:blipFill>
        <p:spPr bwMode="auto">
          <a:xfrm>
            <a:off x="4267200" y="1614488"/>
            <a:ext cx="4876800" cy="4176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Synaptic events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3657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The AP reaches the axonal bulb</a:t>
            </a:r>
          </a:p>
          <a:p>
            <a:pPr>
              <a:lnSpc>
                <a:spcPct val="80000"/>
              </a:lnSpc>
            </a:pPr>
            <a:r>
              <a:rPr lang="en-US" sz="2000"/>
              <a:t>Voltage-gated calcium channels open</a:t>
            </a:r>
          </a:p>
          <a:p>
            <a:pPr>
              <a:lnSpc>
                <a:spcPct val="80000"/>
              </a:lnSpc>
            </a:pPr>
            <a:r>
              <a:rPr lang="en-US" sz="2000"/>
              <a:t>The influx of calcium in the bulb activates enzymes </a:t>
            </a:r>
            <a:r>
              <a:rPr lang="en-US" sz="2000">
                <a:sym typeface="Wingdings" pitchFamily="2" charset="2"/>
              </a:rPr>
              <a:t>the vesicles containing the neurotransmitter molecule dock and release the neurotransmitter in the synapse</a:t>
            </a:r>
          </a:p>
          <a:p>
            <a:pPr>
              <a:lnSpc>
                <a:spcPct val="80000"/>
              </a:lnSpc>
            </a:pPr>
            <a:r>
              <a:rPr lang="en-US" sz="2000"/>
              <a:t>The neurotransmitter for skeletal muscles is always acetylcholine</a:t>
            </a:r>
          </a:p>
          <a:p>
            <a:pPr>
              <a:lnSpc>
                <a:spcPct val="80000"/>
              </a:lnSpc>
            </a:pPr>
            <a:r>
              <a:rPr lang="en-US" sz="2000"/>
              <a:t>The receptors on the muscle fiber are cholinergic receptors</a:t>
            </a:r>
          </a:p>
          <a:p>
            <a:pPr>
              <a:lnSpc>
                <a:spcPct val="80000"/>
              </a:lnSpc>
            </a:pPr>
            <a:r>
              <a:rPr lang="en-US" sz="2000"/>
              <a:t>These receptors are nicotinic (fast) acting receptors</a:t>
            </a:r>
          </a:p>
        </p:txBody>
      </p:sp>
      <p:pic>
        <p:nvPicPr>
          <p:cNvPr id="63495" name="Picture 7" descr="figure_11_15_l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909763"/>
            <a:ext cx="4800600" cy="3316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8f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56" b="2904"/>
          <a:stretch/>
        </p:blipFill>
        <p:spPr bwMode="auto">
          <a:xfrm>
            <a:off x="381000" y="228601"/>
            <a:ext cx="8382000" cy="64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igure_12_07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086725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553200" y="6507163"/>
            <a:ext cx="2514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ea typeface="ヒラギノ角ゴ Pro W3" pitchFamily="1" charset="-128"/>
              </a:rPr>
              <a:t>Figure 12.7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Muscle relaxation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038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Ach is removed from the receptors by acetylcholinesterase</a:t>
            </a:r>
          </a:p>
          <a:p>
            <a:pPr>
              <a:lnSpc>
                <a:spcPct val="90000"/>
              </a:lnSpc>
            </a:pPr>
            <a:r>
              <a:rPr lang="en-US" sz="2000"/>
              <a:t>Ligand-gated Na+channels close</a:t>
            </a:r>
          </a:p>
          <a:p>
            <a:pPr>
              <a:lnSpc>
                <a:spcPct val="90000"/>
              </a:lnSpc>
            </a:pPr>
            <a:r>
              <a:rPr lang="en-US" sz="2000"/>
              <a:t>Na/K pumps reestablish the RMP</a:t>
            </a:r>
          </a:p>
          <a:p>
            <a:pPr>
              <a:lnSpc>
                <a:spcPct val="90000"/>
              </a:lnSpc>
            </a:pPr>
            <a:r>
              <a:rPr lang="en-US" sz="2000"/>
              <a:t>Ca++ ions leave troponin and are brought back into the cisternae (this process needs energy)</a:t>
            </a:r>
          </a:p>
          <a:p>
            <a:pPr>
              <a:lnSpc>
                <a:spcPct val="90000"/>
              </a:lnSpc>
            </a:pPr>
            <a:r>
              <a:rPr lang="en-US" sz="2000"/>
              <a:t>Tropomyosin moves back over the actin active site</a:t>
            </a:r>
          </a:p>
          <a:p>
            <a:pPr>
              <a:lnSpc>
                <a:spcPct val="90000"/>
              </a:lnSpc>
            </a:pPr>
            <a:r>
              <a:rPr lang="en-US" sz="2000"/>
              <a:t>The myosin heads release their binding to actin</a:t>
            </a:r>
          </a:p>
          <a:p>
            <a:pPr>
              <a:lnSpc>
                <a:spcPct val="90000"/>
              </a:lnSpc>
            </a:pPr>
            <a:r>
              <a:rPr lang="en-US" sz="2000"/>
              <a:t>The filaments passively move back into resting position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</p:txBody>
      </p:sp>
      <p:pic>
        <p:nvPicPr>
          <p:cNvPr id="68616" name="Picture 8" descr="figure_12_06_l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30800" y="1600200"/>
            <a:ext cx="307181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Smooth Muscles</a:t>
            </a:r>
            <a:endParaRPr lang="ur-PK" dirty="0"/>
          </a:p>
        </p:txBody>
      </p:sp>
      <p:pic>
        <p:nvPicPr>
          <p:cNvPr id="5" name="Picture 4" descr="09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133600"/>
            <a:ext cx="3886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62400" y="1219200"/>
            <a:ext cx="49530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Cells are not striated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Fibers smaller than those in skeletal muscle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Spindle-shaped; single, central nucleus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 myosin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sarcomeres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arranged as symmetrically as in skeletal muscle, thus NO striations.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Caveolae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indentations in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sarcolemma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act like T tubules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Dense bodies instead of Z disks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noncontractile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intermediate filaments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Structural Characteristics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4960" y="1066800"/>
            <a:ext cx="3291840" cy="5663873"/>
          </a:xfrm>
          <a:noFill/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3962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No Z-line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No </a:t>
            </a:r>
            <a:r>
              <a:rPr lang="en-US" sz="2000" dirty="0" err="1"/>
              <a:t>troponin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More </a:t>
            </a:r>
            <a:r>
              <a:rPr lang="en-US" sz="2000" dirty="0" err="1"/>
              <a:t>actin</a:t>
            </a:r>
            <a:r>
              <a:rPr lang="en-US" sz="2000" dirty="0"/>
              <a:t> filaments than myosin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Presence of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</a:t>
            </a:r>
            <a:r>
              <a:rPr lang="en-US" sz="2000" dirty="0" err="1"/>
              <a:t>Calmodulin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    Dense bars</a:t>
            </a:r>
          </a:p>
        </p:txBody>
      </p:sp>
      <p:pic>
        <p:nvPicPr>
          <p:cNvPr id="5" name="Picture 2" descr="http://image.slidesharecdn.com/130306338-smooth-muscle-physiology-by-dr-roomi-ch-8-140614133347-phpapp02/95/smoothmusclephysiologybydrroomich8-4-638.jpg?cb=1402770869"/>
          <p:cNvPicPr>
            <a:picLocks noChangeAspect="1" noChangeArrowheads="1"/>
          </p:cNvPicPr>
          <p:nvPr/>
        </p:nvPicPr>
        <p:blipFill>
          <a:blip r:embed="rId3" cstate="print"/>
          <a:srcRect l="7524" t="64317" r="52351" b="18163"/>
          <a:stretch>
            <a:fillRect/>
          </a:stretch>
        </p:blipFill>
        <p:spPr bwMode="auto">
          <a:xfrm>
            <a:off x="76196" y="4724400"/>
            <a:ext cx="4788129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</a:t>
            </a:r>
            <a:endParaRPr lang="ur-P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 smtClean="0"/>
              <a:t>Body movement (Locomotion)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Maintenance of posture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Respiration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 smtClean="0"/>
              <a:t>Diaphragm and </a:t>
            </a:r>
            <a:r>
              <a:rPr lang="en-US" sz="2400" dirty="0" err="1" smtClean="0"/>
              <a:t>intercostal</a:t>
            </a:r>
            <a:r>
              <a:rPr lang="en-US" sz="2400" dirty="0" smtClean="0"/>
              <a:t> contractions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Communication (Verbal and Facial)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Constriction of organs and vessels</a:t>
            </a:r>
          </a:p>
          <a:p>
            <a:pPr lvl="1" algn="l" rtl="0">
              <a:lnSpc>
                <a:spcPct val="90000"/>
              </a:lnSpc>
            </a:pPr>
            <a:r>
              <a:rPr lang="en-US" sz="2400" i="1" dirty="0" smtClean="0"/>
              <a:t>Peristalsis of intestinal tract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 smtClean="0"/>
              <a:t>Vasoconstriction of blood vessels and other structures (pupils)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Heart beat 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Production of body heat (</a:t>
            </a:r>
            <a:r>
              <a:rPr lang="en-US" sz="2800" dirty="0" err="1" smtClean="0"/>
              <a:t>Thermogenesis</a:t>
            </a:r>
            <a:r>
              <a:rPr lang="en-US" sz="2800" dirty="0" smtClean="0"/>
              <a:t>)</a:t>
            </a:r>
          </a:p>
          <a:p>
            <a:endParaRPr lang="ur-P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t="1215" b="4761"/>
          <a:stretch>
            <a:fillRect/>
          </a:stretch>
        </p:blipFill>
        <p:spPr bwMode="auto">
          <a:xfrm>
            <a:off x="838201" y="533400"/>
            <a:ext cx="76962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Smooth Muscle Contraction</a:t>
            </a:r>
          </a:p>
        </p:txBody>
      </p:sp>
      <p:pic>
        <p:nvPicPr>
          <p:cNvPr id="762883" name="Picture 3" descr="09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952500"/>
            <a:ext cx="7569200" cy="5676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-28_1.jpg                                                    00081F0BMacintosh HD                   ABA78158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400"/>
          <a:stretch>
            <a:fillRect/>
          </a:stretch>
        </p:blipFill>
        <p:spPr bwMode="auto">
          <a:xfrm>
            <a:off x="762000" y="533400"/>
            <a:ext cx="7696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-29_1.jpg                                                    00081F0B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3606"/>
          <a:stretch>
            <a:fillRect/>
          </a:stretch>
        </p:blipFill>
        <p:spPr bwMode="auto">
          <a:xfrm>
            <a:off x="533400" y="457201"/>
            <a:ext cx="82296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Properties</a:t>
            </a:r>
            <a:endParaRPr lang="ur-P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tx1"/>
              </a:buClr>
            </a:pPr>
            <a:r>
              <a:rPr lang="en-US" b="1" i="1" dirty="0" smtClean="0"/>
              <a:t>Excitability:</a:t>
            </a:r>
            <a:r>
              <a:rPr lang="en-US" dirty="0" smtClean="0"/>
              <a:t> capacity of muscle to respond to a stimulus</a:t>
            </a:r>
          </a:p>
          <a:p>
            <a:pPr algn="l" rtl="0">
              <a:buClr>
                <a:schemeClr val="tx1"/>
              </a:buClr>
            </a:pPr>
            <a:r>
              <a:rPr lang="en-US" b="1" i="1" dirty="0" smtClean="0"/>
              <a:t>Contractility:</a:t>
            </a:r>
            <a:r>
              <a:rPr lang="en-US" dirty="0" smtClean="0"/>
              <a:t> ability of a muscle to shorten and generate pulling force</a:t>
            </a:r>
          </a:p>
          <a:p>
            <a:pPr algn="l" rtl="0">
              <a:buClr>
                <a:schemeClr val="tx1"/>
              </a:buClr>
            </a:pPr>
            <a:r>
              <a:rPr lang="en-US" b="1" i="1" dirty="0" smtClean="0"/>
              <a:t>Extensibility:</a:t>
            </a:r>
            <a:r>
              <a:rPr lang="en-US" dirty="0" smtClean="0"/>
              <a:t> muscle can be stretched back to its original length</a:t>
            </a:r>
          </a:p>
          <a:p>
            <a:pPr algn="l" rtl="0">
              <a:buClr>
                <a:schemeClr val="tx1"/>
              </a:buClr>
            </a:pPr>
            <a:r>
              <a:rPr lang="en-US" b="1" i="1" dirty="0" smtClean="0"/>
              <a:t>Elasticity:</a:t>
            </a:r>
            <a:r>
              <a:rPr lang="en-US" dirty="0" smtClean="0"/>
              <a:t> ability of muscle to recoil to original resting length after stretched</a:t>
            </a:r>
            <a:endParaRPr lang="ur-P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Muscles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Muscles are responsible for all </a:t>
            </a:r>
            <a:r>
              <a:rPr lang="en-US" b="1" i="1" dirty="0" smtClean="0">
                <a:solidFill>
                  <a:srgbClr val="FF0000"/>
                </a:solidFill>
              </a:rPr>
              <a:t>movement</a:t>
            </a:r>
            <a:r>
              <a:rPr lang="en-US" dirty="0" smtClean="0"/>
              <a:t> of the body</a:t>
            </a:r>
          </a:p>
          <a:p>
            <a:r>
              <a:rPr lang="en-US" dirty="0" smtClean="0"/>
              <a:t>There are three basic types of muscle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Skeletal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Cardiac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Smooth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r>
              <a:rPr lang="en-US" b="1" dirty="0" smtClean="0"/>
              <a:t>Types</a:t>
            </a:r>
            <a:endParaRPr lang="ur-PK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t="2985" b="9702"/>
          <a:stretch>
            <a:fillRect/>
          </a:stretch>
        </p:blipFill>
        <p:spPr bwMode="auto">
          <a:xfrm>
            <a:off x="2055813" y="1295400"/>
            <a:ext cx="5030787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t="4054" b="6757"/>
          <a:stretch>
            <a:fillRect/>
          </a:stretch>
        </p:blipFill>
        <p:spPr bwMode="auto">
          <a:xfrm>
            <a:off x="2057400" y="5029200"/>
            <a:ext cx="495458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 t="2272" b="9091"/>
          <a:stretch>
            <a:fillRect/>
          </a:stretch>
        </p:blipFill>
        <p:spPr bwMode="auto">
          <a:xfrm>
            <a:off x="2057400" y="3200400"/>
            <a:ext cx="48783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6700" b="8247"/>
          <a:stretch>
            <a:fillRect/>
          </a:stretch>
        </p:blipFill>
        <p:spPr bwMode="auto">
          <a:xfrm>
            <a:off x="152400" y="304800"/>
            <a:ext cx="884078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Parts of a Muscle</a:t>
            </a:r>
          </a:p>
        </p:txBody>
      </p:sp>
      <p:pic>
        <p:nvPicPr>
          <p:cNvPr id="736259" name="Picture 3" descr="09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2870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609600"/>
            <a:ext cx="3657600" cy="1447800"/>
          </a:xfrm>
        </p:spPr>
        <p:txBody>
          <a:bodyPr/>
          <a:lstStyle/>
          <a:p>
            <a:pPr eaLnBrk="1" hangingPunct="1"/>
            <a:r>
              <a:rPr lang="en-US" smtClean="0"/>
              <a:t>Actin (Thin) Myofilaments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"/>
            <a:ext cx="4343400" cy="6553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Thin Filament: composed of 3 major proteins</a:t>
            </a:r>
          </a:p>
          <a:p>
            <a:pPr marL="838200" lvl="1" indent="-381000" eaLnBrk="1" hangingPunct="1">
              <a:lnSpc>
                <a:spcPct val="90000"/>
              </a:lnSpc>
              <a:buFont typeface="Times" pitchFamily="-110" charset="0"/>
              <a:buAutoNum type="arabicPeriod"/>
            </a:pPr>
            <a:r>
              <a:rPr lang="en-US" sz="1800" smtClean="0">
                <a:cs typeface="Times New Roman" pitchFamily="18" charset="0"/>
              </a:rPr>
              <a:t>F (fibrous) actin</a:t>
            </a:r>
          </a:p>
          <a:p>
            <a:pPr marL="838200" lvl="1" indent="-381000" eaLnBrk="1" hangingPunct="1">
              <a:lnSpc>
                <a:spcPct val="90000"/>
              </a:lnSpc>
              <a:buFont typeface="Times" pitchFamily="-110" charset="0"/>
              <a:buAutoNum type="arabicPeriod"/>
            </a:pPr>
            <a:r>
              <a:rPr lang="en-US" sz="1800" smtClean="0">
                <a:cs typeface="Times New Roman" pitchFamily="18" charset="0"/>
              </a:rPr>
              <a:t>Tropomyosin</a:t>
            </a:r>
          </a:p>
          <a:p>
            <a:pPr marL="838200" lvl="1" indent="-381000" eaLnBrk="1" hangingPunct="1">
              <a:lnSpc>
                <a:spcPct val="90000"/>
              </a:lnSpc>
              <a:buFont typeface="Times" pitchFamily="-110" charset="0"/>
              <a:buAutoNum type="arabicPeriod"/>
            </a:pPr>
            <a:r>
              <a:rPr lang="en-US" sz="1800" smtClean="0">
                <a:cs typeface="Times New Roman" pitchFamily="18" charset="0"/>
              </a:rPr>
              <a:t>Troponin</a:t>
            </a:r>
            <a:endParaRPr lang="en-US" sz="1600" smtClean="0"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Two strands of fibrous (F) actin form a double helix extending the length of the myofilament; attached at either end at sarcomere.</a:t>
            </a:r>
          </a:p>
          <a:p>
            <a:pPr marL="838200" lvl="1" indent="-3810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1800" smtClean="0">
                <a:cs typeface="Times New Roman" pitchFamily="18" charset="0"/>
              </a:rPr>
              <a:t>Composed of G actin monomers each of which has a </a:t>
            </a:r>
            <a:r>
              <a:rPr lang="en-US" sz="1800" i="1" smtClean="0">
                <a:cs typeface="Times New Roman" pitchFamily="18" charset="0"/>
              </a:rPr>
              <a:t>myosin-binding site</a:t>
            </a:r>
            <a:r>
              <a:rPr lang="en-US" sz="1800" smtClean="0">
                <a:cs typeface="Times New Roman" pitchFamily="18" charset="0"/>
              </a:rPr>
              <a:t> (see yellow dot)</a:t>
            </a:r>
          </a:p>
          <a:p>
            <a:pPr marL="838200" lvl="1" indent="-3810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1800" smtClean="0">
                <a:cs typeface="Times New Roman" pitchFamily="18" charset="0"/>
              </a:rPr>
              <a:t>Actin site can bind myosin during muscle contraction.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Tropomyosin: an elongated protein winds along the groove of the F actin double helix.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Troponin is composed of three subunits: 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Tn-A : binds to actin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Tn-T :binds to tropomyosin,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Tn-C :binds to calcium ions.</a:t>
            </a:r>
            <a:r>
              <a:rPr lang="en-US" sz="1600" smtClean="0">
                <a:cs typeface="Times New Roman" pitchFamily="18" charset="0"/>
              </a:rPr>
              <a:t> </a:t>
            </a:r>
            <a:endParaRPr lang="en-US" sz="1600" smtClean="0"/>
          </a:p>
        </p:txBody>
      </p:sp>
      <p:pic>
        <p:nvPicPr>
          <p:cNvPr id="56324" name="Picture 4" descr="09_04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41910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3733800" cy="1905000"/>
          </a:xfrm>
        </p:spPr>
        <p:txBody>
          <a:bodyPr/>
          <a:lstStyle/>
          <a:p>
            <a:pPr eaLnBrk="1" hangingPunct="1"/>
            <a:r>
              <a:rPr lang="en-US" smtClean="0"/>
              <a:t>Myosin (Thick) Myofilament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457200"/>
            <a:ext cx="4572000" cy="6172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Many elongated myosin molecules shaped like golf clubs.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Single filament contains roughly 300 myosin molecules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Molecule consists of two heavy myosin molecules wound together to form a rod portion lying parallel to the myosin myofilament and two heads that extend laterally.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Myosin heads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smtClean="0">
                <a:cs typeface="Times New Roman" pitchFamily="18" charset="0"/>
              </a:rPr>
              <a:t>Can bind to active sites on the actin molecules to form cross-bridges. (Actin binding site)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smtClean="0">
                <a:cs typeface="Times New Roman" pitchFamily="18" charset="0"/>
              </a:rPr>
              <a:t>Attached to the rod portion by a hinge region that can bend and straighten during contraction. 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smtClean="0">
                <a:cs typeface="Times New Roman" pitchFamily="18" charset="0"/>
              </a:rPr>
              <a:t>Have ATPase activity: activity that breaks down adenosine triphosphate (ATP), releasing energy. Part of the energy is used to bend the hinge region of the myosin molecule during contraction</a:t>
            </a:r>
          </a:p>
        </p:txBody>
      </p:sp>
      <p:pic>
        <p:nvPicPr>
          <p:cNvPr id="54276" name="Picture 4" descr="09_04bc_myos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4191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sg_present\stanfield_mm_12_jpegs\1\figure_12_04_l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sg_present\stanfield_mm_12_jpegs\1\figure_12_07_l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683</Words>
  <Application>Microsoft Office PowerPoint</Application>
  <PresentationFormat>On-screen Show (4:3)</PresentationFormat>
  <Paragraphs>99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Muscular System</vt:lpstr>
      <vt:lpstr>Functions</vt:lpstr>
      <vt:lpstr>Properties</vt:lpstr>
      <vt:lpstr>Types of Muscles</vt:lpstr>
      <vt:lpstr>Types</vt:lpstr>
      <vt:lpstr>Slide 6</vt:lpstr>
      <vt:lpstr>Parts of a Muscle</vt:lpstr>
      <vt:lpstr>Actin (Thin) Myofilaments</vt:lpstr>
      <vt:lpstr>Myosin (Thick) Myofilament</vt:lpstr>
      <vt:lpstr>     Myosin structure </vt:lpstr>
      <vt:lpstr>Actin structure</vt:lpstr>
      <vt:lpstr>Organization of myofilaments I:</vt:lpstr>
      <vt:lpstr>Function of Neuromuscular Junction</vt:lpstr>
      <vt:lpstr>Synaptic events</vt:lpstr>
      <vt:lpstr>Slide 15</vt:lpstr>
      <vt:lpstr>Slide 16</vt:lpstr>
      <vt:lpstr>Muscle relaxation</vt:lpstr>
      <vt:lpstr>Smooth Muscles</vt:lpstr>
      <vt:lpstr>Structural Characteristics</vt:lpstr>
      <vt:lpstr>Slide 20</vt:lpstr>
      <vt:lpstr>Slide 21</vt:lpstr>
      <vt:lpstr>Smooth Muscle Contraction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Dr Sajid</dc:creator>
  <cp:lastModifiedBy>Dr Sajid</cp:lastModifiedBy>
  <cp:revision>3</cp:revision>
  <dcterms:created xsi:type="dcterms:W3CDTF">2015-01-18T19:38:49Z</dcterms:created>
  <dcterms:modified xsi:type="dcterms:W3CDTF">2015-01-19T02:24:55Z</dcterms:modified>
</cp:coreProperties>
</file>