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8" r:id="rId11"/>
    <p:sldId id="269" r:id="rId12"/>
    <p:sldId id="279" r:id="rId13"/>
    <p:sldId id="271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3" d="100"/>
          <a:sy n="73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1341B-C95F-47DD-BF55-C6BB030EFAC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7359-46A3-4F43-B214-B5D894A5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7359-46A3-4F43-B214-B5D894A51E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1C054E-F005-4AAA-B050-4BFC026B32F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EA3666-7B4E-4A0B-A585-7C63870C9A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ellbio.utmb.edu/cellbio/cit3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6096000" cy="2064544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Golgi Complex</a:t>
            </a:r>
            <a:endParaRPr lang="en-US" dirty="0"/>
          </a:p>
        </p:txBody>
      </p:sp>
      <p:pic>
        <p:nvPicPr>
          <p:cNvPr id="4" name="Picture 7" descr="GOL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ac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554416" cy="5184576"/>
          </a:xfrm>
        </p:spPr>
        <p:txBody>
          <a:bodyPr>
            <a:normAutofit/>
          </a:bodyPr>
          <a:lstStyle/>
          <a:p>
            <a:r>
              <a:rPr lang="en-IN" sz="3900" b="1" dirty="0" smtClean="0">
                <a:solidFill>
                  <a:schemeClr val="tx1"/>
                </a:solidFill>
              </a:rPr>
              <a:t>Functions of Golgi Complex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IN" sz="3600" dirty="0" smtClean="0">
                <a:solidFill>
                  <a:schemeClr val="tx1"/>
                </a:solidFill>
              </a:rPr>
              <a:t>Secretion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IN" sz="3600" dirty="0" smtClean="0">
                <a:solidFill>
                  <a:schemeClr val="tx1"/>
                </a:solidFill>
              </a:rPr>
              <a:t>Synthesis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IN" sz="3600" dirty="0" smtClean="0">
                <a:solidFill>
                  <a:schemeClr val="tx1"/>
                </a:solidFill>
              </a:rPr>
              <a:t>Sulfation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IN" sz="3600" dirty="0" smtClean="0">
                <a:solidFill>
                  <a:schemeClr val="tx1"/>
                </a:solidFill>
              </a:rPr>
              <a:t>Apoptosis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IN" sz="3600" dirty="0" smtClean="0">
                <a:solidFill>
                  <a:schemeClr val="tx1"/>
                </a:solidFill>
              </a:rPr>
              <a:t>Phosphorylation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IN" sz="3600" dirty="0" smtClean="0">
                <a:solidFill>
                  <a:schemeClr val="tx1"/>
                </a:solidFill>
              </a:rPr>
              <a:t>Cell-specific functions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en-I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643998" cy="464347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IN" dirty="0" smtClean="0"/>
          </a:p>
          <a:p>
            <a:pPr marL="514350" indent="-514350">
              <a:buAutoNum type="arabicPeriod"/>
            </a:pPr>
            <a:r>
              <a:rPr lang="en-IN" sz="9600" dirty="0" smtClean="0">
                <a:solidFill>
                  <a:schemeClr val="accent1"/>
                </a:solidFill>
              </a:rPr>
              <a:t>SECRETION-</a:t>
            </a:r>
            <a:r>
              <a:rPr lang="en-IN" sz="9600" dirty="0" smtClean="0"/>
              <a:t> </a:t>
            </a:r>
          </a:p>
          <a:p>
            <a:pPr marL="514350" indent="-514350">
              <a:buAutoNum type="arabicPeriod"/>
            </a:pPr>
            <a:endParaRPr lang="en-IN" sz="4000" dirty="0" smtClean="0"/>
          </a:p>
          <a:p>
            <a:pPr marL="514350" indent="-514350" algn="just">
              <a:buNone/>
            </a:pPr>
            <a:r>
              <a:rPr lang="en-IN" sz="11200" dirty="0" smtClean="0"/>
              <a:t>                 </a:t>
            </a:r>
            <a:r>
              <a:rPr lang="en-IN" sz="11200" dirty="0" smtClean="0">
                <a:latin typeface="Baskerville Old Face" pitchFamily="18" charset="0"/>
              </a:rPr>
              <a:t>Although the </a:t>
            </a:r>
            <a:r>
              <a:rPr lang="en-IN" sz="11200" dirty="0" err="1" smtClean="0">
                <a:latin typeface="Baskerville Old Face" pitchFamily="18" charset="0"/>
              </a:rPr>
              <a:t>golgi</a:t>
            </a:r>
            <a:r>
              <a:rPr lang="en-IN" sz="11200" dirty="0" smtClean="0">
                <a:latin typeface="Baskerville Old Face" pitchFamily="18" charset="0"/>
              </a:rPr>
              <a:t> apparatus is involved in   many different cellular processes ,its principle role in many cells is in secretion.</a:t>
            </a:r>
          </a:p>
          <a:p>
            <a:pPr marL="514350" indent="-514350" algn="ctr">
              <a:buNone/>
            </a:pPr>
            <a:endParaRPr lang="en-IN" sz="11200" dirty="0">
              <a:latin typeface="Baskerville Old Face" pitchFamily="18" charset="0"/>
            </a:endParaRPr>
          </a:p>
          <a:p>
            <a:pPr marL="514350" indent="-514350" algn="ctr">
              <a:buNone/>
            </a:pPr>
            <a:endParaRPr lang="en-IN" sz="11200" dirty="0" smtClean="0">
              <a:latin typeface="Baskerville Old Face" pitchFamily="18" charset="0"/>
            </a:endParaRPr>
          </a:p>
          <a:p>
            <a:pPr marL="514350" indent="-514350" algn="just">
              <a:buNone/>
            </a:pPr>
            <a:r>
              <a:rPr lang="en-IN" sz="11200" dirty="0" smtClean="0">
                <a:latin typeface="Baskerville Old Face" pitchFamily="18" charset="0"/>
              </a:rPr>
              <a:t>                 Golgi plays an important role in the synthesis                                                                     of proteoglycans, which are molecules present in the extracellular matrix of animals</a:t>
            </a:r>
            <a:r>
              <a:rPr lang="en-IN" sz="11200" dirty="0" smtClean="0"/>
              <a:t>.                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886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92px-Nucleus_ER_golg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0" y="76200"/>
            <a:ext cx="64807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0" y="457200"/>
            <a:ext cx="2703513" cy="6248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Diagram of secretory process from endoplasmic reticulum (orange) to Golgi apparatus (pink). </a:t>
            </a:r>
          </a:p>
          <a:p>
            <a:pPr marL="109728" indent="0" algn="just">
              <a:buNone/>
            </a:pPr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Nuclear membrane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Nuclear pore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	Rough endoplasmic reticulum (RER)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Smooth endoplasmic reticulum (SER)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Ribosome attached to RER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Macromolecules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Transport vesicles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Golgi apparatus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</a:t>
            </a:r>
            <a:r>
              <a:rPr lang="en-IN" sz="1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Cis</a:t>
            </a: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face of Golgi apparatus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10. </a:t>
            </a:r>
            <a:r>
              <a:rPr lang="en-IN" sz="1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</a:t>
            </a: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face of Golgi apparatus</a:t>
            </a:r>
          </a:p>
          <a:p>
            <a:pPr algn="just"/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 Cisternae of the Golgi Apparatus</a:t>
            </a:r>
            <a:endParaRPr lang="en-IN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636085" cy="457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IN" sz="2800" dirty="0" smtClean="0">
                <a:solidFill>
                  <a:srgbClr val="C00000"/>
                </a:solidFill>
              </a:rPr>
              <a:t>Path of secretion</a:t>
            </a: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/>
              <a:t> </a:t>
            </a:r>
            <a:r>
              <a:rPr lang="en-IN" dirty="0" smtClean="0"/>
              <a:t>   </a:t>
            </a:r>
            <a:r>
              <a:rPr lang="en-IN" dirty="0" smtClean="0">
                <a:solidFill>
                  <a:schemeClr val="accent1"/>
                </a:solidFill>
              </a:rPr>
              <a:t>2.  </a:t>
            </a:r>
            <a:r>
              <a:rPr lang="en-IN" sz="2400" dirty="0" smtClean="0">
                <a:solidFill>
                  <a:schemeClr val="accent1"/>
                </a:solidFill>
              </a:rPr>
              <a:t>SYNTHESIS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>
                <a:latin typeface="Baskerville Old Face" pitchFamily="18" charset="0"/>
              </a:rPr>
              <a:t>        It </a:t>
            </a:r>
            <a:r>
              <a:rPr lang="en-IN" sz="2400" dirty="0">
                <a:latin typeface="Baskerville Old Face" pitchFamily="18" charset="0"/>
              </a:rPr>
              <a:t>is also a major site of carbohydrate </a:t>
            </a:r>
            <a:r>
              <a:rPr lang="en-IN" sz="2400" dirty="0" smtClean="0">
                <a:latin typeface="Baskerville Old Face" pitchFamily="18" charset="0"/>
              </a:rPr>
              <a:t>synthesis</a:t>
            </a:r>
          </a:p>
          <a:p>
            <a:pPr>
              <a:buNone/>
            </a:pPr>
            <a:endParaRPr lang="en-IN" sz="2400" dirty="0" smtClean="0">
              <a:latin typeface="Baskerville Old Face" pitchFamily="18" charset="0"/>
            </a:endParaRPr>
          </a:p>
          <a:p>
            <a:pPr algn="just">
              <a:buNone/>
            </a:pPr>
            <a:r>
              <a:rPr lang="en-IN" sz="2400" dirty="0" smtClean="0">
                <a:latin typeface="Baskerville Old Face" pitchFamily="18" charset="0"/>
              </a:rPr>
              <a:t>         This includes the production of glycosaminoglycans </a:t>
            </a:r>
          </a:p>
          <a:p>
            <a:pPr algn="just">
              <a:buNone/>
            </a:pPr>
            <a:r>
              <a:rPr lang="en-IN" sz="2400" dirty="0" smtClean="0">
                <a:latin typeface="Baskerville Old Face" pitchFamily="18" charset="0"/>
              </a:rPr>
              <a:t>		(GAGs), long unbranched polysaccharides which the Golgi 	then attaches to a protein synthesised in the endoplasmic 	reticulum to form proteoglycans.</a:t>
            </a:r>
          </a:p>
          <a:p>
            <a:pPr>
              <a:buNone/>
            </a:pPr>
            <a:endParaRPr lang="en-IN" sz="2400" dirty="0" smtClean="0">
              <a:latin typeface="Baskerville Old Face" pitchFamily="18" charset="0"/>
            </a:endParaRPr>
          </a:p>
          <a:p>
            <a:pPr algn="just">
              <a:buNone/>
            </a:pPr>
            <a:r>
              <a:rPr lang="en-IN" sz="2400" dirty="0" smtClean="0">
                <a:latin typeface="Baskerville Old Face" pitchFamily="18" charset="0"/>
              </a:rPr>
              <a:t>             </a:t>
            </a:r>
            <a:r>
              <a:rPr lang="en-IN" sz="2400" dirty="0">
                <a:latin typeface="Baskerville Old Face" pitchFamily="18" charset="0"/>
              </a:rPr>
              <a:t> Enzymes in the Golgi polymerize several of these GAGs via a xylose link onto the core </a:t>
            </a:r>
            <a:r>
              <a:rPr lang="en-IN" sz="2400" dirty="0" smtClean="0">
                <a:latin typeface="Baskerville Old Face" pitchFamily="18" charset="0"/>
              </a:rPr>
              <a:t>protein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21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86724" cy="50720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dirty="0" smtClean="0">
                <a:solidFill>
                  <a:schemeClr val="accent1"/>
                </a:solidFill>
              </a:rPr>
              <a:t>3. SULFATION</a:t>
            </a:r>
          </a:p>
          <a:p>
            <a:pPr>
              <a:buNone/>
            </a:pPr>
            <a:r>
              <a:rPr lang="en-IN" sz="2400" dirty="0"/>
              <a:t> </a:t>
            </a:r>
            <a:r>
              <a:rPr lang="en-IN" sz="2400" dirty="0" smtClean="0"/>
              <a:t>      </a:t>
            </a:r>
            <a:r>
              <a:rPr lang="en-IN" sz="2400" dirty="0" smtClean="0">
                <a:latin typeface="Baskerville Old Face" pitchFamily="18" charset="0"/>
              </a:rPr>
              <a:t>Another </a:t>
            </a:r>
            <a:r>
              <a:rPr lang="en-IN" sz="2400" dirty="0">
                <a:latin typeface="Baskerville Old Face" pitchFamily="18" charset="0"/>
              </a:rPr>
              <a:t>task </a:t>
            </a:r>
            <a:r>
              <a:rPr lang="en-IN" sz="2400" dirty="0" smtClean="0">
                <a:latin typeface="Baskerville Old Face" pitchFamily="18" charset="0"/>
              </a:rPr>
              <a:t>of the Golgi involves the sulfation of certain molecules passing through its lumen via </a:t>
            </a:r>
            <a:r>
              <a:rPr lang="en-IN" sz="2400" dirty="0" err="1" smtClean="0">
                <a:latin typeface="Baskerville Old Face" pitchFamily="18" charset="0"/>
              </a:rPr>
              <a:t>sulfotranferases</a:t>
            </a:r>
            <a:r>
              <a:rPr lang="en-IN" sz="2400" dirty="0" smtClean="0">
                <a:latin typeface="Baskerville Old Face" pitchFamily="18" charset="0"/>
              </a:rPr>
              <a:t> that gain their </a:t>
            </a:r>
            <a:r>
              <a:rPr lang="en-IN" sz="2400" dirty="0" err="1" smtClean="0">
                <a:latin typeface="Baskerville Old Face" pitchFamily="18" charset="0"/>
              </a:rPr>
              <a:t>sulfur</a:t>
            </a:r>
            <a:r>
              <a:rPr lang="en-IN" sz="2400" dirty="0" smtClean="0">
                <a:latin typeface="Baskerville Old Face" pitchFamily="18" charset="0"/>
              </a:rPr>
              <a:t> molecule from </a:t>
            </a:r>
            <a:r>
              <a:rPr lang="en-US" sz="2400" dirty="0">
                <a:latin typeface="Baskerville Old Face" pitchFamily="18" charset="0"/>
              </a:rPr>
              <a:t>adenosine 3'-phosphate 5'-phosphosulfate</a:t>
            </a:r>
            <a:r>
              <a:rPr lang="en-IN" sz="2400" dirty="0">
                <a:latin typeface="Baskerville Old Face" pitchFamily="18" charset="0"/>
              </a:rPr>
              <a:t>. </a:t>
            </a:r>
          </a:p>
          <a:p>
            <a:pPr>
              <a:buNone/>
            </a:pPr>
            <a:endParaRPr lang="en-IN" sz="24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IN" sz="2400" dirty="0" smtClean="0">
                <a:latin typeface="Baskerville Old Face" pitchFamily="18" charset="0"/>
              </a:rPr>
              <a:t>     This </a:t>
            </a:r>
            <a:r>
              <a:rPr lang="en-IN" sz="2400" dirty="0">
                <a:latin typeface="Baskerville Old Face" pitchFamily="18" charset="0"/>
              </a:rPr>
              <a:t>process occurs on the GAGs of proteoglycans as well as </a:t>
            </a:r>
            <a:r>
              <a:rPr lang="en-IN" sz="2400" dirty="0" smtClean="0">
                <a:latin typeface="Baskerville Old Face" pitchFamily="18" charset="0"/>
              </a:rPr>
              <a:t>  on </a:t>
            </a:r>
            <a:r>
              <a:rPr lang="en-IN" sz="2400" dirty="0">
                <a:latin typeface="Baskerville Old Face" pitchFamily="18" charset="0"/>
              </a:rPr>
              <a:t>the core protein</a:t>
            </a:r>
            <a:r>
              <a:rPr lang="en-IN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en-IN" sz="2400" dirty="0" smtClean="0">
                <a:latin typeface="Baskerville Old Face" pitchFamily="18" charset="0"/>
              </a:rPr>
              <a:t>      Sulfation </a:t>
            </a:r>
            <a:r>
              <a:rPr lang="en-IN" sz="2400" dirty="0">
                <a:latin typeface="Baskerville Old Face" pitchFamily="18" charset="0"/>
              </a:rPr>
              <a:t>is generally performed in the trans-Golgi network</a:t>
            </a:r>
            <a:r>
              <a:rPr lang="en-IN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en-IN" sz="2400" dirty="0">
              <a:latin typeface="Baskerville Old Face" pitchFamily="18" charset="0"/>
            </a:endParaRPr>
          </a:p>
          <a:p>
            <a:pPr>
              <a:buNone/>
            </a:pPr>
            <a:r>
              <a:rPr lang="en-IN" sz="2400" dirty="0" smtClean="0">
                <a:latin typeface="Baskerville Old Face" pitchFamily="18" charset="0"/>
              </a:rPr>
              <a:t>     The </a:t>
            </a:r>
            <a:r>
              <a:rPr lang="en-IN" sz="2400" dirty="0">
                <a:latin typeface="Baskerville Old Face" pitchFamily="18" charset="0"/>
              </a:rPr>
              <a:t>level of sulfation is very important to the proteoglycans' signalling abilities as well as giving the proteoglycan its overall negative </a:t>
            </a:r>
            <a:r>
              <a:rPr lang="en-IN" sz="2400" dirty="0" smtClean="0">
                <a:latin typeface="Baskerville Old Face" pitchFamily="18" charset="0"/>
              </a:rPr>
              <a:t>charge.</a:t>
            </a:r>
            <a:endParaRPr lang="en-IN" sz="2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>
              <a:buNone/>
            </a:pPr>
            <a:r>
              <a:rPr lang="en-IN" sz="2400" dirty="0" smtClean="0">
                <a:solidFill>
                  <a:schemeClr val="accent1"/>
                </a:solidFill>
              </a:rPr>
              <a:t>4. APOPTOSIS</a:t>
            </a:r>
          </a:p>
          <a:p>
            <a:pPr>
              <a:buNone/>
            </a:pPr>
            <a:endParaRPr lang="en-IN" sz="24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IN" sz="2400" dirty="0" smtClean="0">
                <a:latin typeface="Baskerville Old Face" pitchFamily="18" charset="0"/>
              </a:rPr>
              <a:t>   The </a:t>
            </a:r>
            <a:r>
              <a:rPr lang="en-IN" sz="2400" dirty="0">
                <a:latin typeface="Baskerville Old Face" pitchFamily="18" charset="0"/>
              </a:rPr>
              <a:t>Golgi has a putative role in apoptosis, with several </a:t>
            </a:r>
            <a:r>
              <a:rPr lang="en-IN" sz="2400" dirty="0" smtClean="0">
                <a:latin typeface="Baskerville Old Face" pitchFamily="18" charset="0"/>
              </a:rPr>
              <a:t>Bcl-  2</a:t>
            </a:r>
            <a:r>
              <a:rPr lang="en-IN" sz="2400" dirty="0">
                <a:latin typeface="Baskerville Old Face" pitchFamily="18" charset="0"/>
              </a:rPr>
              <a:t> family members localised there, as well as to </a:t>
            </a:r>
            <a:r>
              <a:rPr lang="en-IN" sz="2400" dirty="0" smtClean="0">
                <a:latin typeface="Baskerville Old Face" pitchFamily="18" charset="0"/>
              </a:rPr>
              <a:t>the</a:t>
            </a:r>
            <a:r>
              <a:rPr lang="en-IN" sz="2400" dirty="0">
                <a:latin typeface="Baskerville Old Face" pitchFamily="18" charset="0"/>
              </a:rPr>
              <a:t> mitochondria</a:t>
            </a:r>
            <a:r>
              <a:rPr lang="en-IN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en-IN" sz="2400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en-IN" sz="2400" dirty="0">
                <a:latin typeface="Baskerville Old Face" pitchFamily="18" charset="0"/>
              </a:rPr>
              <a:t> </a:t>
            </a:r>
            <a:r>
              <a:rPr lang="en-IN" sz="2400" dirty="0" smtClean="0">
                <a:latin typeface="Baskerville Old Face" pitchFamily="18" charset="0"/>
              </a:rPr>
              <a:t>   </a:t>
            </a:r>
            <a:r>
              <a:rPr lang="en-IN" sz="2400" dirty="0">
                <a:latin typeface="Baskerville Old Face" pitchFamily="18" charset="0"/>
              </a:rPr>
              <a:t>A newly characterized protein, GAAP (Golgi anti-apoptotic protein), almost exclusively resides in the Golgi and protects cells from apoptosis by an as-yet undefined mechanism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76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solidFill>
                  <a:schemeClr val="accent1"/>
                </a:solidFill>
              </a:rPr>
              <a:t>    5. PHOSPHORYLATION</a:t>
            </a:r>
          </a:p>
          <a:p>
            <a:pPr>
              <a:buNone/>
            </a:pPr>
            <a:r>
              <a:rPr lang="en-IN" sz="2400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IN" sz="2400" dirty="0" smtClean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        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The phosphorylation of molecules requires energy in the form  of ATP .</a:t>
            </a:r>
          </a:p>
          <a:p>
            <a:pPr>
              <a:buNone/>
            </a:pPr>
            <a:endParaRPr lang="en-IN" sz="2400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	ATP is imported into the lumen of the Golgi utilised by resident kinases such as casein kinase1 and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 casein kinase 2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endParaRPr lang="en-IN" sz="2400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IN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         One 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molecule that is phosphorylated in the Golgi is Apolipoprotein, which forms a molecule known as VLDL that is a constituent of blood serum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. </a:t>
            </a:r>
          </a:p>
          <a:p>
            <a:pPr>
              <a:buNone/>
            </a:pPr>
            <a:endParaRPr lang="en-IN" sz="2400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IN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         It 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is thought that the phosphorylation of these molecules is important to help aid in their sorting for secretion into the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blood serum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2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Vesicles leaving RER transported to the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sz="2800" b="1" dirty="0" err="1" smtClean="0">
                <a:solidFill>
                  <a:schemeClr val="accent1">
                    <a:lumMod val="75000"/>
                  </a:schemeClr>
                </a:solidFill>
              </a:rPr>
              <a:t>cis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face of GA, fuse with the membrane and empty the contents into the lumen.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Molecules inside the lumen are modified and sorted for transport to the next destination.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Proteins destined for places other than ER and GA, moves to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trans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face.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Gets placed on either of the 3 vesicles, i.e.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</a:rPr>
              <a:t>Exocytotic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, Secretory and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</a:rPr>
              <a:t>Lysosomal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vesicles.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VESICULAR TRANSPORT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Formation of cell wall and cell plate in Plant Tissues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I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Acrosome development in sperm cells.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Secretion of Zymogen in the Exocrine cells of Pancreas.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Secretion and transformation of Lipid in the liver cells.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Similar secretory functions are carried out in the Brunner’s gland cells, alveolar epithelium,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</a:rPr>
              <a:t>Paneth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cells, connective tissues as well.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067800" cy="114300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CELL SPECIFIC FUNCTIONS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6400800" cy="34747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Golgi apparatus is noticeable with both light and electron microscope. It is also called </a:t>
            </a:r>
            <a:r>
              <a:rPr lang="en-US" b="1" dirty="0" smtClean="0"/>
              <a:t>Golgi complex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Golgi complex was discovered by an Italian physician and Noble Laureate </a:t>
            </a:r>
            <a:r>
              <a:rPr lang="en-US" sz="2400" b="1" dirty="0" err="1" smtClean="0"/>
              <a:t>Camillo</a:t>
            </a:r>
            <a:r>
              <a:rPr lang="en-US" dirty="0" smtClean="0"/>
              <a:t> </a:t>
            </a:r>
            <a:r>
              <a:rPr lang="en-US" sz="2400" b="1" dirty="0" smtClean="0"/>
              <a:t>Golgi</a:t>
            </a:r>
            <a:r>
              <a:rPr lang="en-US" dirty="0" smtClean="0"/>
              <a:t> in 1898 during an investigation of the nervous system.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Its electron microscopic structure was described by </a:t>
            </a:r>
            <a:r>
              <a:rPr lang="en-US" sz="2400" b="1" dirty="0" smtClean="0"/>
              <a:t>Dalton</a:t>
            </a:r>
            <a:r>
              <a:rPr lang="en-US" dirty="0" smtClean="0"/>
              <a:t> and </a:t>
            </a:r>
            <a:r>
              <a:rPr lang="en-US" sz="2400" b="1" dirty="0" smtClean="0"/>
              <a:t>Felix</a:t>
            </a:r>
            <a:r>
              <a:rPr lang="en-US" dirty="0" smtClean="0"/>
              <a:t> in 1954.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858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Discovery of Golgi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352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Golgi apparatus is present in all Eukaryotic cells and absent in Prokaryotes.</a:t>
            </a:r>
          </a:p>
          <a:p>
            <a:pPr marL="4572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Golgi apparatus is specially extensive in the secretory cells.</a:t>
            </a:r>
          </a:p>
          <a:p>
            <a:pPr marL="4572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It is absent in few cell types, such as the mammalian RBCs, sperm cells of Bryophytes and </a:t>
            </a:r>
            <a:r>
              <a:rPr lang="en-US" sz="2400" dirty="0" err="1" smtClean="0"/>
              <a:t>Pteridophytes</a:t>
            </a:r>
            <a:r>
              <a:rPr lang="en-US" sz="2400" dirty="0" smtClean="0"/>
              <a:t> and sieve tubes of plants.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5052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543800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 cell may have one large Golgi complex or several very small ones. It occupies different positions in different kind of cells</a:t>
            </a:r>
            <a:r>
              <a:rPr lang="en-US" sz="2400" dirty="0" smtClean="0"/>
              <a:t>.</a:t>
            </a:r>
          </a:p>
          <a:p>
            <a:pPr marL="4572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 secretory and absorptive cells, it usually lies between the nucleus</a:t>
            </a:r>
            <a:r>
              <a:rPr lang="en-US" sz="2400" dirty="0" smtClean="0"/>
              <a:t>.</a:t>
            </a:r>
          </a:p>
          <a:p>
            <a:pPr marL="4572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invertebrate and plant cells usually have several small Golgi </a:t>
            </a:r>
            <a:r>
              <a:rPr lang="en-US" sz="2400" dirty="0" err="1"/>
              <a:t>complexs</a:t>
            </a:r>
            <a:r>
              <a:rPr lang="en-US" sz="2400" dirty="0"/>
              <a:t>, called </a:t>
            </a:r>
            <a:r>
              <a:rPr lang="en-US" sz="2400" dirty="0" err="1"/>
              <a:t>Dictyosomes</a:t>
            </a:r>
            <a:r>
              <a:rPr lang="en-US" sz="2400" dirty="0"/>
              <a:t>, scattered throughout the cytoplasm.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Golgi complex varies in size and form in different cell types but usually has similar organization for any one kind of cells.</a:t>
            </a:r>
          </a:p>
          <a:p>
            <a:pPr marL="4572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Electron microscope shows it as a central stack (pile) of parallel, flattened, intercommunicating sacs or cisternae and many peripheral tubules and vesicles.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Structure of Golgi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6248400"/>
          </a:xfrm>
        </p:spPr>
        <p:txBody>
          <a:bodyPr>
            <a:normAutofit fontScale="92500" lnSpcReduction="10000"/>
          </a:bodyPr>
          <a:lstStyle/>
          <a:p>
            <a:pPr marL="560070" indent="-514350">
              <a:buFont typeface="+mj-lt"/>
              <a:buAutoNum type="romanUcPeriod"/>
            </a:pPr>
            <a:r>
              <a:rPr lang="en-US" b="1" dirty="0" smtClean="0"/>
              <a:t>Cisternae</a:t>
            </a:r>
            <a:r>
              <a:rPr lang="en-US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cisternae vary in number from 3-7 in most animal cells and from 10-20 in plant cells.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Usually equally spaced in the stack, separated from each other by thin layers of </a:t>
            </a:r>
            <a:r>
              <a:rPr lang="en-US" b="1" dirty="0" err="1" smtClean="0"/>
              <a:t>intercisternal</a:t>
            </a:r>
            <a:r>
              <a:rPr lang="en-US" b="1" dirty="0" smtClean="0"/>
              <a:t> cytoplasm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Cisternae may be flat but are often curved.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Golgi complex has a distinct polarity, the two poles are called </a:t>
            </a:r>
            <a:r>
              <a:rPr lang="en-US" dirty="0" err="1" smtClean="0"/>
              <a:t>cis</a:t>
            </a:r>
            <a:r>
              <a:rPr lang="en-US" dirty="0" smtClean="0"/>
              <a:t> face and trans face, which act respectively as the receiving and shipping departments.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ym typeface="Arial" charset="0"/>
              </a:rPr>
              <a:t>Convex </a:t>
            </a:r>
            <a:r>
              <a:rPr lang="en-US" sz="2000" dirty="0">
                <a:sym typeface="Arial" charset="0"/>
              </a:rPr>
              <a:t>side of stack </a:t>
            </a:r>
            <a:r>
              <a:rPr lang="en-US" sz="2000" b="1" dirty="0">
                <a:sym typeface="Arial" charset="0"/>
              </a:rPr>
              <a:t>-&gt; forming (</a:t>
            </a:r>
            <a:r>
              <a:rPr lang="en-US" sz="2000" b="1" dirty="0" err="1">
                <a:sym typeface="Arial" charset="0"/>
              </a:rPr>
              <a:t>cis</a:t>
            </a:r>
            <a:r>
              <a:rPr lang="en-US" sz="2000" b="1" dirty="0">
                <a:sym typeface="Arial" charset="0"/>
              </a:rPr>
              <a:t>) </a:t>
            </a:r>
            <a:r>
              <a:rPr lang="en-US" sz="2000" b="1" dirty="0" smtClean="0">
                <a:sym typeface="Arial" charset="0"/>
              </a:rPr>
              <a:t>face.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ym typeface="Arial" charset="0"/>
              </a:rPr>
              <a:t>Concave </a:t>
            </a:r>
            <a:r>
              <a:rPr lang="en-US" sz="2000" dirty="0">
                <a:sym typeface="Arial" charset="0"/>
              </a:rPr>
              <a:t>side of stack -&gt; </a:t>
            </a:r>
            <a:r>
              <a:rPr lang="en-US" sz="2000" b="1" dirty="0">
                <a:sym typeface="Arial" charset="0"/>
              </a:rPr>
              <a:t>maturing (trans) </a:t>
            </a:r>
            <a:r>
              <a:rPr lang="en-US" sz="2000" b="1" dirty="0" smtClean="0">
                <a:sym typeface="Arial" charset="0"/>
              </a:rPr>
              <a:t>face.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ym typeface="Arial" charset="0"/>
              </a:rPr>
              <a:t>Secretory materials reach the Golgi complex from Smooth Endoplasmic Reticulum (SER) by way of transport vesicles which bud off from SER and fuse with </a:t>
            </a:r>
            <a:r>
              <a:rPr lang="en-US" sz="2000" dirty="0" err="1" smtClean="0">
                <a:sym typeface="Arial" charset="0"/>
              </a:rPr>
              <a:t>golgi</a:t>
            </a:r>
            <a:r>
              <a:rPr lang="en-US" sz="2000" dirty="0" smtClean="0">
                <a:sym typeface="Arial" charset="0"/>
              </a:rPr>
              <a:t> cisternae on the </a:t>
            </a:r>
            <a:r>
              <a:rPr lang="en-US" sz="2000" dirty="0" err="1" smtClean="0">
                <a:sym typeface="Arial" charset="0"/>
              </a:rPr>
              <a:t>cis</a:t>
            </a:r>
            <a:r>
              <a:rPr lang="en-US" sz="2000" dirty="0" smtClean="0">
                <a:sym typeface="Arial" charset="0"/>
              </a:rPr>
              <a:t> face.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ym typeface="Arial" charset="0"/>
              </a:rPr>
              <a:t>From the trans face Secretory vesicles arises that carry the processed material to their destination.</a:t>
            </a:r>
            <a:endParaRPr lang="en-US" sz="2000" dirty="0">
              <a:sym typeface="Arial" charset="0"/>
            </a:endParaRPr>
          </a:p>
          <a:p>
            <a:pPr>
              <a:lnSpc>
                <a:spcPct val="80000"/>
              </a:lnSpc>
            </a:pPr>
            <a:endParaRPr lang="en-IN" sz="1800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31520"/>
            <a:ext cx="7162800" cy="41452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 smtClean="0"/>
              <a:t>Tubules</a:t>
            </a:r>
            <a:r>
              <a:rPr lang="en-US" dirty="0" smtClean="0"/>
              <a:t>: Small, round tubules arise from the periphery of the cisternae. Some of these enlarge at their ends to form vesicles.</a:t>
            </a:r>
          </a:p>
          <a:p>
            <a:pPr marL="4572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600" b="1" dirty="0" smtClean="0"/>
              <a:t>Vesicles</a:t>
            </a:r>
            <a:r>
              <a:rPr lang="en-US" dirty="0" smtClean="0"/>
              <a:t>: the vesicles lie near the ends and concave surface of the Golgi complex.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They are of two types: </a:t>
            </a:r>
            <a:r>
              <a:rPr lang="en-US" b="1" dirty="0" smtClean="0"/>
              <a:t>smooth or secretory     vesicles</a:t>
            </a:r>
            <a:r>
              <a:rPr lang="en-US" dirty="0" smtClean="0"/>
              <a:t> and </a:t>
            </a:r>
            <a:r>
              <a:rPr lang="en-US" b="1" dirty="0" smtClean="0"/>
              <a:t>coated vesicles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smtClean="0"/>
              <a:t>   All the Golgi elements are filled with a fluid, the </a:t>
            </a:r>
            <a:r>
              <a:rPr lang="en-US" b="1" dirty="0" smtClean="0"/>
              <a:t>Golgi matrix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na55\Desktop\IMG_20140127_003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5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gia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3434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7" descr="golgil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685800"/>
            <a:ext cx="4343400" cy="3657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05400"/>
            <a:ext cx="4267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Golgi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709</TotalTime>
  <Words>688</Words>
  <Application>Microsoft Office PowerPoint</Application>
  <PresentationFormat>On-screen Show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Golgi Complex</vt:lpstr>
      <vt:lpstr>Discovery of Golgi body</vt:lpstr>
      <vt:lpstr>Location</vt:lpstr>
      <vt:lpstr>PowerPoint Presentation</vt:lpstr>
      <vt:lpstr>Structure of Golgi complex</vt:lpstr>
      <vt:lpstr>PowerPoint Presentation</vt:lpstr>
      <vt:lpstr>PowerPoint Presentation</vt:lpstr>
      <vt:lpstr>PowerPoint Presentation</vt:lpstr>
      <vt:lpstr>Golgi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VESICULAR TRANSPORT</vt:lpstr>
      <vt:lpstr>CELL SPECIFIC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rana55</dc:creator>
  <cp:lastModifiedBy>Khalid</cp:lastModifiedBy>
  <cp:revision>35</cp:revision>
  <dcterms:created xsi:type="dcterms:W3CDTF">2014-01-26T14:10:11Z</dcterms:created>
  <dcterms:modified xsi:type="dcterms:W3CDTF">2015-05-13T04:34:19Z</dcterms:modified>
</cp:coreProperties>
</file>