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76" r:id="rId4"/>
    <p:sldId id="285" r:id="rId5"/>
    <p:sldId id="274" r:id="rId6"/>
    <p:sldId id="261" r:id="rId7"/>
    <p:sldId id="259" r:id="rId8"/>
    <p:sldId id="264" r:id="rId9"/>
    <p:sldId id="265" r:id="rId10"/>
    <p:sldId id="267" r:id="rId11"/>
    <p:sldId id="296" r:id="rId12"/>
    <p:sldId id="297" r:id="rId13"/>
    <p:sldId id="298" r:id="rId14"/>
    <p:sldId id="299" r:id="rId15"/>
    <p:sldId id="268" r:id="rId16"/>
    <p:sldId id="277" r:id="rId17"/>
    <p:sldId id="269" r:id="rId18"/>
    <p:sldId id="270" r:id="rId19"/>
    <p:sldId id="286" r:id="rId20"/>
    <p:sldId id="287" r:id="rId21"/>
    <p:sldId id="260" r:id="rId22"/>
    <p:sldId id="288" r:id="rId23"/>
    <p:sldId id="271" r:id="rId24"/>
    <p:sldId id="289" r:id="rId25"/>
    <p:sldId id="295" r:id="rId26"/>
    <p:sldId id="291" r:id="rId27"/>
    <p:sldId id="290"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0"/>
  </p:normalViewPr>
  <p:slideViewPr>
    <p:cSldViewPr>
      <p:cViewPr>
        <p:scale>
          <a:sx n="76" d="100"/>
          <a:sy n="76" d="100"/>
        </p:scale>
        <p:origin x="-11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6C9F0-C490-4824-B933-3D65ECB5E485}" type="datetimeFigureOut">
              <a:rPr lang="en-US" smtClean="0"/>
              <a:pPr/>
              <a:t>5/22/2015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FC177D-9883-4946-A9A0-9A0603808E4A}" type="slidenum">
              <a:rPr lang="en-US" smtClean="0"/>
              <a:pPr/>
              <a:t>‹#›</a:t>
            </a:fld>
            <a:endParaRPr lang="en-US" dirty="0"/>
          </a:p>
        </p:txBody>
      </p:sp>
    </p:spTree>
    <p:extLst>
      <p:ext uri="{BB962C8B-B14F-4D97-AF65-F5344CB8AC3E}">
        <p14:creationId xmlns:p14="http://schemas.microsoft.com/office/powerpoint/2010/main" val="84823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FC177D-9883-4946-A9A0-9A0603808E4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FC177D-9883-4946-A9A0-9A0603808E4A}"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7181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153816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84899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189978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301220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353204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8" name="Footer Placeholder 7"/>
          <p:cNvSpPr>
            <a:spLocks noGrp="1"/>
          </p:cNvSpPr>
          <p:nvPr>
            <p:ph type="ftr" sz="quarter" idx="11"/>
          </p:nvPr>
        </p:nvSpPr>
        <p:spPr/>
        <p:txBody>
          <a:bodyPr/>
          <a:lstStyle/>
          <a:p>
            <a:endParaRPr lang="en-PH" dirty="0"/>
          </a:p>
        </p:txBody>
      </p:sp>
      <p:sp>
        <p:nvSpPr>
          <p:cNvPr id="9" name="Slide Number Placeholder 8"/>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171957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4" name="Footer Placeholder 3"/>
          <p:cNvSpPr>
            <a:spLocks noGrp="1"/>
          </p:cNvSpPr>
          <p:nvPr>
            <p:ph type="ftr" sz="quarter" idx="11"/>
          </p:nvPr>
        </p:nvSpPr>
        <p:spPr/>
        <p:txBody>
          <a:bodyPr/>
          <a:lstStyle/>
          <a:p>
            <a:endParaRPr lang="en-PH" dirty="0"/>
          </a:p>
        </p:txBody>
      </p:sp>
      <p:sp>
        <p:nvSpPr>
          <p:cNvPr id="5" name="Slide Number Placeholder 4"/>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73839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3" name="Footer Placeholder 2"/>
          <p:cNvSpPr>
            <a:spLocks noGrp="1"/>
          </p:cNvSpPr>
          <p:nvPr>
            <p:ph type="ftr" sz="quarter" idx="11"/>
          </p:nvPr>
        </p:nvSpPr>
        <p:spPr/>
        <p:txBody>
          <a:bodyPr/>
          <a:lstStyle/>
          <a:p>
            <a:endParaRPr lang="en-PH" dirty="0"/>
          </a:p>
        </p:txBody>
      </p:sp>
      <p:sp>
        <p:nvSpPr>
          <p:cNvPr id="4" name="Slide Number Placeholder 3"/>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169687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125373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5BFFD-A490-4C0E-9AB1-825FA38AC8B6}" type="datetimeFigureOut">
              <a:rPr lang="en-PH" smtClean="0"/>
              <a:pPr/>
              <a:t>5/22/2015</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136829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5BFFD-A490-4C0E-9AB1-825FA38AC8B6}" type="datetimeFigureOut">
              <a:rPr lang="en-PH" smtClean="0"/>
              <a:pPr/>
              <a:t>5/22/2015</a:t>
            </a:fld>
            <a:endParaRPr lang="en-PH"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E2B5E-A346-4BE1-9E26-A70DC22CD6D1}" type="slidenum">
              <a:rPr lang="en-PH" smtClean="0"/>
              <a:pPr/>
              <a:t>‹#›</a:t>
            </a:fld>
            <a:endParaRPr lang="en-PH" dirty="0"/>
          </a:p>
        </p:txBody>
      </p:sp>
    </p:spTree>
    <p:extLst>
      <p:ext uri="{BB962C8B-B14F-4D97-AF65-F5344CB8AC3E}">
        <p14:creationId xmlns:p14="http://schemas.microsoft.com/office/powerpoint/2010/main" val="363343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lum bright="-10000" contrast="-20000"/>
          </a:blip>
          <a:srcRect l="3691" t="8333" r="8454" b="6250"/>
          <a:stretch>
            <a:fillRect/>
          </a:stretch>
        </p:blipFill>
        <p:spPr bwMode="auto">
          <a:xfrm>
            <a:off x="0" y="0"/>
            <a:ext cx="9144000" cy="6934200"/>
          </a:xfrm>
          <a:prstGeom prst="rect">
            <a:avLst/>
          </a:prstGeom>
          <a:noFill/>
          <a:ln w="9525">
            <a:noFill/>
            <a:miter lim="800000"/>
            <a:headEnd/>
            <a:tailEnd/>
          </a:ln>
          <a:effectLst/>
        </p:spPr>
      </p:pic>
      <p:sp>
        <p:nvSpPr>
          <p:cNvPr id="2" name="Title 1"/>
          <p:cNvSpPr>
            <a:spLocks noGrp="1"/>
          </p:cNvSpPr>
          <p:nvPr>
            <p:ph type="ctrTitle"/>
          </p:nvPr>
        </p:nvSpPr>
        <p:spPr>
          <a:xfrm>
            <a:off x="0" y="0"/>
            <a:ext cx="7772400" cy="1470025"/>
          </a:xfrm>
        </p:spPr>
        <p:txBody>
          <a:bodyPr>
            <a:normAutofit/>
          </a:bodyPr>
          <a:lstStyle/>
          <a:p>
            <a:r>
              <a:rPr lang="en-PH" sz="7000" b="1" dirty="0" smtClean="0">
                <a:solidFill>
                  <a:schemeClr val="bg1"/>
                </a:solidFill>
                <a:latin typeface="Maiandra GD" panose="020E0502030308020204" pitchFamily="34" charset="0"/>
              </a:rPr>
              <a:t>Energy Conversion:</a:t>
            </a:r>
            <a:endParaRPr lang="en-PH" sz="7000" b="1" dirty="0">
              <a:solidFill>
                <a:schemeClr val="bg1"/>
              </a:solidFill>
              <a:latin typeface="Maiandra GD" panose="020E0502030308020204" pitchFamily="34" charset="0"/>
            </a:endParaRPr>
          </a:p>
        </p:txBody>
      </p:sp>
      <p:sp>
        <p:nvSpPr>
          <p:cNvPr id="4" name="Title 1"/>
          <p:cNvSpPr txBox="1">
            <a:spLocks/>
          </p:cNvSpPr>
          <p:nvPr/>
        </p:nvSpPr>
        <p:spPr>
          <a:xfrm>
            <a:off x="1752600" y="2895600"/>
            <a:ext cx="5943600" cy="1524000"/>
          </a:xfrm>
          <a:prstGeom prst="rect">
            <a:avLst/>
          </a:prstGeom>
          <a:solidFill>
            <a:schemeClr val="accent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000" b="1" dirty="0" smtClean="0">
                <a:solidFill>
                  <a:schemeClr val="bg1"/>
                </a:solidFill>
                <a:latin typeface="Maiandra GD" panose="020E0502030308020204" pitchFamily="34" charset="0"/>
              </a:rPr>
              <a:t>Mitochondria </a:t>
            </a:r>
          </a:p>
          <a:p>
            <a:r>
              <a:rPr lang="en-PH" sz="5000" b="1" dirty="0" smtClean="0">
                <a:solidFill>
                  <a:schemeClr val="bg1"/>
                </a:solidFill>
                <a:latin typeface="Maiandra GD" panose="020E0502030308020204" pitchFamily="34" charset="0"/>
              </a:rPr>
              <a:t>and ATP Production</a:t>
            </a:r>
            <a:endParaRPr lang="en-PH" sz="50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1675902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04800"/>
            <a:ext cx="6781800" cy="6096000"/>
          </a:xfrm>
        </p:spPr>
        <p:txBody>
          <a:bodyPr>
            <a:normAutofit fontScale="92500" lnSpcReduction="10000"/>
          </a:bodyPr>
          <a:lstStyle/>
          <a:p>
            <a:pPr>
              <a:buNone/>
            </a:pPr>
            <a:r>
              <a:rPr lang="en-US" dirty="0" smtClean="0">
                <a:latin typeface="Maiandra GD" pitchFamily="34" charset="0"/>
              </a:rPr>
              <a:t>6. Mitochondrial DNA</a:t>
            </a:r>
          </a:p>
          <a:p>
            <a:pPr>
              <a:buFont typeface="Wingdings" pitchFamily="2" charset="2"/>
              <a:buChar char="Ø"/>
            </a:pPr>
            <a:r>
              <a:rPr lang="en-US" dirty="0" smtClean="0">
                <a:latin typeface="Maiandra GD" pitchFamily="34" charset="0"/>
              </a:rPr>
              <a:t>Contains 37 genes, all of which are essential for normal mitochondrial function. </a:t>
            </a:r>
          </a:p>
          <a:p>
            <a:pPr>
              <a:buNone/>
            </a:pPr>
            <a:r>
              <a:rPr lang="en-US" dirty="0" smtClean="0">
                <a:latin typeface="Maiandra GD" pitchFamily="34" charset="0"/>
              </a:rPr>
              <a:t>		13 electron transport</a:t>
            </a:r>
          </a:p>
          <a:p>
            <a:pPr>
              <a:buNone/>
            </a:pPr>
            <a:r>
              <a:rPr lang="en-US" dirty="0" smtClean="0">
                <a:latin typeface="Maiandra GD" pitchFamily="34" charset="0"/>
              </a:rPr>
              <a:t>		22 for </a:t>
            </a:r>
            <a:r>
              <a:rPr lang="en-US" dirty="0" err="1" smtClean="0">
                <a:latin typeface="Maiandra GD" pitchFamily="34" charset="0"/>
              </a:rPr>
              <a:t>tRNA</a:t>
            </a:r>
            <a:endParaRPr lang="en-US" dirty="0" smtClean="0">
              <a:latin typeface="Maiandra GD" pitchFamily="34" charset="0"/>
            </a:endParaRPr>
          </a:p>
          <a:p>
            <a:pPr>
              <a:buNone/>
            </a:pPr>
            <a:r>
              <a:rPr lang="en-US" dirty="0" smtClean="0">
                <a:latin typeface="Maiandra GD" pitchFamily="34" charset="0"/>
              </a:rPr>
              <a:t>		2 for mRNA</a:t>
            </a:r>
          </a:p>
          <a:p>
            <a:pPr>
              <a:buNone/>
            </a:pPr>
            <a:endParaRPr lang="en-US" dirty="0" smtClean="0">
              <a:latin typeface="Maiandra GD" pitchFamily="34" charset="0"/>
            </a:endParaRPr>
          </a:p>
          <a:p>
            <a:pPr>
              <a:buNone/>
            </a:pPr>
            <a:r>
              <a:rPr lang="en-US" dirty="0" smtClean="0">
                <a:latin typeface="Maiandra GD" pitchFamily="34" charset="0"/>
              </a:rPr>
              <a:t>7. Mitochondrial ribosome</a:t>
            </a:r>
          </a:p>
          <a:p>
            <a:pPr>
              <a:buFont typeface="Wingdings" pitchFamily="2" charset="2"/>
              <a:buChar char="Ø"/>
            </a:pPr>
            <a:r>
              <a:rPr lang="en-US" dirty="0" smtClean="0">
                <a:latin typeface="Maiandra GD" pitchFamily="34" charset="0"/>
              </a:rPr>
              <a:t>Biosynthesis of protein for ATP synthesis</a:t>
            </a:r>
          </a:p>
          <a:p>
            <a:pPr>
              <a:buFont typeface="Wingdings" pitchFamily="2" charset="2"/>
              <a:buChar char="Ø"/>
            </a:pPr>
            <a:r>
              <a:rPr lang="en-US" dirty="0" smtClean="0">
                <a:latin typeface="Maiandra GD" pitchFamily="34" charset="0"/>
              </a:rPr>
              <a:t>Same as prokaryotic ribosome</a:t>
            </a:r>
          </a:p>
          <a:p>
            <a:pPr>
              <a:buNone/>
            </a:pPr>
            <a:endParaRPr lang="en-US" dirty="0" smtClean="0">
              <a:latin typeface="Maiandra G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fontScale="90000"/>
          </a:bodyPr>
          <a:lstStyle/>
          <a:p>
            <a:r>
              <a:rPr lang="en-US" altLang="zh-TW" sz="3600" b="1" dirty="0">
                <a:latin typeface="Times New Roman" pitchFamily="18" charset="0"/>
                <a:ea typeface="新細明體" pitchFamily="18" charset="-120"/>
              </a:rPr>
              <a:t>The role of anaerobic and aerobic metabolism in exercise</a:t>
            </a:r>
            <a:endParaRPr lang="zh-TW" altLang="en-US" sz="3600" b="1" dirty="0">
              <a:latin typeface="Times New Roman" pitchFamily="18" charset="0"/>
              <a:ea typeface="新細明體" pitchFamily="18" charset="-120"/>
            </a:endParaRPr>
          </a:p>
        </p:txBody>
      </p:sp>
      <p:sp>
        <p:nvSpPr>
          <p:cNvPr id="182275" name="Rectangle 3"/>
          <p:cNvSpPr>
            <a:spLocks noGrp="1" noChangeArrowheads="1"/>
          </p:cNvSpPr>
          <p:nvPr>
            <p:ph idx="1"/>
          </p:nvPr>
        </p:nvSpPr>
        <p:spPr/>
        <p:txBody>
          <a:bodyPr/>
          <a:lstStyle/>
          <a:p>
            <a:pPr>
              <a:lnSpc>
                <a:spcPct val="90000"/>
              </a:lnSpc>
            </a:pPr>
            <a:r>
              <a:rPr lang="en-US" altLang="zh-TW" dirty="0">
                <a:latin typeface="Times New Roman" pitchFamily="18" charset="0"/>
                <a:ea typeface="新細明體" pitchFamily="18" charset="-120"/>
              </a:rPr>
              <a:t>Muscle cells contain a store of </a:t>
            </a:r>
            <a:r>
              <a:rPr lang="en-US" altLang="zh-TW" dirty="0" err="1">
                <a:latin typeface="Times New Roman" pitchFamily="18" charset="0"/>
                <a:ea typeface="新細明體" pitchFamily="18" charset="-120"/>
              </a:rPr>
              <a:t>creatine</a:t>
            </a:r>
            <a:r>
              <a:rPr lang="en-US" altLang="zh-TW" dirty="0">
                <a:latin typeface="Times New Roman" pitchFamily="18" charset="0"/>
                <a:ea typeface="新細明體" pitchFamily="18" charset="-120"/>
              </a:rPr>
              <a:t> phosphate (</a:t>
            </a:r>
            <a:r>
              <a:rPr lang="en-US" altLang="zh-TW" dirty="0" err="1">
                <a:latin typeface="Times New Roman" pitchFamily="18" charset="0"/>
                <a:ea typeface="新細明體" pitchFamily="18" charset="-120"/>
              </a:rPr>
              <a:t>CrP</a:t>
            </a:r>
            <a:r>
              <a:rPr lang="en-US" altLang="zh-TW" dirty="0">
                <a:latin typeface="Times New Roman" pitchFamily="18" charset="0"/>
                <a:ea typeface="新細明體" pitchFamily="18" charset="-120"/>
              </a:rPr>
              <a:t> )</a:t>
            </a:r>
          </a:p>
          <a:p>
            <a:pPr>
              <a:lnSpc>
                <a:spcPct val="90000"/>
              </a:lnSpc>
            </a:pPr>
            <a:r>
              <a:rPr lang="en-US" altLang="zh-TW" dirty="0" err="1">
                <a:latin typeface="Times New Roman" pitchFamily="18" charset="0"/>
                <a:ea typeface="新細明體" pitchFamily="18" charset="-120"/>
              </a:rPr>
              <a:t>CrP</a:t>
            </a:r>
            <a:r>
              <a:rPr lang="en-US" altLang="zh-TW" dirty="0">
                <a:latin typeface="Times New Roman" pitchFamily="18" charset="0"/>
                <a:ea typeface="新細明體" pitchFamily="18" charset="-120"/>
              </a:rPr>
              <a:t> + ADP</a:t>
            </a:r>
            <a:r>
              <a:rPr lang="en-US" altLang="zh-TW" dirty="0">
                <a:latin typeface="Times New Roman" pitchFamily="18" charset="0"/>
                <a:ea typeface="新細明體" pitchFamily="18" charset="-120"/>
                <a:sym typeface="Wingdings 3" pitchFamily="18" charset="2"/>
              </a:rPr>
              <a:t></a:t>
            </a:r>
            <a:r>
              <a:rPr lang="en-US" altLang="zh-TW" dirty="0">
                <a:latin typeface="Times New Roman" pitchFamily="18" charset="0"/>
                <a:ea typeface="新細明體" pitchFamily="18" charset="-120"/>
              </a:rPr>
              <a:t> Cr + ATP</a:t>
            </a:r>
          </a:p>
          <a:p>
            <a:pPr>
              <a:lnSpc>
                <a:spcPct val="90000"/>
              </a:lnSpc>
            </a:pPr>
            <a:r>
              <a:rPr lang="en-US" altLang="zh-TW" dirty="0">
                <a:latin typeface="Times New Roman" pitchFamily="18" charset="0"/>
                <a:ea typeface="新細明體" pitchFamily="18" charset="-120"/>
              </a:rPr>
              <a:t>Human skeletal muscles consist of </a:t>
            </a:r>
            <a:r>
              <a:rPr lang="en-US" altLang="zh-TW" dirty="0">
                <a:solidFill>
                  <a:srgbClr val="FF0000"/>
                </a:solidFill>
                <a:latin typeface="Times New Roman" pitchFamily="18" charset="0"/>
                <a:ea typeface="新細明體" pitchFamily="18" charset="-120"/>
                <a:cs typeface="Times New Roman" pitchFamily="18" charset="0"/>
              </a:rPr>
              <a:t>fast-twitch</a:t>
            </a:r>
            <a:r>
              <a:rPr lang="en-US" altLang="zh-TW" dirty="0">
                <a:solidFill>
                  <a:srgbClr val="FF0000"/>
                </a:solidFill>
                <a:latin typeface="Times New Roman" pitchFamily="18" charset="0"/>
                <a:ea typeface="新細明體" pitchFamily="18" charset="-120"/>
              </a:rPr>
              <a:t> fibers</a:t>
            </a:r>
            <a:r>
              <a:rPr lang="en-US" altLang="zh-TW" dirty="0">
                <a:latin typeface="Times New Roman" pitchFamily="18" charset="0"/>
                <a:ea typeface="新細明體" pitchFamily="18" charset="-120"/>
              </a:rPr>
              <a:t> and </a:t>
            </a:r>
            <a:r>
              <a:rPr lang="en-US" altLang="zh-TW" dirty="0">
                <a:solidFill>
                  <a:srgbClr val="009900"/>
                </a:solidFill>
                <a:latin typeface="Times New Roman" pitchFamily="18" charset="0"/>
                <a:ea typeface="新細明體" pitchFamily="18" charset="-120"/>
              </a:rPr>
              <a:t>slow-twitch fibers</a:t>
            </a:r>
            <a:r>
              <a:rPr lang="en-US" altLang="zh-TW" dirty="0">
                <a:latin typeface="Times New Roman" pitchFamily="18" charset="0"/>
                <a:ea typeface="新細明體" pitchFamily="18" charset="-120"/>
              </a:rPr>
              <a:t> </a:t>
            </a:r>
          </a:p>
          <a:p>
            <a:pPr>
              <a:lnSpc>
                <a:spcPct val="90000"/>
              </a:lnSpc>
            </a:pPr>
            <a:endParaRPr lang="en-US" altLang="zh-TW" sz="1200" dirty="0">
              <a:ea typeface="新細明體" pitchFamily="18" charset="-120"/>
            </a:endParaRPr>
          </a:p>
        </p:txBody>
      </p:sp>
    </p:spTree>
    <p:extLst>
      <p:ext uri="{BB962C8B-B14F-4D97-AF65-F5344CB8AC3E}">
        <p14:creationId xmlns:p14="http://schemas.microsoft.com/office/powerpoint/2010/main" val="191889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r>
              <a:rPr lang="en-US" altLang="zh-TW" sz="3200" b="1" dirty="0">
                <a:latin typeface="Times New Roman" pitchFamily="18" charset="0"/>
                <a:ea typeface="新細明體" pitchFamily="18" charset="-120"/>
              </a:rPr>
              <a:t>Fast-twitch fibers</a:t>
            </a:r>
            <a:endParaRPr lang="zh-TW" altLang="en-US" sz="3200" b="1" dirty="0">
              <a:latin typeface="Times New Roman" pitchFamily="18" charset="0"/>
              <a:ea typeface="新細明體" pitchFamily="18" charset="-120"/>
            </a:endParaRPr>
          </a:p>
        </p:txBody>
      </p:sp>
      <p:sp>
        <p:nvSpPr>
          <p:cNvPr id="183299" name="Rectangle 3"/>
          <p:cNvSpPr>
            <a:spLocks noGrp="1" noChangeArrowheads="1"/>
          </p:cNvSpPr>
          <p:nvPr>
            <p:ph idx="1"/>
          </p:nvPr>
        </p:nvSpPr>
        <p:spPr/>
        <p:txBody>
          <a:bodyPr/>
          <a:lstStyle/>
          <a:p>
            <a:r>
              <a:rPr lang="en-US" altLang="zh-TW">
                <a:latin typeface="Times New Roman" pitchFamily="18" charset="0"/>
                <a:ea typeface="新細明體" pitchFamily="18" charset="-120"/>
              </a:rPr>
              <a:t>Contract very rapidly; 15 – 40 msec</a:t>
            </a:r>
          </a:p>
          <a:p>
            <a:r>
              <a:rPr lang="en-US" altLang="zh-TW">
                <a:latin typeface="Times New Roman" pitchFamily="18" charset="0"/>
                <a:ea typeface="新細明體" pitchFamily="18" charset="-120"/>
              </a:rPr>
              <a:t>Nearly devoid of mitochondria</a:t>
            </a:r>
          </a:p>
          <a:p>
            <a:r>
              <a:rPr lang="en-US" altLang="zh-TW">
                <a:latin typeface="Times New Roman" pitchFamily="18" charset="0"/>
                <a:ea typeface="新細明體" pitchFamily="18" charset="-120"/>
              </a:rPr>
              <a:t>Unable to make much ATP by aerobic respiration</a:t>
            </a:r>
          </a:p>
          <a:p>
            <a:endParaRPr lang="en-US" altLang="zh-TW">
              <a:latin typeface="Times New Roman" pitchFamily="18" charset="0"/>
              <a:ea typeface="新細明體" pitchFamily="18" charset="-120"/>
            </a:endParaRPr>
          </a:p>
        </p:txBody>
      </p:sp>
    </p:spTree>
    <p:extLst>
      <p:ext uri="{BB962C8B-B14F-4D97-AF65-F5344CB8AC3E}">
        <p14:creationId xmlns:p14="http://schemas.microsoft.com/office/powerpoint/2010/main" val="5472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n-US" altLang="zh-TW" sz="3200" b="1" dirty="0">
                <a:latin typeface="Times New Roman" pitchFamily="18" charset="0"/>
                <a:ea typeface="新細明體" pitchFamily="18" charset="-120"/>
              </a:rPr>
              <a:t>Slow-twitch fibers</a:t>
            </a:r>
            <a:endParaRPr lang="zh-TW" altLang="en-US" sz="3200" b="1" dirty="0">
              <a:latin typeface="Times New Roman" pitchFamily="18" charset="0"/>
              <a:ea typeface="新細明體" pitchFamily="18" charset="-120"/>
            </a:endParaRPr>
          </a:p>
        </p:txBody>
      </p:sp>
      <p:sp>
        <p:nvSpPr>
          <p:cNvPr id="184323" name="Rectangle 3"/>
          <p:cNvSpPr>
            <a:spLocks noGrp="1" noChangeArrowheads="1"/>
          </p:cNvSpPr>
          <p:nvPr>
            <p:ph idx="1"/>
          </p:nvPr>
        </p:nvSpPr>
        <p:spPr/>
        <p:txBody>
          <a:bodyPr/>
          <a:lstStyle/>
          <a:p>
            <a:r>
              <a:rPr lang="en-US" altLang="zh-TW">
                <a:latin typeface="Times New Roman" pitchFamily="18" charset="0"/>
                <a:ea typeface="新細明體" pitchFamily="18" charset="-120"/>
              </a:rPr>
              <a:t>Contract more slowly; 40 – 100 msec </a:t>
            </a:r>
          </a:p>
          <a:p>
            <a:r>
              <a:rPr lang="en-US" altLang="zh-TW">
                <a:latin typeface="Times New Roman" pitchFamily="18" charset="0"/>
                <a:ea typeface="新細明體" pitchFamily="18" charset="-120"/>
              </a:rPr>
              <a:t>Have large numbers of mitochondria</a:t>
            </a:r>
          </a:p>
        </p:txBody>
      </p:sp>
    </p:spTree>
    <p:extLst>
      <p:ext uri="{BB962C8B-B14F-4D97-AF65-F5344CB8AC3E}">
        <p14:creationId xmlns:p14="http://schemas.microsoft.com/office/powerpoint/2010/main" val="135973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a:bodyPr>
          <a:lstStyle/>
          <a:p>
            <a:r>
              <a:rPr lang="en-US" altLang="zh-TW" sz="3200" b="1" dirty="0">
                <a:latin typeface="Times New Roman" pitchFamily="18" charset="0"/>
                <a:ea typeface="新細明體" pitchFamily="18" charset="-120"/>
              </a:rPr>
              <a:t>Aerobic exercise</a:t>
            </a:r>
            <a:endParaRPr lang="zh-TW" altLang="en-US" sz="3200" b="1" dirty="0">
              <a:latin typeface="Times New Roman" pitchFamily="18" charset="0"/>
              <a:ea typeface="新細明體" pitchFamily="18" charset="-120"/>
            </a:endParaRPr>
          </a:p>
        </p:txBody>
      </p:sp>
      <p:sp>
        <p:nvSpPr>
          <p:cNvPr id="198659" name="Rectangle 3"/>
          <p:cNvSpPr>
            <a:spLocks noGrp="1" noChangeArrowheads="1"/>
          </p:cNvSpPr>
          <p:nvPr>
            <p:ph idx="1"/>
          </p:nvPr>
        </p:nvSpPr>
        <p:spPr/>
        <p:txBody>
          <a:bodyPr/>
          <a:lstStyle/>
          <a:p>
            <a:pPr>
              <a:lnSpc>
                <a:spcPct val="90000"/>
              </a:lnSpc>
            </a:pPr>
            <a:r>
              <a:rPr lang="en-US" altLang="zh-TW" dirty="0">
                <a:ea typeface="新細明體" pitchFamily="18" charset="-120"/>
              </a:rPr>
              <a:t>Energy source</a:t>
            </a:r>
          </a:p>
          <a:p>
            <a:pPr lvl="1">
              <a:lnSpc>
                <a:spcPct val="90000"/>
              </a:lnSpc>
            </a:pPr>
            <a:r>
              <a:rPr lang="en-US" altLang="zh-TW" sz="3000" dirty="0">
                <a:ea typeface="新細明體" pitchFamily="18" charset="-120"/>
              </a:rPr>
              <a:t>Initially by </a:t>
            </a:r>
            <a:r>
              <a:rPr lang="en-US" altLang="zh-TW" sz="3000" dirty="0">
                <a:solidFill>
                  <a:srgbClr val="FF0000"/>
                </a:solidFill>
                <a:ea typeface="新細明體" pitchFamily="18" charset="-120"/>
              </a:rPr>
              <a:t>glucose</a:t>
            </a:r>
            <a:r>
              <a:rPr lang="en-US" altLang="zh-TW" sz="3000" dirty="0">
                <a:ea typeface="新細明體" pitchFamily="18" charset="-120"/>
              </a:rPr>
              <a:t> stored as glycogen in muscles</a:t>
            </a:r>
          </a:p>
          <a:p>
            <a:pPr lvl="1">
              <a:lnSpc>
                <a:spcPct val="90000"/>
              </a:lnSpc>
            </a:pPr>
            <a:r>
              <a:rPr lang="en-US" altLang="zh-TW" sz="3000" dirty="0">
                <a:ea typeface="新細明體" pitchFamily="18" charset="-120"/>
              </a:rPr>
              <a:t>After a few minutes the muscles depend increasingly on </a:t>
            </a:r>
            <a:r>
              <a:rPr lang="en-US" altLang="zh-TW" sz="3000" dirty="0">
                <a:solidFill>
                  <a:srgbClr val="009900"/>
                </a:solidFill>
                <a:ea typeface="新細明體" pitchFamily="18" charset="-120"/>
              </a:rPr>
              <a:t>free fatty acids</a:t>
            </a:r>
            <a:r>
              <a:rPr lang="en-US" altLang="zh-TW" sz="3000" dirty="0">
                <a:ea typeface="新細明體" pitchFamily="18" charset="-120"/>
              </a:rPr>
              <a:t> released into blood from adipose (fat) tissue </a:t>
            </a:r>
          </a:p>
          <a:p>
            <a:pPr>
              <a:lnSpc>
                <a:spcPct val="90000"/>
              </a:lnSpc>
            </a:pPr>
            <a:r>
              <a:rPr lang="en-US" altLang="zh-TW" dirty="0">
                <a:ea typeface="新細明體" pitchFamily="18" charset="-120"/>
              </a:rPr>
              <a:t>The longer the exercise period, the greater the dependency on fatty acids</a:t>
            </a:r>
          </a:p>
        </p:txBody>
      </p:sp>
    </p:spTree>
    <p:extLst>
      <p:ext uri="{BB962C8B-B14F-4D97-AF65-F5344CB8AC3E}">
        <p14:creationId xmlns:p14="http://schemas.microsoft.com/office/powerpoint/2010/main" val="173760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8229600" cy="1143000"/>
          </a:xfrm>
        </p:spPr>
        <p:txBody>
          <a:bodyPr/>
          <a:lstStyle/>
          <a:p>
            <a:r>
              <a:rPr lang="en-US" dirty="0" smtClean="0">
                <a:latin typeface="Maiandra GD" pitchFamily="34" charset="0"/>
              </a:rPr>
              <a:t>Functions of Mitochondria</a:t>
            </a:r>
            <a:endParaRPr lang="en-US" dirty="0">
              <a:latin typeface="Maiandra GD" pitchFamily="34" charset="0"/>
            </a:endParaRPr>
          </a:p>
        </p:txBody>
      </p:sp>
      <p:sp>
        <p:nvSpPr>
          <p:cNvPr id="3" name="Content Placeholder 2"/>
          <p:cNvSpPr>
            <a:spLocks noGrp="1"/>
          </p:cNvSpPr>
          <p:nvPr>
            <p:ph idx="1"/>
          </p:nvPr>
        </p:nvSpPr>
        <p:spPr>
          <a:xfrm>
            <a:off x="1828800" y="1600200"/>
            <a:ext cx="8229600" cy="4525963"/>
          </a:xfrm>
        </p:spPr>
        <p:txBody>
          <a:bodyPr>
            <a:normAutofit/>
          </a:bodyPr>
          <a:lstStyle/>
          <a:p>
            <a:r>
              <a:rPr lang="en-US" dirty="0" smtClean="0">
                <a:latin typeface="Maiandra GD" pitchFamily="34" charset="0"/>
              </a:rPr>
              <a:t>Produce ATP through respiration: </a:t>
            </a:r>
          </a:p>
          <a:p>
            <a:pPr lvl="1">
              <a:buFont typeface="Wingdings" pitchFamily="2" charset="2"/>
              <a:buChar char="Ø"/>
            </a:pPr>
            <a:r>
              <a:rPr lang="en-US" dirty="0" smtClean="0">
                <a:latin typeface="Maiandra GD" pitchFamily="34" charset="0"/>
              </a:rPr>
              <a:t>Citric acid cycle, or the Krebs Cycle </a:t>
            </a:r>
          </a:p>
          <a:p>
            <a:pPr lvl="1">
              <a:buFont typeface="Wingdings" pitchFamily="2" charset="2"/>
              <a:buChar char="Ø"/>
            </a:pPr>
            <a:r>
              <a:rPr lang="en-US" dirty="0" smtClean="0">
                <a:latin typeface="Maiandra GD" pitchFamily="34" charset="0"/>
              </a:rPr>
              <a:t>Electron transport chain </a:t>
            </a:r>
          </a:p>
          <a:p>
            <a:pPr lvl="1">
              <a:buFont typeface="Wingdings" pitchFamily="2" charset="2"/>
              <a:buChar char="Ø"/>
            </a:pPr>
            <a:r>
              <a:rPr lang="en-US" dirty="0" err="1" smtClean="0">
                <a:latin typeface="Maiandra GD" pitchFamily="34" charset="0"/>
              </a:rPr>
              <a:t>Chemiosmosis</a:t>
            </a:r>
            <a:r>
              <a:rPr lang="en-US" dirty="0" smtClean="0">
                <a:latin typeface="Maiandra GD" pitchFamily="34" charset="0"/>
              </a:rPr>
              <a:t> – ATP synthesis </a:t>
            </a:r>
          </a:p>
          <a:p>
            <a:r>
              <a:rPr lang="en-US" dirty="0" smtClean="0">
                <a:latin typeface="Maiandra GD" pitchFamily="34" charset="0"/>
              </a:rPr>
              <a:t>Regulate cellular metabolism: </a:t>
            </a:r>
          </a:p>
          <a:p>
            <a:pPr lvl="1">
              <a:buFont typeface="Wingdings" pitchFamily="2" charset="2"/>
              <a:buChar char="Ø"/>
            </a:pPr>
            <a:r>
              <a:rPr lang="en-US" dirty="0" smtClean="0">
                <a:latin typeface="Maiandra GD" pitchFamily="34" charset="0"/>
              </a:rPr>
              <a:t>Heat production – brown adipose tissue</a:t>
            </a:r>
          </a:p>
          <a:p>
            <a:pPr lvl="1">
              <a:buFont typeface="Wingdings" pitchFamily="2" charset="2"/>
              <a:buChar char="Ø"/>
            </a:pPr>
            <a:r>
              <a:rPr lang="en-US" dirty="0" smtClean="0">
                <a:latin typeface="Maiandra GD" pitchFamily="34" charset="0"/>
              </a:rPr>
              <a:t>Calcium ion storage </a:t>
            </a:r>
          </a:p>
          <a:p>
            <a:pPr lvl="1">
              <a:buFont typeface="Wingdings" pitchFamily="2" charset="2"/>
              <a:buChar char="Ø"/>
            </a:pPr>
            <a:r>
              <a:rPr lang="en-US" dirty="0" smtClean="0">
                <a:latin typeface="Maiandra GD" pitchFamily="34" charset="0"/>
              </a:rPr>
              <a:t>Apoptosis – program cell death</a:t>
            </a:r>
          </a:p>
          <a:p>
            <a:pPr lvl="1">
              <a:buNone/>
            </a:pPr>
            <a:endParaRPr lang="en-US" dirty="0" smtClean="0">
              <a:latin typeface="Maiandra G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lum bright="-10000" contrast="-20000"/>
          </a:blip>
          <a:srcRect l="3691" t="8333" r="8454" b="6250"/>
          <a:stretch>
            <a:fillRect/>
          </a:stretch>
        </p:blipFill>
        <p:spPr bwMode="auto">
          <a:xfrm>
            <a:off x="0" y="0"/>
            <a:ext cx="9144000" cy="6934200"/>
          </a:xfrm>
          <a:prstGeom prst="rect">
            <a:avLst/>
          </a:prstGeom>
          <a:noFill/>
          <a:ln w="9525">
            <a:noFill/>
            <a:miter lim="800000"/>
            <a:headEnd/>
            <a:tailEnd/>
          </a:ln>
          <a:effectLst/>
        </p:spPr>
      </p:pic>
      <p:sp>
        <p:nvSpPr>
          <p:cNvPr id="5" name="Title 1"/>
          <p:cNvSpPr txBox="1">
            <a:spLocks/>
          </p:cNvSpPr>
          <p:nvPr/>
        </p:nvSpPr>
        <p:spPr>
          <a:xfrm>
            <a:off x="2438400" y="2819400"/>
            <a:ext cx="6019800" cy="1905000"/>
          </a:xfrm>
          <a:prstGeom prst="rect">
            <a:avLst/>
          </a:prstGeom>
          <a:solidFill>
            <a:schemeClr val="accent2">
              <a:lumMod val="60000"/>
              <a:lumOff val="40000"/>
            </a:schemeClr>
          </a:solidFill>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3800" b="0" i="0" u="none" strike="noStrike" kern="1200" cap="none" spc="0" normalizeH="0" baseline="0" noProof="0" dirty="0" smtClean="0">
                <a:ln>
                  <a:noFill/>
                </a:ln>
                <a:solidFill>
                  <a:schemeClr val="bg1"/>
                </a:solidFill>
                <a:effectLst/>
                <a:uLnTx/>
                <a:uFillTx/>
                <a:latin typeface="Maiandra GD" pitchFamily="34" charset="0"/>
                <a:ea typeface="+mj-ea"/>
                <a:cs typeface="+mj-cs"/>
              </a:rPr>
              <a:t>Glycolysis</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en-US" sz="3800" dirty="0" smtClean="0">
                <a:solidFill>
                  <a:schemeClr val="bg1"/>
                </a:solidFill>
                <a:latin typeface="Maiandra GD" pitchFamily="34" charset="0"/>
                <a:ea typeface="+mj-ea"/>
                <a:cs typeface="+mj-cs"/>
              </a:rPr>
              <a:t>Citric Acid Cycle</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3800" b="0" i="0" u="none" strike="noStrike" kern="1200" cap="none" spc="0" normalizeH="0" baseline="0" noProof="0" dirty="0" smtClean="0">
                <a:ln>
                  <a:noFill/>
                </a:ln>
                <a:solidFill>
                  <a:schemeClr val="bg1"/>
                </a:solidFill>
                <a:effectLst/>
                <a:uLnTx/>
                <a:uFillTx/>
                <a:latin typeface="Maiandra GD" pitchFamily="34" charset="0"/>
                <a:ea typeface="+mj-ea"/>
                <a:cs typeface="+mj-cs"/>
              </a:rPr>
              <a:t>Electron</a:t>
            </a:r>
            <a:r>
              <a:rPr kumimoji="0" lang="en-US" sz="3800" b="0" i="0" u="none" strike="noStrike" kern="1200" cap="none" spc="0" normalizeH="0" noProof="0" dirty="0" smtClean="0">
                <a:ln>
                  <a:noFill/>
                </a:ln>
                <a:solidFill>
                  <a:schemeClr val="bg1"/>
                </a:solidFill>
                <a:effectLst/>
                <a:uLnTx/>
                <a:uFillTx/>
                <a:latin typeface="Maiandra GD" pitchFamily="34" charset="0"/>
                <a:ea typeface="+mj-ea"/>
                <a:cs typeface="+mj-cs"/>
              </a:rPr>
              <a:t> Transport Chain</a:t>
            </a:r>
            <a:endParaRPr lang="en-US" sz="3800" dirty="0" smtClean="0">
              <a:solidFill>
                <a:schemeClr val="bg1"/>
              </a:solidFill>
              <a:latin typeface="Maiandra GD" pitchFamily="34" charset="0"/>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3800" b="0" i="0" u="none" strike="noStrike" kern="1200" cap="none" spc="0" normalizeH="0" baseline="0" noProof="0" dirty="0" smtClean="0">
                <a:ln>
                  <a:noFill/>
                </a:ln>
                <a:solidFill>
                  <a:schemeClr val="bg1"/>
                </a:solidFill>
                <a:effectLst/>
                <a:uLnTx/>
                <a:uFillTx/>
                <a:latin typeface="Maiandra GD" pitchFamily="34" charset="0"/>
                <a:ea typeface="+mj-ea"/>
                <a:cs typeface="+mj-cs"/>
              </a:rPr>
              <a:t>ATP Synthesis</a:t>
            </a:r>
            <a:endParaRPr kumimoji="0" lang="en-US" sz="3800" b="0" i="0" u="none" strike="noStrike" kern="1200" cap="none" spc="0" normalizeH="0" baseline="0" noProof="0" dirty="0">
              <a:ln>
                <a:noFill/>
              </a:ln>
              <a:solidFill>
                <a:schemeClr val="bg1"/>
              </a:solidFill>
              <a:effectLst/>
              <a:uLnTx/>
              <a:uFillTx/>
              <a:latin typeface="Maiandra GD" pitchFamily="34" charset="0"/>
              <a:ea typeface="+mj-ea"/>
              <a:cs typeface="+mj-cs"/>
            </a:endParaRPr>
          </a:p>
        </p:txBody>
      </p:sp>
      <p:sp>
        <p:nvSpPr>
          <p:cNvPr id="7" name="Title 1"/>
          <p:cNvSpPr txBox="1">
            <a:spLocks/>
          </p:cNvSpPr>
          <p:nvPr/>
        </p:nvSpPr>
        <p:spPr>
          <a:xfrm>
            <a:off x="304800" y="304800"/>
            <a:ext cx="5562600" cy="990600"/>
          </a:xfrm>
          <a:prstGeom prst="rect">
            <a:avLst/>
          </a:prstGeom>
          <a:solidFill>
            <a:schemeClr val="accent2">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tabLst/>
              <a:defRPr/>
            </a:pPr>
            <a:r>
              <a:rPr kumimoji="0" lang="en-US" sz="5000" b="0" i="0" u="none" strike="noStrike" kern="1200" cap="none" spc="0" normalizeH="0" baseline="0" noProof="0" dirty="0" smtClean="0">
                <a:ln>
                  <a:noFill/>
                </a:ln>
                <a:solidFill>
                  <a:schemeClr val="bg1"/>
                </a:solidFill>
                <a:effectLst/>
                <a:uLnTx/>
                <a:uFillTx/>
                <a:latin typeface="Maiandra GD" pitchFamily="34" charset="0"/>
                <a:ea typeface="+mj-ea"/>
                <a:cs typeface="+mj-cs"/>
              </a:rPr>
              <a:t>ATP Production</a:t>
            </a:r>
            <a:endParaRPr kumimoji="0" lang="en-US" sz="5000" b="0" i="0" u="none" strike="noStrike" kern="1200" cap="none" spc="0" normalizeH="0" baseline="0" noProof="0" dirty="0">
              <a:ln>
                <a:noFill/>
              </a:ln>
              <a:solidFill>
                <a:schemeClr val="bg1"/>
              </a:solidFill>
              <a:effectLst/>
              <a:uLnTx/>
              <a:uFillTx/>
              <a:latin typeface="Maiandra GD" pitchFamily="34"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http://classconnection.s3.amazonaws.com/775/flashcards/1186775/jpg/picture21351715494235.jpg"/>
          <p:cNvPicPr>
            <a:picLocks noChangeAspect="1" noChangeArrowheads="1"/>
          </p:cNvPicPr>
          <p:nvPr/>
        </p:nvPicPr>
        <p:blipFill>
          <a:blip r:embed="rId2"/>
          <a:srcRect/>
          <a:stretch>
            <a:fillRect/>
          </a:stretch>
        </p:blipFill>
        <p:spPr bwMode="auto">
          <a:xfrm>
            <a:off x="228600" y="0"/>
            <a:ext cx="8338631" cy="6229123"/>
          </a:xfrm>
          <a:prstGeom prst="rect">
            <a:avLst/>
          </a:prstGeom>
          <a:noFill/>
        </p:spPr>
      </p:pic>
      <p:sp>
        <p:nvSpPr>
          <p:cNvPr id="2" name="Title 1"/>
          <p:cNvSpPr>
            <a:spLocks noGrp="1"/>
          </p:cNvSpPr>
          <p:nvPr>
            <p:ph type="title"/>
          </p:nvPr>
        </p:nvSpPr>
        <p:spPr/>
        <p:txBody>
          <a:bodyPr/>
          <a:lstStyle/>
          <a:p>
            <a:r>
              <a:rPr lang="en-US" dirty="0" smtClean="0">
                <a:latin typeface="Maiandra GD" pitchFamily="34" charset="0"/>
              </a:rPr>
              <a:t>		Overview of Processes</a:t>
            </a:r>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228600"/>
            <a:ext cx="8229600" cy="1143000"/>
          </a:xfrm>
        </p:spPr>
        <p:txBody>
          <a:bodyPr/>
          <a:lstStyle/>
          <a:p>
            <a:r>
              <a:rPr lang="en-PH" b="1" dirty="0" err="1" smtClean="0">
                <a:latin typeface="Maiandra GD" panose="020E0502030308020204" pitchFamily="34" charset="0"/>
              </a:rPr>
              <a:t>Glycolysis</a:t>
            </a:r>
            <a:endParaRPr lang="en-US" dirty="0"/>
          </a:p>
        </p:txBody>
      </p:sp>
      <p:pic>
        <p:nvPicPr>
          <p:cNvPr id="4" name="Content Placeholder 3" descr="05-12_Glycolysis-1_1.jpg"/>
          <p:cNvPicPr>
            <a:picLocks noGrp="1" noChangeAspect="1"/>
          </p:cNvPicPr>
          <p:nvPr>
            <p:ph idx="1"/>
          </p:nvPr>
        </p:nvPicPr>
        <p:blipFill rotWithShape="1">
          <a:blip r:embed="rId2"/>
          <a:srcRect r="50483" b="4726"/>
          <a:stretch/>
        </p:blipFill>
        <p:spPr>
          <a:xfrm>
            <a:off x="1752600" y="685800"/>
            <a:ext cx="4419600" cy="5638800"/>
          </a:xfrm>
        </p:spPr>
      </p:pic>
      <p:sp>
        <p:nvSpPr>
          <p:cNvPr id="7" name="Left Arrow 6"/>
          <p:cNvSpPr/>
          <p:nvPr/>
        </p:nvSpPr>
        <p:spPr>
          <a:xfrm>
            <a:off x="4038600" y="1600200"/>
            <a:ext cx="1600200" cy="533400"/>
          </a:xfrm>
          <a:prstGeom prst="lef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smtClean="0">
                <a:solidFill>
                  <a:schemeClr val="tx1"/>
                </a:solidFill>
                <a:latin typeface="Maiandra GD" pitchFamily="34" charset="0"/>
              </a:rPr>
              <a:t>Hexokinase</a:t>
            </a:r>
            <a:endParaRPr lang="en-US" sz="1500" b="1" dirty="0">
              <a:solidFill>
                <a:schemeClr val="tx1"/>
              </a:solidFill>
              <a:latin typeface="Maiandra GD" pitchFamily="34" charset="0"/>
            </a:endParaRPr>
          </a:p>
        </p:txBody>
      </p:sp>
      <p:sp>
        <p:nvSpPr>
          <p:cNvPr id="8" name="Left Arrow 7"/>
          <p:cNvSpPr/>
          <p:nvPr/>
        </p:nvSpPr>
        <p:spPr>
          <a:xfrm>
            <a:off x="4038600" y="2667000"/>
            <a:ext cx="2438400" cy="533400"/>
          </a:xfrm>
          <a:prstGeom prst="lef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latin typeface="Maiandra GD" pitchFamily="34" charset="0"/>
              </a:rPr>
              <a:t>Phosphoglucoisomerase</a:t>
            </a:r>
            <a:endParaRPr lang="en-US" sz="1400" b="1" dirty="0">
              <a:solidFill>
                <a:schemeClr val="tx1"/>
              </a:solidFill>
              <a:latin typeface="Maiandra GD" pitchFamily="34" charset="0"/>
            </a:endParaRPr>
          </a:p>
        </p:txBody>
      </p:sp>
      <p:sp>
        <p:nvSpPr>
          <p:cNvPr id="10" name="Left Arrow 9"/>
          <p:cNvSpPr/>
          <p:nvPr/>
        </p:nvSpPr>
        <p:spPr>
          <a:xfrm>
            <a:off x="3962400" y="3505200"/>
            <a:ext cx="2438400" cy="609600"/>
          </a:xfrm>
          <a:prstGeom prst="lef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smtClean="0">
                <a:solidFill>
                  <a:schemeClr val="tx1"/>
                </a:solidFill>
                <a:latin typeface="Maiandra GD" pitchFamily="34" charset="0"/>
              </a:rPr>
              <a:t>Phosphofructokinase</a:t>
            </a:r>
            <a:endParaRPr lang="en-US" sz="1500" b="1" dirty="0">
              <a:solidFill>
                <a:schemeClr val="tx1"/>
              </a:solidFill>
              <a:latin typeface="Maiandra GD" pitchFamily="34" charset="0"/>
            </a:endParaRPr>
          </a:p>
        </p:txBody>
      </p:sp>
      <p:sp>
        <p:nvSpPr>
          <p:cNvPr id="11" name="Left Arrow 10"/>
          <p:cNvSpPr/>
          <p:nvPr/>
        </p:nvSpPr>
        <p:spPr>
          <a:xfrm>
            <a:off x="4648200" y="4724400"/>
            <a:ext cx="1600200" cy="533400"/>
          </a:xfrm>
          <a:prstGeom prst="lef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smtClean="0">
                <a:solidFill>
                  <a:schemeClr val="tx1"/>
                </a:solidFill>
                <a:latin typeface="Maiandra GD" pitchFamily="34" charset="0"/>
              </a:rPr>
              <a:t>Aldolase</a:t>
            </a:r>
            <a:endParaRPr lang="en-US" sz="1500" b="1" dirty="0">
              <a:solidFill>
                <a:schemeClr val="tx1"/>
              </a:solidFill>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wipe(down)">
                                      <p:cBhvr>
                                        <p:cTn id="23" dur="500"/>
                                        <p:tgtEl>
                                          <p:spTgt spid="10">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bg/>
                                          </p:spTgt>
                                        </p:tgtEl>
                                        <p:attrNameLst>
                                          <p:attrName>style.visibility</p:attrName>
                                        </p:attrNameLst>
                                      </p:cBhvr>
                                      <p:to>
                                        <p:strVal val="visible"/>
                                      </p:to>
                                    </p:set>
                                    <p:animEffect transition="in" filter="wipe(down)">
                                      <p:cBhvr>
                                        <p:cTn id="31" dur="500"/>
                                        <p:tgtEl>
                                          <p:spTgt spid="11">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down)">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10" grpId="0" build="allAtOnce" animBg="1"/>
      <p:bldP spid="11"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05-12_Glycolysis-2_1.jpg"/>
          <p:cNvPicPr>
            <a:picLocks noChangeAspect="1"/>
          </p:cNvPicPr>
          <p:nvPr/>
        </p:nvPicPr>
        <p:blipFill rotWithShape="1">
          <a:blip r:embed="rId2"/>
          <a:srcRect b="3774"/>
          <a:stretch/>
        </p:blipFill>
        <p:spPr>
          <a:xfrm>
            <a:off x="1524000" y="228600"/>
            <a:ext cx="5307112" cy="6477000"/>
          </a:xfrm>
          <a:prstGeom prst="rect">
            <a:avLst/>
          </a:prstGeom>
        </p:spPr>
      </p:pic>
      <p:sp>
        <p:nvSpPr>
          <p:cNvPr id="5" name="Left Arrow 4"/>
          <p:cNvSpPr/>
          <p:nvPr/>
        </p:nvSpPr>
        <p:spPr>
          <a:xfrm>
            <a:off x="5257800" y="609600"/>
            <a:ext cx="3200400" cy="533400"/>
          </a:xfrm>
          <a:prstGeom prst="leftArrow">
            <a:avLst>
              <a:gd name="adj1" fmla="val 50000"/>
              <a:gd name="adj2" fmla="val 5000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smtClean="0">
                <a:solidFill>
                  <a:schemeClr val="tx1"/>
                </a:solidFill>
                <a:latin typeface="Maiandra GD" pitchFamily="34" charset="0"/>
              </a:rPr>
              <a:t>Triose</a:t>
            </a:r>
            <a:r>
              <a:rPr lang="en-US" sz="1500" b="1" dirty="0" smtClean="0">
                <a:solidFill>
                  <a:schemeClr val="tx1"/>
                </a:solidFill>
                <a:latin typeface="Maiandra GD" pitchFamily="34" charset="0"/>
              </a:rPr>
              <a:t> phosphate </a:t>
            </a:r>
            <a:r>
              <a:rPr lang="en-US" sz="1500" b="1" dirty="0" err="1" smtClean="0">
                <a:solidFill>
                  <a:schemeClr val="tx1"/>
                </a:solidFill>
                <a:latin typeface="Maiandra GD" pitchFamily="34" charset="0"/>
              </a:rPr>
              <a:t>dehydrogenase</a:t>
            </a:r>
            <a:endParaRPr lang="en-US" sz="1500" b="1" dirty="0">
              <a:solidFill>
                <a:schemeClr val="tx1"/>
              </a:solidFill>
              <a:latin typeface="Maiandra GD" pitchFamily="34" charset="0"/>
            </a:endParaRPr>
          </a:p>
        </p:txBody>
      </p:sp>
      <p:sp>
        <p:nvSpPr>
          <p:cNvPr id="6" name="Left Arrow 5"/>
          <p:cNvSpPr/>
          <p:nvPr/>
        </p:nvSpPr>
        <p:spPr>
          <a:xfrm>
            <a:off x="5105400" y="1752600"/>
            <a:ext cx="2438400" cy="533400"/>
          </a:xfrm>
          <a:prstGeom prst="lef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smtClean="0">
                <a:solidFill>
                  <a:schemeClr val="tx1"/>
                </a:solidFill>
                <a:latin typeface="Maiandra GD" pitchFamily="34" charset="0"/>
              </a:rPr>
              <a:t>Phosphoglycerokinase</a:t>
            </a:r>
            <a:endParaRPr lang="en-US" sz="1500" b="1" dirty="0">
              <a:solidFill>
                <a:schemeClr val="tx1"/>
              </a:solidFill>
              <a:latin typeface="Maiandra GD" pitchFamily="34" charset="0"/>
            </a:endParaRPr>
          </a:p>
        </p:txBody>
      </p:sp>
      <p:sp>
        <p:nvSpPr>
          <p:cNvPr id="7" name="Left Arrow 6"/>
          <p:cNvSpPr/>
          <p:nvPr/>
        </p:nvSpPr>
        <p:spPr>
          <a:xfrm>
            <a:off x="5181600" y="2971800"/>
            <a:ext cx="2438400" cy="533400"/>
          </a:xfrm>
          <a:prstGeom prst="lef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smtClean="0">
                <a:solidFill>
                  <a:schemeClr val="tx1"/>
                </a:solidFill>
                <a:latin typeface="Maiandra GD" pitchFamily="34" charset="0"/>
              </a:rPr>
              <a:t>Phosphoglyceromutase</a:t>
            </a:r>
            <a:endParaRPr lang="en-US" sz="1500" b="1" dirty="0">
              <a:solidFill>
                <a:schemeClr val="tx1"/>
              </a:solidFill>
              <a:latin typeface="Maiandra GD" pitchFamily="34" charset="0"/>
            </a:endParaRPr>
          </a:p>
        </p:txBody>
      </p:sp>
      <p:sp>
        <p:nvSpPr>
          <p:cNvPr id="8" name="Left Arrow 7"/>
          <p:cNvSpPr/>
          <p:nvPr/>
        </p:nvSpPr>
        <p:spPr>
          <a:xfrm>
            <a:off x="5181600" y="4191000"/>
            <a:ext cx="1600200" cy="533400"/>
          </a:xfrm>
          <a:prstGeom prst="lef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Maiandra GD" pitchFamily="34" charset="0"/>
              </a:rPr>
              <a:t> </a:t>
            </a:r>
            <a:r>
              <a:rPr lang="en-US" sz="1500" b="1" dirty="0" err="1" smtClean="0">
                <a:solidFill>
                  <a:schemeClr val="tx1"/>
                </a:solidFill>
                <a:latin typeface="Maiandra GD" pitchFamily="34" charset="0"/>
              </a:rPr>
              <a:t>Enolase</a:t>
            </a:r>
            <a:endParaRPr lang="en-US" sz="1500" b="1" dirty="0">
              <a:solidFill>
                <a:schemeClr val="tx1"/>
              </a:solidFill>
              <a:latin typeface="Maiandra GD" pitchFamily="34" charset="0"/>
            </a:endParaRPr>
          </a:p>
        </p:txBody>
      </p:sp>
      <p:sp>
        <p:nvSpPr>
          <p:cNvPr id="9" name="Left Arrow 8"/>
          <p:cNvSpPr/>
          <p:nvPr/>
        </p:nvSpPr>
        <p:spPr>
          <a:xfrm>
            <a:off x="5181600" y="5486400"/>
            <a:ext cx="1981200" cy="533400"/>
          </a:xfrm>
          <a:prstGeom prst="lef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err="1" smtClean="0">
                <a:solidFill>
                  <a:schemeClr val="tx1"/>
                </a:solidFill>
                <a:latin typeface="Maiandra GD" pitchFamily="34" charset="0"/>
              </a:rPr>
              <a:t>Pyruvate</a:t>
            </a:r>
            <a:r>
              <a:rPr lang="en-US" sz="1500" b="1" dirty="0" smtClean="0">
                <a:solidFill>
                  <a:schemeClr val="tx1"/>
                </a:solidFill>
                <a:latin typeface="Maiandra GD" pitchFamily="34" charset="0"/>
              </a:rPr>
              <a:t> </a:t>
            </a:r>
            <a:r>
              <a:rPr lang="en-US" sz="1500" b="1" dirty="0" err="1" smtClean="0">
                <a:solidFill>
                  <a:schemeClr val="tx1"/>
                </a:solidFill>
                <a:latin typeface="Maiandra GD" pitchFamily="34" charset="0"/>
              </a:rPr>
              <a:t>kinase</a:t>
            </a:r>
            <a:endParaRPr lang="en-US" sz="1500" b="1" dirty="0">
              <a:solidFill>
                <a:schemeClr val="tx1"/>
              </a:solidFill>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down)">
                                      <p:cBhvr>
                                        <p:cTn id="23" dur="500"/>
                                        <p:tgtEl>
                                          <p:spTgt spid="7">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wipe(down)">
                                      <p:cBhvr>
                                        <p:cTn id="31" dur="500"/>
                                        <p:tgtEl>
                                          <p:spTgt spid="8">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down)">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down)">
                                      <p:cBhvr>
                                        <p:cTn id="39" dur="500"/>
                                        <p:tgtEl>
                                          <p:spTgt spid="9">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P spid="8" grpId="0" build="allAtOnce" animBg="1"/>
      <p:bldP spid="9"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PH" b="1" dirty="0" smtClean="0">
                <a:latin typeface="Maiandra GD" panose="020E0502030308020204" pitchFamily="34" charset="0"/>
              </a:rPr>
              <a:t>Mitochondria</a:t>
            </a:r>
            <a:endParaRPr lang="en-PH" dirty="0"/>
          </a:p>
        </p:txBody>
      </p:sp>
      <p:sp>
        <p:nvSpPr>
          <p:cNvPr id="3" name="Content Placeholder 2"/>
          <p:cNvSpPr>
            <a:spLocks noGrp="1"/>
          </p:cNvSpPr>
          <p:nvPr>
            <p:ph idx="1"/>
          </p:nvPr>
        </p:nvSpPr>
        <p:spPr>
          <a:xfrm>
            <a:off x="889348" y="1600200"/>
            <a:ext cx="8229600" cy="4830763"/>
          </a:xfrm>
        </p:spPr>
        <p:txBody>
          <a:bodyPr>
            <a:normAutofit/>
          </a:bodyPr>
          <a:lstStyle/>
          <a:p>
            <a:r>
              <a:rPr lang="en-US" dirty="0" smtClean="0">
                <a:latin typeface="Maiandra GD" pitchFamily="34" charset="0"/>
              </a:rPr>
              <a:t>Mitochondria are the cell's power producers. They convert energy into </a:t>
            </a:r>
          </a:p>
          <a:p>
            <a:pPr>
              <a:buNone/>
            </a:pPr>
            <a:r>
              <a:rPr lang="en-US" dirty="0" smtClean="0">
                <a:latin typeface="Maiandra GD" pitchFamily="34" charset="0"/>
              </a:rPr>
              <a:t>   forms that are usable by the cell. </a:t>
            </a:r>
          </a:p>
          <a:p>
            <a:r>
              <a:rPr lang="en-US" dirty="0" smtClean="0">
                <a:latin typeface="Maiandra GD" pitchFamily="34" charset="0"/>
              </a:rPr>
              <a:t>Seen in the cytoplasm, they are the </a:t>
            </a:r>
          </a:p>
          <a:p>
            <a:pPr>
              <a:buNone/>
            </a:pPr>
            <a:r>
              <a:rPr lang="en-US" dirty="0" smtClean="0">
                <a:latin typeface="Maiandra GD" pitchFamily="34" charset="0"/>
              </a:rPr>
              <a:t>   sites of cellular respiration which </a:t>
            </a:r>
          </a:p>
          <a:p>
            <a:pPr>
              <a:buNone/>
            </a:pPr>
            <a:r>
              <a:rPr lang="en-US" dirty="0" smtClean="0">
                <a:latin typeface="Maiandra GD" pitchFamily="34" charset="0"/>
              </a:rPr>
              <a:t>   ultimately generates fuel for the cell's activities. </a:t>
            </a:r>
          </a:p>
        </p:txBody>
      </p:sp>
    </p:spTree>
    <p:extLst>
      <p:ext uri="{BB962C8B-B14F-4D97-AF65-F5344CB8AC3E}">
        <p14:creationId xmlns:p14="http://schemas.microsoft.com/office/powerpoint/2010/main" val="439680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lstStyle/>
          <a:p>
            <a:r>
              <a:rPr lang="en-US" dirty="0" smtClean="0">
                <a:latin typeface="Maiandra GD" pitchFamily="34" charset="0"/>
              </a:rPr>
              <a:t>Product of </a:t>
            </a:r>
            <a:r>
              <a:rPr lang="en-US" dirty="0" err="1" smtClean="0">
                <a:latin typeface="Maiandra GD" pitchFamily="34" charset="0"/>
              </a:rPr>
              <a:t>Glycolysis</a:t>
            </a:r>
            <a:endParaRPr lang="en-US" dirty="0">
              <a:latin typeface="Maiandra GD" pitchFamily="34" charset="0"/>
            </a:endParaRPr>
          </a:p>
        </p:txBody>
      </p:sp>
      <p:sp>
        <p:nvSpPr>
          <p:cNvPr id="3" name="Content Placeholder 2"/>
          <p:cNvSpPr>
            <a:spLocks noGrp="1"/>
          </p:cNvSpPr>
          <p:nvPr>
            <p:ph idx="1"/>
          </p:nvPr>
        </p:nvSpPr>
        <p:spPr>
          <a:xfrm>
            <a:off x="2057400" y="1600200"/>
            <a:ext cx="6629400" cy="4525963"/>
          </a:xfrm>
        </p:spPr>
        <p:txBody>
          <a:bodyPr/>
          <a:lstStyle/>
          <a:p>
            <a:r>
              <a:rPr lang="en-US" dirty="0" smtClean="0">
                <a:latin typeface="Maiandra GD" pitchFamily="34" charset="0"/>
              </a:rPr>
              <a:t>In summary, a single glucose molecule produces a total of:</a:t>
            </a:r>
          </a:p>
          <a:p>
            <a:pPr lvl="1"/>
            <a:r>
              <a:rPr lang="en-US" dirty="0" smtClean="0">
                <a:latin typeface="Maiandra GD" pitchFamily="34" charset="0"/>
              </a:rPr>
              <a:t> 2 molecules of </a:t>
            </a:r>
            <a:r>
              <a:rPr lang="en-US" dirty="0" err="1" smtClean="0">
                <a:latin typeface="Maiandra GD" pitchFamily="34" charset="0"/>
              </a:rPr>
              <a:t>pyruvic</a:t>
            </a:r>
            <a:r>
              <a:rPr lang="en-US" dirty="0" smtClean="0">
                <a:latin typeface="Maiandra GD" pitchFamily="34" charset="0"/>
              </a:rPr>
              <a:t> acid</a:t>
            </a:r>
          </a:p>
          <a:p>
            <a:pPr lvl="1"/>
            <a:r>
              <a:rPr lang="en-US" dirty="0" smtClean="0">
                <a:latin typeface="Maiandra GD" pitchFamily="34" charset="0"/>
              </a:rPr>
              <a:t> 2 molecules of ATP</a:t>
            </a:r>
          </a:p>
          <a:p>
            <a:pPr lvl="1"/>
            <a:r>
              <a:rPr lang="en-US" dirty="0" smtClean="0">
                <a:latin typeface="Maiandra GD" pitchFamily="34" charset="0"/>
              </a:rPr>
              <a:t> 2 molecules of NADH</a:t>
            </a:r>
          </a:p>
          <a:p>
            <a:pPr lvl="1"/>
            <a:r>
              <a:rPr lang="en-US" dirty="0" smtClean="0">
                <a:latin typeface="Maiandra GD" pitchFamily="34" charset="0"/>
              </a:rPr>
              <a:t> 2 molecules of water </a:t>
            </a:r>
            <a:br>
              <a:rPr lang="en-US" dirty="0" smtClean="0">
                <a:latin typeface="Maiandra GD" pitchFamily="34" charset="0"/>
              </a:rPr>
            </a:br>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PH" b="1" dirty="0" smtClean="0">
                <a:latin typeface="Maiandra GD" panose="020E0502030308020204" pitchFamily="34" charset="0"/>
              </a:rPr>
              <a:t>TCA Cycle / Krebs Cycle</a:t>
            </a:r>
            <a:endParaRPr lang="en-PH" dirty="0"/>
          </a:p>
        </p:txBody>
      </p:sp>
      <p:sp>
        <p:nvSpPr>
          <p:cNvPr id="4098" name="AutoShape 2" descr="http://upload.wikimedia.org/wikipedia/commons/0/0b/Citric_acid_cycle_with_aconitate_2.svg"/>
          <p:cNvSpPr>
            <a:spLocks noChangeAspect="1" noChangeArrowheads="1"/>
          </p:cNvSpPr>
          <p:nvPr/>
        </p:nvSpPr>
        <p:spPr bwMode="auto">
          <a:xfrm>
            <a:off x="155575" y="-2574925"/>
            <a:ext cx="6753225" cy="537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http://upload.wikimedia.org/wikipedia/commons/0/0b/Citric_acid_cycle_with_aconitate_2.svg"/>
          <p:cNvSpPr>
            <a:spLocks noChangeAspect="1" noChangeArrowheads="1"/>
          </p:cNvSpPr>
          <p:nvPr/>
        </p:nvSpPr>
        <p:spPr bwMode="auto">
          <a:xfrm>
            <a:off x="155575" y="-2574925"/>
            <a:ext cx="6753225" cy="537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http://upload.wikimedia.org/wikipedia/commons/0/0b/Citric_acid_cycle_with_aconitate_2.svg"/>
          <p:cNvSpPr>
            <a:spLocks noChangeAspect="1" noChangeArrowheads="1"/>
          </p:cNvSpPr>
          <p:nvPr/>
        </p:nvSpPr>
        <p:spPr bwMode="auto">
          <a:xfrm>
            <a:off x="155575" y="-2574925"/>
            <a:ext cx="6753225" cy="537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http://upload.wikimedia.org/wikipedia/commons/0/0b/Citric_acid_cycle_with_aconitate_2.svg"/>
          <p:cNvSpPr>
            <a:spLocks noChangeAspect="1" noChangeArrowheads="1"/>
          </p:cNvSpPr>
          <p:nvPr/>
        </p:nvSpPr>
        <p:spPr bwMode="auto">
          <a:xfrm>
            <a:off x="155575" y="-2574925"/>
            <a:ext cx="6753225" cy="537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http://upload.wikimedia.org/wikipedia/commons/0/0b/Citric_acid_cycle_with_aconitate_2.svg"/>
          <p:cNvSpPr>
            <a:spLocks noChangeAspect="1" noChangeArrowheads="1"/>
          </p:cNvSpPr>
          <p:nvPr/>
        </p:nvSpPr>
        <p:spPr bwMode="auto">
          <a:xfrm>
            <a:off x="155575" y="-2574925"/>
            <a:ext cx="6753225" cy="537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ttp://upload.wikimedia.org/wikipedia/commons/thumb/0/0b/Citric_acid_cycle_with_aconitate_2.svg/800px-Citric_acid_cycle_with_aconitate_2.svg.png"/>
          <p:cNvPicPr>
            <a:picLocks noChangeAspect="1" noChangeArrowheads="1"/>
          </p:cNvPicPr>
          <p:nvPr/>
        </p:nvPicPr>
        <p:blipFill>
          <a:blip r:embed="rId2"/>
          <a:srcRect/>
          <a:stretch>
            <a:fillRect/>
          </a:stretch>
        </p:blipFill>
        <p:spPr bwMode="auto">
          <a:xfrm>
            <a:off x="685800" y="800099"/>
            <a:ext cx="7620000" cy="6057901"/>
          </a:xfrm>
          <a:prstGeom prst="rect">
            <a:avLst/>
          </a:prstGeom>
          <a:noFill/>
        </p:spPr>
      </p:pic>
    </p:spTree>
    <p:extLst>
      <p:ext uri="{BB962C8B-B14F-4D97-AF65-F5344CB8AC3E}">
        <p14:creationId xmlns:p14="http://schemas.microsoft.com/office/powerpoint/2010/main" val="706541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iandra GD" pitchFamily="34" charset="0"/>
              </a:rPr>
              <a:t>Krebs Cycle Produces:</a:t>
            </a:r>
            <a:endParaRPr lang="en-US" dirty="0">
              <a:latin typeface="Maiandra GD" pitchFamily="34" charset="0"/>
            </a:endParaRPr>
          </a:p>
        </p:txBody>
      </p:sp>
      <p:sp>
        <p:nvSpPr>
          <p:cNvPr id="3" name="Content Placeholder 2"/>
          <p:cNvSpPr>
            <a:spLocks noGrp="1"/>
          </p:cNvSpPr>
          <p:nvPr>
            <p:ph idx="1"/>
          </p:nvPr>
        </p:nvSpPr>
        <p:spPr>
          <a:xfrm>
            <a:off x="1524000" y="1600200"/>
            <a:ext cx="7162800" cy="4525963"/>
          </a:xfrm>
        </p:spPr>
        <p:txBody>
          <a:bodyPr/>
          <a:lstStyle/>
          <a:p>
            <a:pPr lvl="1">
              <a:buFont typeface="Wingdings" pitchFamily="2" charset="2"/>
              <a:buChar char="Ø"/>
            </a:pPr>
            <a:r>
              <a:rPr lang="en-US" dirty="0" smtClean="0">
                <a:latin typeface="Maiandra GD" pitchFamily="34" charset="0"/>
              </a:rPr>
              <a:t>6 CO2</a:t>
            </a:r>
          </a:p>
          <a:p>
            <a:pPr lvl="1">
              <a:buFont typeface="Wingdings" pitchFamily="2" charset="2"/>
              <a:buChar char="Ø"/>
            </a:pPr>
            <a:r>
              <a:rPr lang="en-US" dirty="0" smtClean="0">
                <a:latin typeface="Maiandra GD" pitchFamily="34" charset="0"/>
              </a:rPr>
              <a:t>8 NADH</a:t>
            </a:r>
          </a:p>
          <a:p>
            <a:pPr lvl="1">
              <a:buFont typeface="Wingdings" pitchFamily="2" charset="2"/>
              <a:buChar char="Ø"/>
            </a:pPr>
            <a:r>
              <a:rPr lang="en-US" dirty="0" smtClean="0">
                <a:latin typeface="Maiandra GD" pitchFamily="34" charset="0"/>
              </a:rPr>
              <a:t>2 FADH2</a:t>
            </a:r>
          </a:p>
          <a:p>
            <a:pPr lvl="1">
              <a:buFont typeface="Wingdings" pitchFamily="2" charset="2"/>
              <a:buChar char="Ø"/>
            </a:pPr>
            <a:r>
              <a:rPr lang="en-US" dirty="0" smtClean="0">
                <a:latin typeface="Maiandra GD" pitchFamily="34" charset="0"/>
              </a:rPr>
              <a:t>2 ATP</a:t>
            </a:r>
          </a:p>
          <a:p>
            <a:pPr lvl="1">
              <a:buNone/>
            </a:pPr>
            <a:endParaRPr lang="en-US" dirty="0" smtClean="0">
              <a:latin typeface="Maiandra GD" pitchFamily="34" charset="0"/>
            </a:endParaRPr>
          </a:p>
          <a:p>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8229600" cy="2514600"/>
          </a:xfrm>
        </p:spPr>
        <p:txBody>
          <a:bodyPr>
            <a:normAutofit fontScale="90000"/>
          </a:bodyPr>
          <a:lstStyle/>
          <a:p>
            <a:r>
              <a:rPr lang="en-US" sz="5600" dirty="0" smtClean="0">
                <a:latin typeface="Maiandra GD" pitchFamily="34" charset="0"/>
              </a:rPr>
              <a:t>Oxidative </a:t>
            </a:r>
            <a:br>
              <a:rPr lang="en-US" sz="5600" dirty="0" smtClean="0">
                <a:latin typeface="Maiandra GD" pitchFamily="34" charset="0"/>
              </a:rPr>
            </a:br>
            <a:r>
              <a:rPr lang="en-US" sz="5600" dirty="0" err="1" smtClean="0">
                <a:latin typeface="Maiandra GD" pitchFamily="34" charset="0"/>
              </a:rPr>
              <a:t>Phosphorylation</a:t>
            </a:r>
            <a:r>
              <a:rPr lang="en-US" dirty="0" smtClean="0">
                <a:latin typeface="Maiandra GD" pitchFamily="34" charset="0"/>
              </a:rPr>
              <a:t/>
            </a:r>
            <a:br>
              <a:rPr lang="en-US" dirty="0" smtClean="0">
                <a:latin typeface="Maiandra GD" pitchFamily="34" charset="0"/>
              </a:rPr>
            </a:br>
            <a:r>
              <a:rPr lang="en-US" dirty="0" smtClean="0">
                <a:latin typeface="Maiandra GD" pitchFamily="34" charset="0"/>
              </a:rPr>
              <a:t/>
            </a:r>
            <a:br>
              <a:rPr lang="en-US" dirty="0" smtClean="0">
                <a:latin typeface="Maiandra GD" pitchFamily="34" charset="0"/>
              </a:rPr>
            </a:br>
            <a:r>
              <a:rPr lang="en-US" dirty="0" smtClean="0">
                <a:latin typeface="Maiandra GD" pitchFamily="34" charset="0"/>
              </a:rPr>
              <a:t>Electron Transport Chain </a:t>
            </a:r>
            <a:endParaRPr lang="en-US" dirty="0">
              <a:latin typeface="Maiandra GD" pitchFamily="34" charset="0"/>
            </a:endParaRPr>
          </a:p>
        </p:txBody>
      </p:sp>
      <p:sp>
        <p:nvSpPr>
          <p:cNvPr id="29698" name="AutoShape 2" descr="http://upload.wikimedia.org/wikipedia/commons/0/0b/Citric_acid_cycle_with_aconitate_2.svg"/>
          <p:cNvSpPr>
            <a:spLocks noChangeAspect="1" noChangeArrowheads="1"/>
          </p:cNvSpPr>
          <p:nvPr/>
        </p:nvSpPr>
        <p:spPr bwMode="auto">
          <a:xfrm>
            <a:off x="155575" y="-2574925"/>
            <a:ext cx="6753225" cy="537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229600" cy="1143000"/>
          </a:xfrm>
        </p:spPr>
        <p:txBody>
          <a:bodyPr/>
          <a:lstStyle/>
          <a:p>
            <a:r>
              <a:rPr lang="en-US" dirty="0" smtClean="0">
                <a:latin typeface="Maiandra GD" pitchFamily="34" charset="0"/>
              </a:rPr>
              <a:t>The Electron Carriers</a:t>
            </a:r>
          </a:p>
        </p:txBody>
      </p:sp>
      <p:sp>
        <p:nvSpPr>
          <p:cNvPr id="3" name="Content Placeholder 2"/>
          <p:cNvSpPr>
            <a:spLocks noGrp="1"/>
          </p:cNvSpPr>
          <p:nvPr>
            <p:ph idx="1"/>
          </p:nvPr>
        </p:nvSpPr>
        <p:spPr>
          <a:xfrm>
            <a:off x="990600" y="926926"/>
            <a:ext cx="7239000" cy="5943600"/>
          </a:xfrm>
        </p:spPr>
        <p:txBody>
          <a:bodyPr>
            <a:normAutofit lnSpcReduction="10000"/>
          </a:bodyPr>
          <a:lstStyle/>
          <a:p>
            <a:r>
              <a:rPr lang="en-US" b="1" dirty="0" smtClean="0">
                <a:latin typeface="Maiandra GD" pitchFamily="34" charset="0"/>
              </a:rPr>
              <a:t>I </a:t>
            </a:r>
            <a:r>
              <a:rPr lang="en-US" dirty="0" smtClean="0">
                <a:latin typeface="Maiandra GD" pitchFamily="34" charset="0"/>
              </a:rPr>
              <a:t>(NADH-dehydrogenase): An integral protein that receives electrons in the form of hydride ions from NADH and passes them on to ubiquinone</a:t>
            </a:r>
          </a:p>
          <a:p>
            <a:r>
              <a:rPr lang="en-US" b="1" dirty="0" smtClean="0">
                <a:latin typeface="Maiandra GD" pitchFamily="34" charset="0"/>
              </a:rPr>
              <a:t>II </a:t>
            </a:r>
            <a:r>
              <a:rPr lang="en-US" dirty="0" smtClean="0">
                <a:latin typeface="Maiandra GD" pitchFamily="34" charset="0"/>
              </a:rPr>
              <a:t>(</a:t>
            </a:r>
            <a:r>
              <a:rPr lang="en-US" dirty="0" err="1" smtClean="0">
                <a:latin typeface="Maiandra GD" pitchFamily="34" charset="0"/>
              </a:rPr>
              <a:t>S</a:t>
            </a:r>
            <a:r>
              <a:rPr lang="en-US" i="1" dirty="0" err="1" smtClean="0">
                <a:latin typeface="Maiandra GD" pitchFamily="34" charset="0"/>
              </a:rPr>
              <a:t>uccinate</a:t>
            </a:r>
            <a:r>
              <a:rPr lang="en-US" i="1" dirty="0" smtClean="0">
                <a:latin typeface="Maiandra GD" pitchFamily="34" charset="0"/>
              </a:rPr>
              <a:t> </a:t>
            </a:r>
            <a:r>
              <a:rPr lang="en-US" i="1" dirty="0" err="1" smtClean="0">
                <a:latin typeface="Maiandra GD" pitchFamily="34" charset="0"/>
              </a:rPr>
              <a:t>dehydrogenase</a:t>
            </a:r>
            <a:r>
              <a:rPr lang="en-US" dirty="0" smtClean="0">
                <a:latin typeface="Maiandra GD" pitchFamily="34" charset="0"/>
              </a:rPr>
              <a:t> from the TCA cycle): A peripheral protein that receives electrons from </a:t>
            </a:r>
            <a:r>
              <a:rPr lang="en-US" dirty="0" err="1" smtClean="0">
                <a:latin typeface="Maiandra GD" pitchFamily="34" charset="0"/>
              </a:rPr>
              <a:t>succinate</a:t>
            </a:r>
            <a:r>
              <a:rPr lang="en-US" dirty="0" smtClean="0">
                <a:latin typeface="Maiandra GD" pitchFamily="34" charset="0"/>
              </a:rPr>
              <a:t> to yield </a:t>
            </a:r>
            <a:r>
              <a:rPr lang="en-US" dirty="0" err="1" smtClean="0">
                <a:latin typeface="Maiandra GD" pitchFamily="34" charset="0"/>
              </a:rPr>
              <a:t>fumarate</a:t>
            </a:r>
            <a:r>
              <a:rPr lang="en-US" dirty="0" smtClean="0">
                <a:latin typeface="Maiandra GD" pitchFamily="34" charset="0"/>
              </a:rPr>
              <a:t> and [FADH2]. From </a:t>
            </a:r>
            <a:r>
              <a:rPr lang="en-US" dirty="0" err="1" smtClean="0">
                <a:latin typeface="Maiandra GD" pitchFamily="34" charset="0"/>
              </a:rPr>
              <a:t>succinate</a:t>
            </a:r>
            <a:r>
              <a:rPr lang="en-US" dirty="0" smtClean="0">
                <a:latin typeface="Maiandra GD" pitchFamily="34" charset="0"/>
              </a:rPr>
              <a:t> the electrons are received by [FAD]  which then become [FADH2]. The electrons are then passed off to </a:t>
            </a:r>
            <a:r>
              <a:rPr lang="en-US" dirty="0" err="1" smtClean="0">
                <a:latin typeface="Maiandra GD" pitchFamily="34" charset="0"/>
              </a:rPr>
              <a:t>ubiquinone</a:t>
            </a:r>
            <a:r>
              <a:rPr lang="en-US" dirty="0" smtClean="0">
                <a:latin typeface="Maiandra GD" pitchFamily="34" charset="0"/>
              </a:rPr>
              <a:t>.</a:t>
            </a:r>
          </a:p>
          <a:p>
            <a:pPr marL="514350" indent="-514350">
              <a:buNone/>
            </a:pPr>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7162800" cy="6629400"/>
          </a:xfrm>
        </p:spPr>
        <p:txBody>
          <a:bodyPr>
            <a:normAutofit fontScale="85000" lnSpcReduction="10000"/>
          </a:bodyPr>
          <a:lstStyle/>
          <a:p>
            <a:pPr>
              <a:buNone/>
            </a:pPr>
            <a:r>
              <a:rPr lang="en-US" b="1" dirty="0" smtClean="0">
                <a:latin typeface="Maiandra GD" pitchFamily="34" charset="0"/>
              </a:rPr>
              <a:t>Q </a:t>
            </a:r>
            <a:r>
              <a:rPr lang="en-US" dirty="0" smtClean="0">
                <a:latin typeface="Maiandra GD" pitchFamily="34" charset="0"/>
              </a:rPr>
              <a:t>(</a:t>
            </a:r>
            <a:r>
              <a:rPr lang="en-US" dirty="0" err="1" smtClean="0">
                <a:latin typeface="Maiandra GD" pitchFamily="34" charset="0"/>
              </a:rPr>
              <a:t>Ubiquinone</a:t>
            </a:r>
            <a:r>
              <a:rPr lang="en-US" dirty="0" smtClean="0">
                <a:latin typeface="Maiandra GD" pitchFamily="34" charset="0"/>
              </a:rPr>
              <a:t>) receives electrons from several different carriers; from I, II, Glycerol-3-phosphate </a:t>
            </a:r>
            <a:r>
              <a:rPr lang="en-US" dirty="0" err="1" smtClean="0">
                <a:latin typeface="Maiandra GD" pitchFamily="34" charset="0"/>
              </a:rPr>
              <a:t>dehydrogenase</a:t>
            </a:r>
            <a:r>
              <a:rPr lang="en-US" dirty="0" smtClean="0">
                <a:latin typeface="Maiandra GD" pitchFamily="34" charset="0"/>
              </a:rPr>
              <a:t>, and ETF. It is now the reduced form (</a:t>
            </a:r>
            <a:r>
              <a:rPr lang="en-US" dirty="0" err="1" smtClean="0">
                <a:latin typeface="Maiandra GD" pitchFamily="34" charset="0"/>
              </a:rPr>
              <a:t>ubiquinol</a:t>
            </a:r>
            <a:r>
              <a:rPr lang="en-US" dirty="0" smtClean="0">
                <a:latin typeface="Maiandra GD" pitchFamily="34" charset="0"/>
              </a:rPr>
              <a:t>) which passes its electron off to III. </a:t>
            </a:r>
          </a:p>
          <a:p>
            <a:pPr>
              <a:buNone/>
            </a:pPr>
            <a:endParaRPr lang="en-US" dirty="0" smtClean="0">
              <a:latin typeface="Maiandra GD" pitchFamily="34" charset="0"/>
            </a:endParaRPr>
          </a:p>
          <a:p>
            <a:pPr>
              <a:buNone/>
            </a:pPr>
            <a:r>
              <a:rPr lang="en-US" b="1" dirty="0" smtClean="0">
                <a:latin typeface="Maiandra GD" pitchFamily="34" charset="0"/>
              </a:rPr>
              <a:t>III </a:t>
            </a:r>
            <a:r>
              <a:rPr lang="en-US" dirty="0" smtClean="0">
                <a:latin typeface="Maiandra GD" pitchFamily="34" charset="0"/>
              </a:rPr>
              <a:t>(</a:t>
            </a:r>
            <a:r>
              <a:rPr lang="en-US" dirty="0" err="1" smtClean="0">
                <a:latin typeface="Maiandra GD" pitchFamily="34" charset="0"/>
              </a:rPr>
              <a:t>Ubiquinol-cytochrome</a:t>
            </a:r>
            <a:r>
              <a:rPr lang="en-US" dirty="0" smtClean="0">
                <a:latin typeface="Maiandra GD" pitchFamily="34" charset="0"/>
              </a:rPr>
              <a:t> c </a:t>
            </a:r>
            <a:r>
              <a:rPr lang="en-US" dirty="0" err="1" smtClean="0">
                <a:latin typeface="Maiandra GD" pitchFamily="34" charset="0"/>
              </a:rPr>
              <a:t>oxidioreductase</a:t>
            </a:r>
            <a:r>
              <a:rPr lang="en-US" dirty="0" smtClean="0">
                <a:latin typeface="Maiandra GD" pitchFamily="34" charset="0"/>
              </a:rPr>
              <a:t>): An integral protein that receives electrons from </a:t>
            </a:r>
            <a:r>
              <a:rPr lang="en-US" dirty="0" err="1" smtClean="0">
                <a:latin typeface="Maiandra GD" pitchFamily="34" charset="0"/>
              </a:rPr>
              <a:t>ubiquinol</a:t>
            </a:r>
            <a:r>
              <a:rPr lang="en-US" dirty="0" smtClean="0">
                <a:latin typeface="Maiandra GD" pitchFamily="34" charset="0"/>
              </a:rPr>
              <a:t> which are then passed on to </a:t>
            </a:r>
            <a:r>
              <a:rPr lang="en-US" dirty="0" err="1" smtClean="0">
                <a:latin typeface="Maiandra GD" pitchFamily="34" charset="0"/>
              </a:rPr>
              <a:t>Cytochrome</a:t>
            </a:r>
            <a:r>
              <a:rPr lang="en-US" dirty="0" smtClean="0">
                <a:latin typeface="Maiandra GD" pitchFamily="34" charset="0"/>
              </a:rPr>
              <a:t> c </a:t>
            </a:r>
          </a:p>
          <a:p>
            <a:pPr>
              <a:buNone/>
            </a:pPr>
            <a:r>
              <a:rPr lang="en-US" dirty="0" smtClean="0">
                <a:latin typeface="Maiandra GD" pitchFamily="34" charset="0"/>
              </a:rPr>
              <a:t> </a:t>
            </a:r>
          </a:p>
          <a:p>
            <a:pPr>
              <a:buNone/>
            </a:pPr>
            <a:r>
              <a:rPr lang="en-US" b="1" dirty="0" smtClean="0">
                <a:latin typeface="Maiandra GD" pitchFamily="34" charset="0"/>
              </a:rPr>
              <a:t>IV </a:t>
            </a:r>
            <a:r>
              <a:rPr lang="en-US" dirty="0" smtClean="0">
                <a:latin typeface="Maiandra GD" pitchFamily="34" charset="0"/>
              </a:rPr>
              <a:t>(</a:t>
            </a:r>
            <a:r>
              <a:rPr lang="en-US" dirty="0" err="1" smtClean="0">
                <a:latin typeface="Maiandra GD" pitchFamily="34" charset="0"/>
              </a:rPr>
              <a:t>Cytochrome</a:t>
            </a:r>
            <a:r>
              <a:rPr lang="en-US" dirty="0" smtClean="0">
                <a:latin typeface="Maiandra GD" pitchFamily="34" charset="0"/>
              </a:rPr>
              <a:t> c </a:t>
            </a:r>
            <a:r>
              <a:rPr lang="en-US" dirty="0" err="1" smtClean="0">
                <a:latin typeface="Maiandra GD" pitchFamily="34" charset="0"/>
              </a:rPr>
              <a:t>oxidase</a:t>
            </a:r>
            <a:r>
              <a:rPr lang="en-US" dirty="0" smtClean="0">
                <a:latin typeface="Maiandra GD" pitchFamily="34" charset="0"/>
              </a:rPr>
              <a:t>):An integral protein that that receives electrons from </a:t>
            </a:r>
            <a:r>
              <a:rPr lang="en-US" dirty="0" err="1" smtClean="0">
                <a:latin typeface="Maiandra GD" pitchFamily="34" charset="0"/>
              </a:rPr>
              <a:t>Cytochrome</a:t>
            </a:r>
            <a:r>
              <a:rPr lang="en-US" dirty="0" smtClean="0">
                <a:latin typeface="Maiandra GD" pitchFamily="34" charset="0"/>
              </a:rPr>
              <a:t> c and transfers them to oxygen to produce water within the mitochondria matrix.</a:t>
            </a:r>
          </a:p>
          <a:p>
            <a:pPr>
              <a:buNone/>
            </a:pPr>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lum bright="-10000" contrast="-20000"/>
          </a:blip>
          <a:srcRect l="3691" t="8333" r="8454" b="6250"/>
          <a:stretch>
            <a:fillRect/>
          </a:stretch>
        </p:blipFill>
        <p:spPr bwMode="auto">
          <a:xfrm>
            <a:off x="0" y="0"/>
            <a:ext cx="9144000" cy="6934200"/>
          </a:xfrm>
          <a:prstGeom prst="rect">
            <a:avLst/>
          </a:prstGeom>
          <a:noFill/>
          <a:ln w="9525">
            <a:noFill/>
            <a:miter lim="800000"/>
            <a:headEnd/>
            <a:tailEnd/>
          </a:ln>
          <a:effectLst/>
        </p:spPr>
      </p:pic>
      <p:sp>
        <p:nvSpPr>
          <p:cNvPr id="5" name="Title 1"/>
          <p:cNvSpPr txBox="1">
            <a:spLocks/>
          </p:cNvSpPr>
          <p:nvPr/>
        </p:nvSpPr>
        <p:spPr>
          <a:xfrm>
            <a:off x="457200" y="838200"/>
            <a:ext cx="5562600" cy="990600"/>
          </a:xfrm>
          <a:prstGeom prst="rect">
            <a:avLst/>
          </a:prstGeom>
          <a:solidFill>
            <a:schemeClr val="accent2">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tabLst/>
              <a:defRPr/>
            </a:pPr>
            <a:r>
              <a:rPr kumimoji="0" lang="en-US" sz="5000" b="0" i="0" u="none" strike="noStrike" kern="1200" cap="none" spc="0" normalizeH="0" baseline="0" noProof="0" dirty="0" smtClean="0">
                <a:ln>
                  <a:noFill/>
                </a:ln>
                <a:solidFill>
                  <a:schemeClr val="bg1"/>
                </a:solidFill>
                <a:effectLst/>
                <a:uLnTx/>
                <a:uFillTx/>
                <a:latin typeface="Maiandra GD" pitchFamily="34" charset="0"/>
                <a:ea typeface="+mj-ea"/>
                <a:cs typeface="+mj-cs"/>
              </a:rPr>
              <a:t>ATP Synthesis</a:t>
            </a:r>
            <a:endParaRPr kumimoji="0" lang="en-US" sz="5000" b="0" i="0" u="none" strike="noStrike" kern="1200" cap="none" spc="0" normalizeH="0" baseline="0" noProof="0" dirty="0">
              <a:ln>
                <a:noFill/>
              </a:ln>
              <a:solidFill>
                <a:schemeClr val="bg1"/>
              </a:solidFill>
              <a:effectLst/>
              <a:uLnTx/>
              <a:uFillTx/>
              <a:latin typeface="Maiandra GD" pitchFamily="34"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696200" cy="6096000"/>
          </a:xfrm>
        </p:spPr>
        <p:txBody>
          <a:bodyPr>
            <a:normAutofit fontScale="92500" lnSpcReduction="20000"/>
          </a:bodyPr>
          <a:lstStyle/>
          <a:p>
            <a:pPr>
              <a:buNone/>
            </a:pPr>
            <a:r>
              <a:rPr lang="en-US" dirty="0" smtClean="0">
                <a:latin typeface="Maiandra GD" pitchFamily="34" charset="0"/>
              </a:rPr>
              <a:t>      </a:t>
            </a:r>
            <a:r>
              <a:rPr lang="en-US" sz="4300" b="1" dirty="0" smtClean="0">
                <a:latin typeface="Maiandra GD" pitchFamily="34" charset="0"/>
              </a:rPr>
              <a:t>ATP </a:t>
            </a:r>
            <a:r>
              <a:rPr lang="en-US" sz="4300" b="1" dirty="0" err="1" smtClean="0">
                <a:latin typeface="Maiandra GD" pitchFamily="34" charset="0"/>
              </a:rPr>
              <a:t>Synthase</a:t>
            </a:r>
            <a:endParaRPr lang="en-US" sz="4300" dirty="0" smtClean="0">
              <a:latin typeface="Maiandra GD" pitchFamily="34" charset="0"/>
            </a:endParaRPr>
          </a:p>
          <a:p>
            <a:pPr>
              <a:buNone/>
            </a:pPr>
            <a:endParaRPr lang="en-US" dirty="0" smtClean="0">
              <a:latin typeface="Maiandra GD" pitchFamily="34" charset="0"/>
            </a:endParaRPr>
          </a:p>
          <a:p>
            <a:pPr>
              <a:buNone/>
            </a:pPr>
            <a:r>
              <a:rPr lang="en-US" dirty="0" smtClean="0">
                <a:latin typeface="Maiandra GD" pitchFamily="34" charset="0"/>
              </a:rPr>
              <a:t>  An integral protein consisting of several different subunits. This protein is directly responsible for the production of ATP via chemi-osmotic phosphorylation.</a:t>
            </a:r>
          </a:p>
          <a:p>
            <a:pPr>
              <a:buNone/>
            </a:pPr>
            <a:endParaRPr lang="en-US" dirty="0" smtClean="0">
              <a:latin typeface="Maiandra GD" pitchFamily="34" charset="0"/>
            </a:endParaRPr>
          </a:p>
          <a:p>
            <a:pPr>
              <a:buNone/>
            </a:pPr>
            <a:r>
              <a:rPr lang="en-US" dirty="0" smtClean="0">
                <a:latin typeface="Maiandra GD" pitchFamily="34" charset="0"/>
              </a:rPr>
              <a:t> It uses the proton gradient created by several of the other carriers in the ETC to drive a mechanical rotor. </a:t>
            </a:r>
          </a:p>
          <a:p>
            <a:pPr>
              <a:buNone/>
            </a:pPr>
            <a:endParaRPr lang="en-US" dirty="0" smtClean="0">
              <a:latin typeface="Maiandra GD" pitchFamily="34" charset="0"/>
            </a:endParaRPr>
          </a:p>
          <a:p>
            <a:pPr>
              <a:buNone/>
            </a:pPr>
            <a:r>
              <a:rPr lang="en-US" dirty="0" smtClean="0">
                <a:latin typeface="Maiandra GD" pitchFamily="34" charset="0"/>
              </a:rPr>
              <a:t>The energy from that rotor is then used to phosphorylate  ADP to ATP.</a:t>
            </a:r>
            <a:br>
              <a:rPr lang="en-US" dirty="0" smtClean="0">
                <a:latin typeface="Maiandra GD" pitchFamily="34" charset="0"/>
              </a:rPr>
            </a:br>
            <a:endParaRPr lang="en-US" dirty="0" smtClean="0">
              <a:latin typeface="Maiandra GD" pitchFamily="34" charset="0"/>
            </a:endParaRPr>
          </a:p>
          <a:p>
            <a:pPr>
              <a:buNone/>
            </a:pPr>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7162800" cy="6096000"/>
          </a:xfrm>
        </p:spPr>
        <p:txBody>
          <a:bodyPr>
            <a:normAutofit fontScale="85000" lnSpcReduction="20000"/>
          </a:bodyPr>
          <a:lstStyle/>
          <a:p>
            <a:r>
              <a:rPr lang="en-US" dirty="0" smtClean="0">
                <a:latin typeface="Maiandra GD" pitchFamily="34" charset="0"/>
              </a:rPr>
              <a:t>Glycolysis: </a:t>
            </a:r>
            <a:r>
              <a:rPr lang="en-US" dirty="0">
                <a:latin typeface="Maiandra GD" pitchFamily="34" charset="0"/>
              </a:rPr>
              <a:t> </a:t>
            </a:r>
            <a:r>
              <a:rPr lang="en-US" dirty="0" smtClean="0">
                <a:latin typeface="Maiandra GD" pitchFamily="34" charset="0"/>
              </a:rPr>
              <a:t>  2 ATP</a:t>
            </a:r>
          </a:p>
          <a:p>
            <a:r>
              <a:rPr lang="en-US" dirty="0" smtClean="0">
                <a:latin typeface="Maiandra GD" pitchFamily="34" charset="0"/>
              </a:rPr>
              <a:t>Krebs Cycle: 2 ATP</a:t>
            </a:r>
          </a:p>
          <a:p>
            <a:r>
              <a:rPr lang="en-US" dirty="0" smtClean="0">
                <a:latin typeface="Maiandra GD" pitchFamily="34" charset="0"/>
              </a:rPr>
              <a:t>Electron Transport </a:t>
            </a:r>
            <a:r>
              <a:rPr lang="en-US" dirty="0" err="1" smtClean="0">
                <a:latin typeface="Maiandra GD" pitchFamily="34" charset="0"/>
              </a:rPr>
              <a:t>Phosphorylation</a:t>
            </a:r>
            <a:r>
              <a:rPr lang="en-US" dirty="0" smtClean="0">
                <a:latin typeface="Maiandra GD" pitchFamily="34" charset="0"/>
              </a:rPr>
              <a:t>: 32 ATP</a:t>
            </a:r>
          </a:p>
          <a:p>
            <a:pPr lvl="1"/>
            <a:r>
              <a:rPr lang="en-US" dirty="0" smtClean="0">
                <a:latin typeface="Maiandra GD" pitchFamily="34" charset="0"/>
              </a:rPr>
              <a:t>Each NADH produced in </a:t>
            </a:r>
            <a:r>
              <a:rPr lang="en-US" dirty="0" err="1" smtClean="0">
                <a:latin typeface="Maiandra GD" pitchFamily="34" charset="0"/>
              </a:rPr>
              <a:t>Glycolysis</a:t>
            </a:r>
            <a:r>
              <a:rPr lang="en-US" dirty="0" smtClean="0">
                <a:latin typeface="Maiandra GD" pitchFamily="34" charset="0"/>
              </a:rPr>
              <a:t> is worth 2 ATP (2 x 2 = 4) - the NADH is worth 3 ATP, but it costs an ATP to transport the NADH into the mitochondria, so there is a net gain of 2 ATP for each NADH produced in </a:t>
            </a:r>
            <a:r>
              <a:rPr lang="en-US" dirty="0" err="1" smtClean="0">
                <a:latin typeface="Maiandra GD" pitchFamily="34" charset="0"/>
              </a:rPr>
              <a:t>gylcolysis</a:t>
            </a:r>
            <a:endParaRPr lang="en-US" dirty="0" smtClean="0">
              <a:latin typeface="Maiandra GD" pitchFamily="34" charset="0"/>
            </a:endParaRPr>
          </a:p>
          <a:p>
            <a:pPr lvl="2"/>
            <a:r>
              <a:rPr lang="en-US" dirty="0" smtClean="0">
                <a:latin typeface="Maiandra GD" pitchFamily="34" charset="0"/>
              </a:rPr>
              <a:t>Plants are a bit more efficient and they don't have to spend 2 ATP to transport NADH into their mitochondria</a:t>
            </a:r>
          </a:p>
          <a:p>
            <a:pPr lvl="1"/>
            <a:r>
              <a:rPr lang="en-US" dirty="0" smtClean="0">
                <a:latin typeface="Maiandra GD" pitchFamily="34" charset="0"/>
              </a:rPr>
              <a:t>Each NADH produced in the conversion of pyruvate to acetyl CoA and Krebs Cycle is worth 3 ATP (8 x 3 = 24)</a:t>
            </a:r>
          </a:p>
          <a:p>
            <a:pPr lvl="1"/>
            <a:r>
              <a:rPr lang="en-US" dirty="0" smtClean="0">
                <a:latin typeface="Maiandra GD" pitchFamily="34" charset="0"/>
              </a:rPr>
              <a:t>Each FADH</a:t>
            </a:r>
            <a:r>
              <a:rPr lang="en-US" baseline="-25000" dirty="0" smtClean="0">
                <a:latin typeface="Maiandra GD" pitchFamily="34" charset="0"/>
              </a:rPr>
              <a:t>2</a:t>
            </a:r>
            <a:r>
              <a:rPr lang="en-US" dirty="0" smtClean="0">
                <a:latin typeface="Maiandra GD" pitchFamily="34" charset="0"/>
              </a:rPr>
              <a:t> is worth 2 ATP (2 x 2 = 4)</a:t>
            </a:r>
          </a:p>
          <a:p>
            <a:pPr lvl="1"/>
            <a:r>
              <a:rPr lang="en-US" dirty="0" smtClean="0">
                <a:latin typeface="Maiandra GD" pitchFamily="34" charset="0"/>
              </a:rPr>
              <a:t>4 + 24 + 4 = 32</a:t>
            </a:r>
          </a:p>
          <a:p>
            <a:r>
              <a:rPr lang="en-US" b="1" dirty="0" smtClean="0">
                <a:latin typeface="Maiandra GD" pitchFamily="34" charset="0"/>
              </a:rPr>
              <a:t>Net Energy Production: 36 ATP</a:t>
            </a:r>
            <a:endParaRPr lang="en-US" dirty="0" smtClean="0">
              <a:latin typeface="Maiandra GD" pitchFamily="34" charset="0"/>
            </a:endParaRPr>
          </a:p>
          <a:p>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8229600" cy="1143000"/>
          </a:xfrm>
        </p:spPr>
        <p:txBody>
          <a:bodyPr/>
          <a:lstStyle/>
          <a:p>
            <a:r>
              <a:rPr lang="en-US" dirty="0" smtClean="0">
                <a:latin typeface="Maiandra GD" pitchFamily="34" charset="0"/>
              </a:rPr>
              <a:t>Origin of Mitochondria</a:t>
            </a:r>
            <a:endParaRPr lang="en-US" dirty="0">
              <a:latin typeface="Maiandra GD" pitchFamily="34" charset="0"/>
            </a:endParaRPr>
          </a:p>
        </p:txBody>
      </p:sp>
      <p:sp>
        <p:nvSpPr>
          <p:cNvPr id="3" name="Content Placeholder 2"/>
          <p:cNvSpPr>
            <a:spLocks noGrp="1"/>
          </p:cNvSpPr>
          <p:nvPr>
            <p:ph idx="1"/>
          </p:nvPr>
        </p:nvSpPr>
        <p:spPr>
          <a:xfrm>
            <a:off x="457200" y="1066800"/>
            <a:ext cx="8229600" cy="5410200"/>
          </a:xfrm>
        </p:spPr>
        <p:txBody>
          <a:bodyPr/>
          <a:lstStyle/>
          <a:p>
            <a:r>
              <a:rPr lang="en-US" dirty="0" smtClean="0">
                <a:latin typeface="Maiandra GD" pitchFamily="34" charset="0"/>
              </a:rPr>
              <a:t>The first observations of intracellular structures that probably represent mitochondria were published in the </a:t>
            </a:r>
          </a:p>
          <a:p>
            <a:pPr>
              <a:buNone/>
            </a:pPr>
            <a:r>
              <a:rPr lang="en-US" dirty="0" smtClean="0">
                <a:latin typeface="Maiandra GD" pitchFamily="34" charset="0"/>
              </a:rPr>
              <a:t>   1840s. </a:t>
            </a:r>
          </a:p>
          <a:p>
            <a:r>
              <a:rPr lang="en-US" dirty="0" smtClean="0">
                <a:latin typeface="Maiandra GD" pitchFamily="34" charset="0"/>
              </a:rPr>
              <a:t>Richard </a:t>
            </a:r>
            <a:r>
              <a:rPr lang="en-US" dirty="0" err="1" smtClean="0">
                <a:latin typeface="Maiandra GD" pitchFamily="34" charset="0"/>
              </a:rPr>
              <a:t>Altmann</a:t>
            </a:r>
            <a:r>
              <a:rPr lang="en-US" dirty="0" smtClean="0">
                <a:latin typeface="Maiandra GD" pitchFamily="34" charset="0"/>
              </a:rPr>
              <a:t>, in 1894, established </a:t>
            </a:r>
          </a:p>
          <a:p>
            <a:pPr>
              <a:buNone/>
            </a:pPr>
            <a:r>
              <a:rPr lang="en-US" dirty="0" smtClean="0">
                <a:latin typeface="Maiandra GD" pitchFamily="34" charset="0"/>
              </a:rPr>
              <a:t>   them as cell organelles and called </a:t>
            </a:r>
          </a:p>
          <a:p>
            <a:pPr>
              <a:buNone/>
            </a:pPr>
            <a:r>
              <a:rPr lang="en-US" dirty="0" smtClean="0">
                <a:latin typeface="Maiandra GD" pitchFamily="34" charset="0"/>
              </a:rPr>
              <a:t>   them "</a:t>
            </a:r>
            <a:r>
              <a:rPr lang="en-US" dirty="0" err="1" smtClean="0">
                <a:latin typeface="Maiandra GD" pitchFamily="34" charset="0"/>
              </a:rPr>
              <a:t>bioblasts</a:t>
            </a:r>
            <a:r>
              <a:rPr lang="en-US" dirty="0" smtClean="0">
                <a:latin typeface="Maiandra GD" pitchFamily="34" charset="0"/>
              </a:rPr>
              <a:t>".</a:t>
            </a:r>
          </a:p>
          <a:p>
            <a:r>
              <a:rPr lang="en-US" dirty="0" smtClean="0">
                <a:latin typeface="Maiandra GD" pitchFamily="34" charset="0"/>
              </a:rPr>
              <a:t> The term "mitochondria" itself was </a:t>
            </a:r>
          </a:p>
          <a:p>
            <a:pPr>
              <a:buNone/>
            </a:pPr>
            <a:r>
              <a:rPr lang="en-US" dirty="0" smtClean="0">
                <a:latin typeface="Maiandra GD" pitchFamily="34" charset="0"/>
              </a:rPr>
              <a:t>    coined by Carl Benda in 1898</a:t>
            </a:r>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1143000"/>
          </a:xfrm>
        </p:spPr>
        <p:txBody>
          <a:bodyPr/>
          <a:lstStyle/>
          <a:p>
            <a:r>
              <a:rPr lang="en-US" dirty="0" err="1" smtClean="0">
                <a:latin typeface="Maiandra GD" pitchFamily="34" charset="0"/>
              </a:rPr>
              <a:t>Endosymbiotic</a:t>
            </a:r>
            <a:r>
              <a:rPr lang="en-US" dirty="0" smtClean="0">
                <a:latin typeface="Maiandra GD" pitchFamily="34" charset="0"/>
              </a:rPr>
              <a:t> Theory</a:t>
            </a:r>
            <a:endParaRPr lang="en-US" dirty="0">
              <a:latin typeface="Maiandra GD" pitchFamily="34" charset="0"/>
            </a:endParaRPr>
          </a:p>
        </p:txBody>
      </p:sp>
      <p:pic>
        <p:nvPicPr>
          <p:cNvPr id="1026" name="Picture 2" descr="Suspected evolutionary origins of mitochondria"/>
          <p:cNvPicPr>
            <a:picLocks noChangeAspect="1" noChangeArrowheads="1"/>
          </p:cNvPicPr>
          <p:nvPr/>
        </p:nvPicPr>
        <p:blipFill>
          <a:blip r:embed="rId2">
            <a:lum contrast="30000"/>
          </a:blip>
          <a:srcRect/>
          <a:stretch>
            <a:fillRect/>
          </a:stretch>
        </p:blipFill>
        <p:spPr bwMode="auto">
          <a:xfrm>
            <a:off x="1524000" y="1156570"/>
            <a:ext cx="5807982" cy="3752851"/>
          </a:xfrm>
          <a:prstGeom prst="rect">
            <a:avLst/>
          </a:prstGeom>
          <a:noFill/>
        </p:spPr>
      </p:pic>
      <p:sp>
        <p:nvSpPr>
          <p:cNvPr id="6" name="Rectangle 5"/>
          <p:cNvSpPr/>
          <p:nvPr/>
        </p:nvSpPr>
        <p:spPr>
          <a:xfrm>
            <a:off x="1371600" y="5029200"/>
            <a:ext cx="6934200" cy="1477328"/>
          </a:xfrm>
          <a:prstGeom prst="rect">
            <a:avLst/>
          </a:prstGeom>
        </p:spPr>
        <p:txBody>
          <a:bodyPr wrap="square">
            <a:spAutoFit/>
          </a:bodyPr>
          <a:lstStyle/>
          <a:p>
            <a:r>
              <a:rPr lang="en-US" dirty="0" smtClean="0">
                <a:latin typeface="Maiandra GD" pitchFamily="34" charset="0"/>
              </a:rPr>
              <a:t> The </a:t>
            </a:r>
            <a:r>
              <a:rPr lang="en-US" dirty="0" err="1" smtClean="0">
                <a:latin typeface="Maiandra GD" pitchFamily="34" charset="0"/>
              </a:rPr>
              <a:t>endosymbiotic</a:t>
            </a:r>
            <a:r>
              <a:rPr lang="en-US" dirty="0" smtClean="0">
                <a:latin typeface="Maiandra GD" pitchFamily="34" charset="0"/>
              </a:rPr>
              <a:t> hypothesis for the origin of mitochondria suggests that mitochondria descended from specialized bacteria         (</a:t>
            </a:r>
            <a:r>
              <a:rPr lang="en-US" dirty="0" err="1" smtClean="0">
                <a:latin typeface="Maiandra GD" pitchFamily="34" charset="0"/>
              </a:rPr>
              <a:t>nonsulfur</a:t>
            </a:r>
            <a:r>
              <a:rPr lang="en-US" dirty="0" smtClean="0">
                <a:latin typeface="Maiandra GD" pitchFamily="34" charset="0"/>
              </a:rPr>
              <a:t> bacteria) that somehow survived </a:t>
            </a:r>
            <a:r>
              <a:rPr lang="en-US" dirty="0" err="1" smtClean="0">
                <a:latin typeface="Maiandra GD" pitchFamily="34" charset="0"/>
              </a:rPr>
              <a:t>endocytosis</a:t>
            </a:r>
            <a:r>
              <a:rPr lang="en-US" dirty="0" smtClean="0">
                <a:latin typeface="Maiandra GD" pitchFamily="34" charset="0"/>
              </a:rPr>
              <a:t> by another species of prokaryote or some other cell type, and became incorporated into the cytoplasm</a:t>
            </a:r>
            <a:endParaRPr lang="en-US" dirty="0">
              <a:latin typeface="Maiandra G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Autofit/>
          </a:bodyPr>
          <a:lstStyle/>
          <a:p>
            <a:r>
              <a:rPr lang="en-PH" sz="5000" b="1" dirty="0" smtClean="0">
                <a:latin typeface="Maiandra GD" panose="020E0502030308020204" pitchFamily="34" charset="0"/>
              </a:rPr>
              <a:t>Location </a:t>
            </a:r>
            <a:endParaRPr lang="en-PH" sz="5000" dirty="0"/>
          </a:p>
        </p:txBody>
      </p:sp>
      <p:sp>
        <p:nvSpPr>
          <p:cNvPr id="3" name="Content Placeholder 2"/>
          <p:cNvSpPr>
            <a:spLocks noGrp="1"/>
          </p:cNvSpPr>
          <p:nvPr>
            <p:ph idx="1"/>
          </p:nvPr>
        </p:nvSpPr>
        <p:spPr>
          <a:xfrm>
            <a:off x="460375" y="609600"/>
            <a:ext cx="8229600" cy="4191000"/>
          </a:xfrm>
        </p:spPr>
        <p:txBody>
          <a:bodyPr>
            <a:normAutofit lnSpcReduction="10000"/>
          </a:bodyPr>
          <a:lstStyle/>
          <a:p>
            <a:r>
              <a:rPr lang="en-PH" dirty="0" smtClean="0">
                <a:latin typeface="Maiandra GD" panose="020E0502030308020204" pitchFamily="34" charset="0"/>
              </a:rPr>
              <a:t>Cells </a:t>
            </a:r>
            <a:r>
              <a:rPr lang="en-PH" dirty="0">
                <a:latin typeface="Maiandra GD" panose="020E0502030308020204" pitchFamily="34" charset="0"/>
              </a:rPr>
              <a:t>with high energy requirements: Muscle, sperm tail, flagella </a:t>
            </a:r>
          </a:p>
          <a:p>
            <a:r>
              <a:rPr lang="en-PH" dirty="0" smtClean="0">
                <a:latin typeface="Maiandra GD" panose="020E0502030308020204" pitchFamily="34" charset="0"/>
              </a:rPr>
              <a:t>Generally </a:t>
            </a:r>
            <a:r>
              <a:rPr lang="en-PH" dirty="0">
                <a:latin typeface="Maiandra GD" panose="020E0502030308020204" pitchFamily="34" charset="0"/>
              </a:rPr>
              <a:t>located where energy consumption is highest in the cell </a:t>
            </a:r>
          </a:p>
          <a:p>
            <a:r>
              <a:rPr lang="en-PH" dirty="0">
                <a:latin typeface="Maiandra GD" panose="020E0502030308020204" pitchFamily="34" charset="0"/>
              </a:rPr>
              <a:t>Mitochondria (fibroblasts) </a:t>
            </a:r>
          </a:p>
          <a:p>
            <a:r>
              <a:rPr lang="en-PH" dirty="0">
                <a:latin typeface="Maiandra GD" panose="020E0502030308020204" pitchFamily="34" charset="0"/>
              </a:rPr>
              <a:t>Mitochondria (sperm) </a:t>
            </a:r>
          </a:p>
          <a:p>
            <a:pPr lvl="1"/>
            <a:r>
              <a:rPr lang="en-PH" dirty="0">
                <a:latin typeface="Maiandra GD" panose="020E0502030308020204" pitchFamily="34" charset="0"/>
              </a:rPr>
              <a:t>Packed around initial segment </a:t>
            </a:r>
          </a:p>
          <a:p>
            <a:pPr lvl="1"/>
            <a:r>
              <a:rPr lang="en-PH" dirty="0">
                <a:latin typeface="Maiandra GD" panose="020E0502030308020204" pitchFamily="34" charset="0"/>
              </a:rPr>
              <a:t>Energy for sperm </a:t>
            </a:r>
            <a:r>
              <a:rPr lang="en-PH" dirty="0" smtClean="0">
                <a:latin typeface="Maiandra GD" panose="020E0502030308020204" pitchFamily="34" charset="0"/>
              </a:rPr>
              <a:t>motility</a:t>
            </a:r>
            <a:endParaRPr lang="en-PH" dirty="0">
              <a:latin typeface="Maiandra GD" panose="020E0502030308020204" pitchFamily="34" charset="0"/>
            </a:endParaRPr>
          </a:p>
          <a:p>
            <a:pPr>
              <a:buNone/>
            </a:pPr>
            <a:endParaRPr lang="en-PH" dirty="0">
              <a:latin typeface="Maiandra GD" panose="020E0502030308020204" pitchFamily="34" charset="0"/>
            </a:endParaRPr>
          </a:p>
        </p:txBody>
      </p:sp>
      <p:sp>
        <p:nvSpPr>
          <p:cNvPr id="13314" name="AutoShape 2" descr="http://33.media.tumblr.com/bf46c8b6f9f1e858049df28210350f59/tumblr_n5w4zzRVF21rlxtnvo1_5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6" name="Picture 4" descr="currentsinbiology:&#10;&#10;Inheriting Mitochondria: Where does your father’s go?&#10;It’s common knowledge that all organisms inherit their mitochondria — the cell’s “power plants” — from their mothers. But what happens to all the father’s mitochondria? Surprisingly, how — and why — paternal mitochondria are prevented from getting passed on to their offspring after fertilization is still shrouded in mystery; the only thing that’s certain is that there must be a compelling reason, seeing as this phenomenon has been conserved throughout evolution.&#10;Dr. Eli Arama and a team in the Weizmann Institute’s Molecular Genetics Department  found that as soon as the sperm enters the egg, special cellular vesicles — already present in the fruit fly egg — immediately attract to the sperm like a magnet. They then proceed to disintegrate the sperm’s outer membrane and separate the mitochondria from the tail section, which is subsequently cut into smaller pieces that are then “devoured” by conventional selective autophagy.&#10;Yoav Politi, Liron Gal, Yossi Kalifa, Liat Ravid, Zvulun Elazar, Eli Arama. Paternal Mitochondrial Destruction after Fertilization Is Mediated by a Common Endocytic and Autophagic Pathway in Drosophila. Developmental Cell, 2014; 29 (3): 305 DOI: 10.1016/j.devcel.2014.04.005&#10;"/>
          <p:cNvPicPr>
            <a:picLocks noChangeAspect="1" noChangeArrowheads="1"/>
          </p:cNvPicPr>
          <p:nvPr/>
        </p:nvPicPr>
        <p:blipFill>
          <a:blip r:embed="rId2"/>
          <a:srcRect/>
          <a:stretch>
            <a:fillRect/>
          </a:stretch>
        </p:blipFill>
        <p:spPr bwMode="auto">
          <a:xfrm>
            <a:off x="2438400" y="4419600"/>
            <a:ext cx="3345894" cy="2438400"/>
          </a:xfrm>
          <a:prstGeom prst="rect">
            <a:avLst/>
          </a:prstGeom>
          <a:noFill/>
        </p:spPr>
      </p:pic>
      <p:pic>
        <p:nvPicPr>
          <p:cNvPr id="13318" name="Picture 6" descr="http://www.microscopyu.com/articles/fluorescence/filtercubes/triple/dapifitctexasred/images/dapifitctexasredmuntjactriple.jpg"/>
          <p:cNvPicPr>
            <a:picLocks noChangeAspect="1" noChangeArrowheads="1"/>
          </p:cNvPicPr>
          <p:nvPr/>
        </p:nvPicPr>
        <p:blipFill>
          <a:blip r:embed="rId3"/>
          <a:srcRect/>
          <a:stretch>
            <a:fillRect/>
          </a:stretch>
        </p:blipFill>
        <p:spPr bwMode="auto">
          <a:xfrm>
            <a:off x="5638800" y="4505400"/>
            <a:ext cx="3352800" cy="2428800"/>
          </a:xfrm>
          <a:prstGeom prst="rect">
            <a:avLst/>
          </a:prstGeom>
          <a:noFill/>
        </p:spPr>
      </p:pic>
    </p:spTree>
    <p:extLst>
      <p:ext uri="{BB962C8B-B14F-4D97-AF65-F5344CB8AC3E}">
        <p14:creationId xmlns:p14="http://schemas.microsoft.com/office/powerpoint/2010/main" val="98099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gardeningstudio.com/wp-content/uploads/eukaryotic-cells-79.jpg"/>
          <p:cNvPicPr>
            <a:picLocks noChangeAspect="1" noChangeArrowheads="1"/>
          </p:cNvPicPr>
          <p:nvPr/>
        </p:nvPicPr>
        <p:blipFill>
          <a:blip r:embed="rId2"/>
          <a:srcRect l="14865" r="12162"/>
          <a:stretch>
            <a:fillRect/>
          </a:stretch>
        </p:blipFill>
        <p:spPr bwMode="auto">
          <a:xfrm>
            <a:off x="609600" y="457200"/>
            <a:ext cx="4495800" cy="4311830"/>
          </a:xfrm>
          <a:prstGeom prst="rect">
            <a:avLst/>
          </a:prstGeom>
          <a:noFill/>
        </p:spPr>
      </p:pic>
      <p:pic>
        <p:nvPicPr>
          <p:cNvPr id="12290" name="Picture 2" descr="http://www.technologyreview.com/sites/default/files/legacy/mitochondrion_x220.jpg"/>
          <p:cNvPicPr>
            <a:picLocks noChangeAspect="1" noChangeArrowheads="1"/>
          </p:cNvPicPr>
          <p:nvPr/>
        </p:nvPicPr>
        <p:blipFill>
          <a:blip r:embed="rId3"/>
          <a:srcRect/>
          <a:stretch>
            <a:fillRect/>
          </a:stretch>
        </p:blipFill>
        <p:spPr bwMode="auto">
          <a:xfrm rot="5400000">
            <a:off x="4929447" y="2614353"/>
            <a:ext cx="3505202" cy="4524896"/>
          </a:xfrm>
          <a:prstGeom prst="rect">
            <a:avLst/>
          </a:prstGeom>
          <a:noFill/>
        </p:spPr>
      </p:pic>
    </p:spTree>
    <p:extLst>
      <p:ext uri="{BB962C8B-B14F-4D97-AF65-F5344CB8AC3E}">
        <p14:creationId xmlns:p14="http://schemas.microsoft.com/office/powerpoint/2010/main" val="1927290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buzzle.com/images/diagrams/mitochond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9229"/>
            <a:ext cx="8280400"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50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a:bodyPr>
          <a:lstStyle/>
          <a:p>
            <a:r>
              <a:rPr lang="en-US" sz="4300" dirty="0" smtClean="0">
                <a:latin typeface="Maiandra GD" pitchFamily="34" charset="0"/>
              </a:rPr>
              <a:t>Structure of the Mitochondria</a:t>
            </a:r>
            <a:endParaRPr lang="en-US" sz="4300" dirty="0">
              <a:latin typeface="Maiandra GD" pitchFamily="34" charset="0"/>
            </a:endParaRPr>
          </a:p>
        </p:txBody>
      </p:sp>
      <p:sp>
        <p:nvSpPr>
          <p:cNvPr id="3" name="Content Placeholder 2"/>
          <p:cNvSpPr>
            <a:spLocks noGrp="1"/>
          </p:cNvSpPr>
          <p:nvPr>
            <p:ph idx="1"/>
          </p:nvPr>
        </p:nvSpPr>
        <p:spPr>
          <a:xfrm>
            <a:off x="457200" y="1600200"/>
            <a:ext cx="7772400" cy="4953000"/>
          </a:xfrm>
        </p:spPr>
        <p:txBody>
          <a:bodyPr>
            <a:normAutofit fontScale="85000" lnSpcReduction="20000"/>
          </a:bodyPr>
          <a:lstStyle/>
          <a:p>
            <a:pPr marL="514350" indent="-514350">
              <a:buAutoNum type="arabicPeriod"/>
            </a:pPr>
            <a:r>
              <a:rPr lang="en-US" dirty="0" smtClean="0">
                <a:latin typeface="Maiandra GD" pitchFamily="34" charset="0"/>
              </a:rPr>
              <a:t>Outer Membrane </a:t>
            </a:r>
          </a:p>
          <a:p>
            <a:pPr marL="514350" indent="-514350">
              <a:buFont typeface="Wingdings" pitchFamily="2" charset="2"/>
              <a:buChar char="Ø"/>
            </a:pPr>
            <a:r>
              <a:rPr lang="en-US" dirty="0" smtClean="0">
                <a:latin typeface="Maiandra GD" pitchFamily="34" charset="0"/>
              </a:rPr>
              <a:t>Contains large numbers of </a:t>
            </a:r>
          </a:p>
          <a:p>
            <a:pPr marL="514350" indent="-514350">
              <a:buNone/>
            </a:pPr>
            <a:r>
              <a:rPr lang="en-US" dirty="0" smtClean="0">
                <a:latin typeface="Maiandra GD" pitchFamily="34" charset="0"/>
              </a:rPr>
              <a:t>	integral proteins called </a:t>
            </a:r>
          </a:p>
          <a:p>
            <a:pPr marL="514350" indent="-514350">
              <a:buNone/>
            </a:pPr>
            <a:r>
              <a:rPr lang="en-US" dirty="0" smtClean="0">
                <a:latin typeface="Maiandra GD" pitchFamily="34" charset="0"/>
              </a:rPr>
              <a:t>     </a:t>
            </a:r>
            <a:r>
              <a:rPr lang="en-US" dirty="0" err="1" smtClean="0">
                <a:latin typeface="Maiandra GD" pitchFamily="34" charset="0"/>
              </a:rPr>
              <a:t>porins</a:t>
            </a:r>
            <a:r>
              <a:rPr lang="en-US" dirty="0" smtClean="0">
                <a:latin typeface="Maiandra GD" pitchFamily="34" charset="0"/>
              </a:rPr>
              <a:t>. </a:t>
            </a:r>
          </a:p>
          <a:p>
            <a:pPr marL="514350" indent="-514350">
              <a:buFont typeface="Wingdings" pitchFamily="2" charset="2"/>
              <a:buChar char="Ø"/>
            </a:pPr>
            <a:r>
              <a:rPr lang="en-US" dirty="0" smtClean="0">
                <a:latin typeface="Maiandra GD" pitchFamily="34" charset="0"/>
              </a:rPr>
              <a:t>Allow molecules to freely </a:t>
            </a:r>
          </a:p>
          <a:p>
            <a:pPr marL="514350" indent="-514350">
              <a:buNone/>
            </a:pPr>
            <a:r>
              <a:rPr lang="en-US" dirty="0" smtClean="0">
                <a:latin typeface="Maiandra GD" pitchFamily="34" charset="0"/>
              </a:rPr>
              <a:t>	diffuse from one side of the </a:t>
            </a:r>
          </a:p>
          <a:p>
            <a:pPr marL="514350" indent="-514350">
              <a:buNone/>
            </a:pPr>
            <a:r>
              <a:rPr lang="en-US" dirty="0" smtClean="0">
                <a:latin typeface="Maiandra GD" pitchFamily="34" charset="0"/>
              </a:rPr>
              <a:t>	membrane to the other.</a:t>
            </a:r>
          </a:p>
          <a:p>
            <a:pPr marL="514350" indent="-514350">
              <a:buFont typeface="Wingdings" pitchFamily="2" charset="2"/>
              <a:buChar char="Ø"/>
            </a:pPr>
            <a:endParaRPr lang="en-US" dirty="0" smtClean="0">
              <a:latin typeface="Maiandra GD" pitchFamily="34" charset="0"/>
            </a:endParaRPr>
          </a:p>
          <a:p>
            <a:pPr marL="514350" indent="-514350">
              <a:buNone/>
            </a:pPr>
            <a:r>
              <a:rPr lang="en-US" dirty="0" smtClean="0">
                <a:latin typeface="Maiandra GD" pitchFamily="34" charset="0"/>
              </a:rPr>
              <a:t>2. </a:t>
            </a:r>
            <a:r>
              <a:rPr lang="en-US" dirty="0" err="1" smtClean="0">
                <a:latin typeface="Maiandra GD" pitchFamily="34" charset="0"/>
              </a:rPr>
              <a:t>Intermembrane</a:t>
            </a:r>
            <a:r>
              <a:rPr lang="en-US" dirty="0" smtClean="0">
                <a:latin typeface="Maiandra GD" pitchFamily="34" charset="0"/>
              </a:rPr>
              <a:t> space</a:t>
            </a:r>
          </a:p>
          <a:p>
            <a:pPr marL="514350" indent="-514350">
              <a:buFont typeface="Wingdings" pitchFamily="2" charset="2"/>
              <a:buChar char="Ø"/>
            </a:pPr>
            <a:r>
              <a:rPr lang="en-US" dirty="0" smtClean="0">
                <a:latin typeface="Maiandra GD" pitchFamily="34" charset="0"/>
              </a:rPr>
              <a:t>It is also known as </a:t>
            </a:r>
            <a:r>
              <a:rPr lang="en-US" dirty="0" err="1" smtClean="0">
                <a:latin typeface="Maiandra GD" pitchFamily="34" charset="0"/>
              </a:rPr>
              <a:t>Perimitochondrial</a:t>
            </a:r>
            <a:r>
              <a:rPr lang="en-US" dirty="0" smtClean="0">
                <a:latin typeface="Maiandra GD" pitchFamily="34" charset="0"/>
              </a:rPr>
              <a:t> space.</a:t>
            </a:r>
          </a:p>
          <a:p>
            <a:pPr marL="514350" indent="-514350">
              <a:buFont typeface="Wingdings" pitchFamily="2" charset="2"/>
              <a:buChar char="Ø"/>
            </a:pPr>
            <a:r>
              <a:rPr lang="en-US" dirty="0" smtClean="0">
                <a:latin typeface="Maiandra GD" pitchFamily="34" charset="0"/>
              </a:rPr>
              <a:t>Equal to </a:t>
            </a:r>
            <a:r>
              <a:rPr lang="en-US" dirty="0" err="1" smtClean="0">
                <a:latin typeface="Maiandra GD" pitchFamily="34" charset="0"/>
              </a:rPr>
              <a:t>cytosol</a:t>
            </a:r>
            <a:endParaRPr lang="en-US" dirty="0" smtClean="0">
              <a:latin typeface="Maiandra GD" pitchFamily="34" charset="0"/>
            </a:endParaRPr>
          </a:p>
        </p:txBody>
      </p:sp>
      <p:pic>
        <p:nvPicPr>
          <p:cNvPr id="5" name="Picture 2"/>
          <p:cNvPicPr>
            <a:picLocks noChangeAspect="1" noChangeArrowheads="1"/>
          </p:cNvPicPr>
          <p:nvPr/>
        </p:nvPicPr>
        <p:blipFill>
          <a:blip r:embed="rId2"/>
          <a:srcRect l="42316" t="18750" r="40000" b="54167"/>
          <a:stretch>
            <a:fillRect/>
          </a:stretch>
        </p:blipFill>
        <p:spPr bwMode="auto">
          <a:xfrm>
            <a:off x="6573371" y="1905000"/>
            <a:ext cx="2570629"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0"/>
            <a:ext cx="7391400" cy="6858000"/>
          </a:xfrm>
        </p:spPr>
        <p:txBody>
          <a:bodyPr>
            <a:noAutofit/>
          </a:bodyPr>
          <a:lstStyle/>
          <a:p>
            <a:pPr>
              <a:buNone/>
            </a:pPr>
            <a:r>
              <a:rPr lang="en-US" sz="2200" dirty="0" smtClean="0">
                <a:latin typeface="Maiandra GD" pitchFamily="34" charset="0"/>
              </a:rPr>
              <a:t>3. Inner Membrane</a:t>
            </a:r>
          </a:p>
          <a:p>
            <a:pPr>
              <a:buFont typeface="Wingdings" pitchFamily="2" charset="2"/>
              <a:buChar char="Ø"/>
            </a:pPr>
            <a:r>
              <a:rPr lang="en-US" sz="2200" dirty="0" smtClean="0">
                <a:latin typeface="Maiandra GD" pitchFamily="34" charset="0"/>
              </a:rPr>
              <a:t>Phospholipid layer, cardiolipid, impermeable to ions and small molecules except by specific membrane-transport proteins</a:t>
            </a:r>
          </a:p>
          <a:p>
            <a:pPr>
              <a:buFont typeface="Wingdings" pitchFamily="2" charset="2"/>
              <a:buChar char="Ø"/>
            </a:pPr>
            <a:r>
              <a:rPr lang="en-US" sz="2200" dirty="0" smtClean="0">
                <a:latin typeface="Maiandra GD" pitchFamily="34" charset="0"/>
              </a:rPr>
              <a:t>It is the site of the production of ATP </a:t>
            </a:r>
          </a:p>
          <a:p>
            <a:pPr marL="0" indent="0">
              <a:buNone/>
            </a:pPr>
            <a:endParaRPr lang="en-US" sz="2200" dirty="0" smtClean="0">
              <a:latin typeface="Maiandra GD" pitchFamily="34" charset="0"/>
            </a:endParaRPr>
          </a:p>
          <a:p>
            <a:pPr>
              <a:buNone/>
            </a:pPr>
            <a:r>
              <a:rPr lang="en-US" sz="2200" dirty="0">
                <a:latin typeface="Maiandra GD" pitchFamily="34" charset="0"/>
              </a:rPr>
              <a:t>4. Cristae </a:t>
            </a:r>
          </a:p>
          <a:p>
            <a:pPr>
              <a:buFont typeface="Wingdings" pitchFamily="2" charset="2"/>
              <a:buChar char="Ø"/>
            </a:pPr>
            <a:r>
              <a:rPr lang="en-US" sz="2200" dirty="0">
                <a:latin typeface="Maiandra GD" pitchFamily="34" charset="0"/>
              </a:rPr>
              <a:t>The folding of the inner membrane that allows more surface area, enhancing its ability to produce ATP. </a:t>
            </a:r>
            <a:endParaRPr lang="en-US" sz="2200" dirty="0" smtClean="0">
              <a:latin typeface="Maiandra GD" pitchFamily="34" charset="0"/>
            </a:endParaRPr>
          </a:p>
          <a:p>
            <a:pPr marL="0" indent="0">
              <a:buNone/>
            </a:pPr>
            <a:endParaRPr lang="en-US" sz="2200" dirty="0">
              <a:latin typeface="Maiandra GD" pitchFamily="34" charset="0"/>
            </a:endParaRPr>
          </a:p>
          <a:p>
            <a:pPr>
              <a:buNone/>
            </a:pPr>
            <a:r>
              <a:rPr lang="en-US" sz="2200" dirty="0">
                <a:latin typeface="Maiandra GD" pitchFamily="34" charset="0"/>
              </a:rPr>
              <a:t>5. Matrix </a:t>
            </a:r>
          </a:p>
          <a:p>
            <a:pPr>
              <a:buFont typeface="Wingdings" pitchFamily="2" charset="2"/>
              <a:buChar char="Ø"/>
            </a:pPr>
            <a:r>
              <a:rPr lang="en-US" sz="2200" dirty="0">
                <a:latin typeface="Maiandra GD" pitchFamily="34" charset="0"/>
              </a:rPr>
              <a:t>Fluid material that fills the area inside the inner membrane </a:t>
            </a:r>
          </a:p>
          <a:p>
            <a:pPr>
              <a:buFont typeface="Wingdings" pitchFamily="2" charset="2"/>
              <a:buChar char="Ø"/>
            </a:pPr>
            <a:r>
              <a:rPr lang="en-US" sz="2200" dirty="0">
                <a:latin typeface="Maiandra GD" pitchFamily="34" charset="0"/>
              </a:rPr>
              <a:t>The matrix is the space enclosed by the inner membrane.</a:t>
            </a:r>
          </a:p>
          <a:p>
            <a:pPr>
              <a:buFont typeface="Wingdings" pitchFamily="2" charset="2"/>
              <a:buChar char="Ø"/>
            </a:pPr>
            <a:r>
              <a:rPr lang="en-US" sz="2200" dirty="0">
                <a:latin typeface="Maiandra GD" pitchFamily="34" charset="0"/>
              </a:rPr>
              <a:t>It contains about 2/3 of the total protein in a mitochondrion</a:t>
            </a:r>
            <a:r>
              <a:rPr lang="en-US" sz="2200" dirty="0" smtClean="0">
                <a:latin typeface="Maiandra GD" pitchFamily="34" charset="0"/>
              </a:rPr>
              <a:t>.</a:t>
            </a:r>
            <a:endParaRPr lang="en-US" sz="2200" dirty="0">
              <a:latin typeface="Maiandra G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TotalTime>
  <Words>562</Words>
  <Application>Microsoft Office PowerPoint</Application>
  <PresentationFormat>On-screen Show (4:3)</PresentationFormat>
  <Paragraphs>139</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Energy Conversion:</vt:lpstr>
      <vt:lpstr>Mitochondria</vt:lpstr>
      <vt:lpstr>Origin of Mitochondria</vt:lpstr>
      <vt:lpstr>Endosymbiotic Theory</vt:lpstr>
      <vt:lpstr>Location </vt:lpstr>
      <vt:lpstr>PowerPoint Presentation</vt:lpstr>
      <vt:lpstr>PowerPoint Presentation</vt:lpstr>
      <vt:lpstr>Structure of the Mitochondria</vt:lpstr>
      <vt:lpstr>PowerPoint Presentation</vt:lpstr>
      <vt:lpstr>PowerPoint Presentation</vt:lpstr>
      <vt:lpstr>The role of anaerobic and aerobic metabolism in exercise</vt:lpstr>
      <vt:lpstr>Fast-twitch fibers</vt:lpstr>
      <vt:lpstr>Slow-twitch fibers</vt:lpstr>
      <vt:lpstr>Aerobic exercise</vt:lpstr>
      <vt:lpstr>Functions of Mitochondria</vt:lpstr>
      <vt:lpstr>PowerPoint Presentation</vt:lpstr>
      <vt:lpstr>  Overview of Processes</vt:lpstr>
      <vt:lpstr>Glycolysis</vt:lpstr>
      <vt:lpstr>PowerPoint Presentation</vt:lpstr>
      <vt:lpstr>Product of Glycolysis</vt:lpstr>
      <vt:lpstr>TCA Cycle / Krebs Cycle</vt:lpstr>
      <vt:lpstr>Krebs Cycle Produces:</vt:lpstr>
      <vt:lpstr>Oxidative  Phosphorylation  Electron Transport Chain </vt:lpstr>
      <vt:lpstr>The Electron Carriers</vt:lpstr>
      <vt:lpstr>PowerPoint Presentation</vt:lpstr>
      <vt:lpstr>PowerPoint Presentation</vt:lpstr>
      <vt:lpstr>PowerPoint Presentation</vt:lpstr>
      <vt:lpstr>PowerPoint Presentation</vt:lpstr>
    </vt:vector>
  </TitlesOfParts>
  <Company>Province of Benguet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Conversion:</dc:title>
  <dc:creator>Guest</dc:creator>
  <cp:lastModifiedBy>Khalid</cp:lastModifiedBy>
  <cp:revision>107</cp:revision>
  <dcterms:created xsi:type="dcterms:W3CDTF">2014-07-07T01:55:43Z</dcterms:created>
  <dcterms:modified xsi:type="dcterms:W3CDTF">2015-05-22T04:13:15Z</dcterms:modified>
</cp:coreProperties>
</file>