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7" r:id="rId3"/>
    <p:sldId id="274" r:id="rId4"/>
    <p:sldId id="279" r:id="rId5"/>
    <p:sldId id="278" r:id="rId6"/>
    <p:sldId id="273" r:id="rId7"/>
    <p:sldId id="272" r:id="rId8"/>
    <p:sldId id="271" r:id="rId9"/>
    <p:sldId id="268" r:id="rId10"/>
    <p:sldId id="267" r:id="rId11"/>
    <p:sldId id="266" r:id="rId12"/>
    <p:sldId id="275" r:id="rId13"/>
    <p:sldId id="276" r:id="rId14"/>
    <p:sldId id="280" r:id="rId15"/>
    <p:sldId id="289" r:id="rId16"/>
    <p:sldId id="282" r:id="rId17"/>
    <p:sldId id="283" r:id="rId18"/>
    <p:sldId id="284" r:id="rId19"/>
    <p:sldId id="285" r:id="rId20"/>
    <p:sldId id="286" r:id="rId21"/>
    <p:sldId id="287" r:id="rId22"/>
    <p:sldId id="288" r:id="rId23"/>
    <p:sldId id="264" r:id="rId24"/>
    <p:sldId id="263" r:id="rId25"/>
    <p:sldId id="26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7A75890-4858-4D8E-BAA2-DDA60F22AF29}">
          <p14:sldIdLst>
            <p14:sldId id="256"/>
            <p14:sldId id="277"/>
            <p14:sldId id="274"/>
            <p14:sldId id="279"/>
            <p14:sldId id="278"/>
            <p14:sldId id="273"/>
            <p14:sldId id="272"/>
            <p14:sldId id="271"/>
            <p14:sldId id="268"/>
            <p14:sldId id="267"/>
            <p14:sldId id="266"/>
            <p14:sldId id="275"/>
            <p14:sldId id="276"/>
            <p14:sldId id="280"/>
            <p14:sldId id="289"/>
            <p14:sldId id="282"/>
            <p14:sldId id="283"/>
            <p14:sldId id="284"/>
            <p14:sldId id="285"/>
            <p14:sldId id="286"/>
            <p14:sldId id="287"/>
            <p14:sldId id="288"/>
            <p14:sldId id="264"/>
            <p14:sldId id="263"/>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B3BA42-6166-4DCA-A333-1C65586579AA}" type="datetimeFigureOut">
              <a:rPr lang="en-US" smtClean="0"/>
              <a:t>3/16/2015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312473-3EEE-4EFE-BE8C-4BC1A138262B}" type="slidenum">
              <a:rPr lang="en-US" smtClean="0"/>
              <a:t>‹#›</a:t>
            </a:fld>
            <a:endParaRPr lang="en-US"/>
          </a:p>
        </p:txBody>
      </p:sp>
    </p:spTree>
    <p:extLst>
      <p:ext uri="{BB962C8B-B14F-4D97-AF65-F5344CB8AC3E}">
        <p14:creationId xmlns:p14="http://schemas.microsoft.com/office/powerpoint/2010/main" val="308945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9pPr>
          </a:lstStyle>
          <a:p>
            <a:fld id="{CDD11656-3B3A-4FA9-A68D-8676B9647DFD}" type="slidenum">
              <a:rPr lang="en-US" altLang="en-US" smtClean="0">
                <a:solidFill>
                  <a:srgbClr val="000000"/>
                </a:solidFill>
              </a:rPr>
              <a:pPr/>
              <a:t>14</a:t>
            </a:fld>
            <a:endParaRPr lang="en-US" altLang="en-US" smtClean="0">
              <a:solidFill>
                <a:srgbClr val="000000"/>
              </a:solidFill>
            </a:endParaRPr>
          </a:p>
        </p:txBody>
      </p:sp>
      <p:sp>
        <p:nvSpPr>
          <p:cNvPr id="70659"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60" name="Rectangle 2"/>
          <p:cNvSpPr>
            <a:spLocks noGrp="1" noChangeArrowheads="1"/>
          </p:cNvSpPr>
          <p:nvPr>
            <p:ph type="body" idx="1"/>
          </p:nvPr>
        </p:nvSpPr>
        <p:spPr>
          <a:xfrm>
            <a:off x="685800" y="4343400"/>
            <a:ext cx="5483225" cy="42052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9pPr>
          </a:lstStyle>
          <a:p>
            <a:fld id="{9D619E0F-CE3F-4E62-9FF3-CC465BF97027}" type="slidenum">
              <a:rPr lang="en-US" altLang="en-US" smtClean="0">
                <a:solidFill>
                  <a:srgbClr val="000000"/>
                </a:solidFill>
              </a:rPr>
              <a:pPr/>
              <a:t>16</a:t>
            </a:fld>
            <a:endParaRPr lang="en-US" altLang="en-US" smtClean="0">
              <a:solidFill>
                <a:srgbClr val="000000"/>
              </a:solidFill>
            </a:endParaRPr>
          </a:p>
        </p:txBody>
      </p:sp>
      <p:sp>
        <p:nvSpPr>
          <p:cNvPr id="72707"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8" name="Rectangle 2"/>
          <p:cNvSpPr>
            <a:spLocks noGrp="1" noChangeArrowheads="1"/>
          </p:cNvSpPr>
          <p:nvPr>
            <p:ph type="body" idx="1"/>
          </p:nvPr>
        </p:nvSpPr>
        <p:spPr>
          <a:xfrm>
            <a:off x="685800" y="4343400"/>
            <a:ext cx="5483225" cy="42052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9pPr>
          </a:lstStyle>
          <a:p>
            <a:fld id="{7F04B5AE-6F46-44FA-B65B-98E05ACB34D6}" type="slidenum">
              <a:rPr lang="en-US" altLang="en-US" smtClean="0">
                <a:solidFill>
                  <a:srgbClr val="000000"/>
                </a:solidFill>
              </a:rPr>
              <a:pPr/>
              <a:t>18</a:t>
            </a:fld>
            <a:endParaRPr lang="en-US" altLang="en-US" smtClean="0">
              <a:solidFill>
                <a:srgbClr val="000000"/>
              </a:solidFill>
            </a:endParaRPr>
          </a:p>
        </p:txBody>
      </p:sp>
      <p:sp>
        <p:nvSpPr>
          <p:cNvPr id="73731"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2" name="Rectangle 2"/>
          <p:cNvSpPr>
            <a:spLocks noGrp="1" noChangeArrowheads="1"/>
          </p:cNvSpPr>
          <p:nvPr>
            <p:ph type="body" idx="1"/>
          </p:nvPr>
        </p:nvSpPr>
        <p:spPr>
          <a:xfrm>
            <a:off x="685800" y="4343400"/>
            <a:ext cx="5483225" cy="42052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9pPr>
          </a:lstStyle>
          <a:p>
            <a:fld id="{518A7039-4BC2-435D-A49F-EB2DAD757FDD}" type="slidenum">
              <a:rPr lang="en-US" altLang="en-US" smtClean="0">
                <a:solidFill>
                  <a:srgbClr val="000000"/>
                </a:solidFill>
              </a:rPr>
              <a:pPr/>
              <a:t>19</a:t>
            </a:fld>
            <a:endParaRPr lang="en-US" altLang="en-US" smtClean="0">
              <a:solidFill>
                <a:srgbClr val="000000"/>
              </a:solidFill>
            </a:endParaRPr>
          </a:p>
        </p:txBody>
      </p:sp>
      <p:sp>
        <p:nvSpPr>
          <p:cNvPr id="74755"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6" name="Rectangle 2"/>
          <p:cNvSpPr>
            <a:spLocks noGrp="1" noChangeArrowheads="1"/>
          </p:cNvSpPr>
          <p:nvPr>
            <p:ph type="body" idx="1"/>
          </p:nvPr>
        </p:nvSpPr>
        <p:spPr>
          <a:xfrm>
            <a:off x="685800" y="4343400"/>
            <a:ext cx="5483225" cy="42052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9pPr>
          </a:lstStyle>
          <a:p>
            <a:fld id="{5BAAE5D4-B91D-4245-8492-362714D29190}" type="slidenum">
              <a:rPr lang="en-US" altLang="en-US" smtClean="0">
                <a:solidFill>
                  <a:srgbClr val="000000"/>
                </a:solidFill>
              </a:rPr>
              <a:pPr/>
              <a:t>20</a:t>
            </a:fld>
            <a:endParaRPr lang="en-US" altLang="en-US" smtClean="0">
              <a:solidFill>
                <a:srgbClr val="000000"/>
              </a:solidFill>
            </a:endParaRPr>
          </a:p>
        </p:txBody>
      </p:sp>
      <p:sp>
        <p:nvSpPr>
          <p:cNvPr id="75779"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80" name="Rectangle 2"/>
          <p:cNvSpPr>
            <a:spLocks noGrp="1" noChangeArrowheads="1"/>
          </p:cNvSpPr>
          <p:nvPr>
            <p:ph type="body" idx="1"/>
          </p:nvPr>
        </p:nvSpPr>
        <p:spPr>
          <a:xfrm>
            <a:off x="685800" y="4343400"/>
            <a:ext cx="5483225" cy="42052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defRPr>
            </a:lvl9pPr>
          </a:lstStyle>
          <a:p>
            <a:fld id="{0B572FA9-C725-4428-A2ED-D56D01F99535}" type="slidenum">
              <a:rPr lang="en-US" altLang="en-US" smtClean="0">
                <a:solidFill>
                  <a:srgbClr val="000000"/>
                </a:solidFill>
              </a:rPr>
              <a:pPr/>
              <a:t>22</a:t>
            </a:fld>
            <a:endParaRPr lang="en-US" altLang="en-US" smtClean="0">
              <a:solidFill>
                <a:srgbClr val="000000"/>
              </a:solidFill>
            </a:endParaRPr>
          </a:p>
        </p:txBody>
      </p:sp>
      <p:sp>
        <p:nvSpPr>
          <p:cNvPr id="76803"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4" name="Rectangle 2"/>
          <p:cNvSpPr>
            <a:spLocks noGrp="1" noChangeArrowheads="1"/>
          </p:cNvSpPr>
          <p:nvPr>
            <p:ph type="body" idx="1"/>
          </p:nvPr>
        </p:nvSpPr>
        <p:spPr>
          <a:xfrm>
            <a:off x="685800" y="4343400"/>
            <a:ext cx="5483225" cy="42052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cience.jrank.org/pages/5479/Pressure.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cience.jrank.org/pages/4801/Nutrients.html" TargetMode="External"/><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hyperlink" Target="http://science.jrank.org/pages/5919/Rocks.html" TargetMode="External"/><Relationship Id="rId4" Type="http://schemas.openxmlformats.org/officeDocument/2006/relationships/hyperlink" Target="http://science.jrank.org/pages/7358/Weathering.html"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Wetland" TargetMode="External"/><Relationship Id="rId3" Type="http://schemas.openxmlformats.org/officeDocument/2006/relationships/hyperlink" Target="http://en.wikipedia.org/wiki/Pond" TargetMode="External"/><Relationship Id="rId7" Type="http://schemas.openxmlformats.org/officeDocument/2006/relationships/hyperlink" Target="http://en.wikipedia.org/wiki/River" TargetMode="External"/><Relationship Id="rId2" Type="http://schemas.openxmlformats.org/officeDocument/2006/relationships/hyperlink" Target="http://en.wikipedia.org/wiki/Lentic_system_ecology" TargetMode="External"/><Relationship Id="rId1" Type="http://schemas.openxmlformats.org/officeDocument/2006/relationships/slideLayout" Target="../slideLayouts/slideLayout1.xml"/><Relationship Id="rId6" Type="http://schemas.openxmlformats.org/officeDocument/2006/relationships/hyperlink" Target="http://en.wikipedia.org/wiki/Stream" TargetMode="External"/><Relationship Id="rId5" Type="http://schemas.openxmlformats.org/officeDocument/2006/relationships/hyperlink" Target="http://en.wikipedia.org/wiki/Lotic_System_Ecology" TargetMode="External"/><Relationship Id="rId4" Type="http://schemas.openxmlformats.org/officeDocument/2006/relationships/hyperlink" Target="http://en.wikipedia.org/wiki/Lak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1"/>
            <a:ext cx="7772400" cy="990600"/>
          </a:xfrm>
        </p:spPr>
        <p:txBody>
          <a:bodyPr>
            <a:normAutofit/>
          </a:bodyPr>
          <a:lstStyle/>
          <a:p>
            <a:r>
              <a:rPr lang="en-US" sz="3600" b="1" dirty="0" err="1" smtClean="0">
                <a:solidFill>
                  <a:srgbClr val="FF0000"/>
                </a:solidFill>
              </a:rPr>
              <a:t>Ecosytem</a:t>
            </a:r>
            <a:r>
              <a:rPr lang="en-US" sz="3600" b="1" dirty="0" smtClean="0">
                <a:solidFill>
                  <a:srgbClr val="FF0000"/>
                </a:solidFill>
              </a:rPr>
              <a:t> </a:t>
            </a:r>
            <a:endParaRPr lang="en-US" sz="3600" b="1" dirty="0">
              <a:solidFill>
                <a:srgbClr val="FF0000"/>
              </a:solidFill>
            </a:endParaRPr>
          </a:p>
        </p:txBody>
      </p:sp>
      <p:sp>
        <p:nvSpPr>
          <p:cNvPr id="3" name="Subtitle 2"/>
          <p:cNvSpPr>
            <a:spLocks noGrp="1"/>
          </p:cNvSpPr>
          <p:nvPr>
            <p:ph type="subTitle" idx="1"/>
          </p:nvPr>
        </p:nvSpPr>
        <p:spPr>
          <a:xfrm>
            <a:off x="152400" y="1219200"/>
            <a:ext cx="8991600" cy="5638800"/>
          </a:xfrm>
        </p:spPr>
        <p:txBody>
          <a:bodyPr>
            <a:normAutofit/>
          </a:bodyPr>
          <a:lstStyle/>
          <a:p>
            <a:pPr algn="just"/>
            <a:r>
              <a:rPr lang="en-US" sz="2400" dirty="0" smtClean="0">
                <a:solidFill>
                  <a:schemeClr val="tx1"/>
                </a:solidFill>
                <a:latin typeface="Times New Roman" pitchFamily="18" charset="0"/>
                <a:cs typeface="Times New Roman" pitchFamily="18" charset="0"/>
              </a:rPr>
              <a:t>An </a:t>
            </a:r>
            <a:r>
              <a:rPr lang="en-US" sz="2400" dirty="0">
                <a:solidFill>
                  <a:schemeClr val="tx1"/>
                </a:solidFill>
                <a:latin typeface="Times New Roman" pitchFamily="18" charset="0"/>
                <a:cs typeface="Times New Roman" pitchFamily="18" charset="0"/>
              </a:rPr>
              <a:t>ecosystem consists of the biological community that occurs in some locale, and the physical and chemical factors that make up its non-living or abiotic environment. </a:t>
            </a:r>
            <a:endParaRPr lang="en-US" sz="2400" dirty="0" smtClean="0">
              <a:solidFill>
                <a:schemeClr val="tx1"/>
              </a:solidFill>
              <a:latin typeface="Times New Roman" pitchFamily="18" charset="0"/>
              <a:cs typeface="Times New Roman" pitchFamily="18" charset="0"/>
            </a:endParaRPr>
          </a:p>
          <a:p>
            <a:pPr algn="just"/>
            <a:r>
              <a:rPr lang="en-US" sz="2400" dirty="0" smtClean="0">
                <a:solidFill>
                  <a:schemeClr val="tx1"/>
                </a:solidFill>
                <a:latin typeface="Times New Roman" pitchFamily="18" charset="0"/>
                <a:cs typeface="Times New Roman" pitchFamily="18" charset="0"/>
              </a:rPr>
              <a:t>There </a:t>
            </a:r>
            <a:r>
              <a:rPr lang="en-US" sz="2400" dirty="0">
                <a:solidFill>
                  <a:schemeClr val="tx1"/>
                </a:solidFill>
                <a:latin typeface="Times New Roman" pitchFamily="18" charset="0"/>
                <a:cs typeface="Times New Roman" pitchFamily="18" charset="0"/>
              </a:rPr>
              <a:t>are many examples of ecosystems -- a pond, a forest, an estuary, a grassland. The boundaries are not fixed in any objective way, although sometimes they seem obvious, as with the shoreline of a small pond. Usually the boundaries of an ecosystem are chosen for practical reasons having to do with the goals of the particular study</a:t>
            </a:r>
            <a:r>
              <a:rPr lang="en-US" sz="2400" dirty="0" smtClean="0">
                <a:solidFill>
                  <a:schemeClr val="tx1"/>
                </a:solidFill>
                <a:latin typeface="Times New Roman" pitchFamily="18" charset="0"/>
                <a:cs typeface="Times New Roman" pitchFamily="18" charset="0"/>
              </a:rPr>
              <a:t>.</a:t>
            </a:r>
          </a:p>
          <a:p>
            <a:pPr algn="just"/>
            <a:r>
              <a:rPr lang="en-US" sz="2400" dirty="0">
                <a:solidFill>
                  <a:schemeClr val="tx1"/>
                </a:solidFill>
                <a:latin typeface="Times New Roman" pitchFamily="18" charset="0"/>
                <a:cs typeface="Times New Roman" pitchFamily="18" charset="0"/>
              </a:rPr>
              <a:t>The study of ecosystems mainly consists of the study of certain processes that link the living, or biotic, components to the non-living, or abiotic, component</a:t>
            </a:r>
          </a:p>
        </p:txBody>
      </p:sp>
    </p:spTree>
    <p:extLst>
      <p:ext uri="{BB962C8B-B14F-4D97-AF65-F5344CB8AC3E}">
        <p14:creationId xmlns:p14="http://schemas.microsoft.com/office/powerpoint/2010/main" val="1976180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82" y="152400"/>
            <a:ext cx="8763000" cy="5105400"/>
          </a:xfrm>
        </p:spPr>
        <p:txBody>
          <a:bodyPr>
            <a:noAutofit/>
          </a:bodyPr>
          <a:lstStyle/>
          <a:p>
            <a:pPr algn="just"/>
            <a:r>
              <a:rPr lang="en-US" dirty="0">
                <a:solidFill>
                  <a:schemeClr val="tx1"/>
                </a:solidFill>
                <a:latin typeface="Times New Roman" pitchFamily="18" charset="0"/>
                <a:cs typeface="Times New Roman" pitchFamily="18" charset="0"/>
              </a:rPr>
              <a:t>However, it is often </a:t>
            </a:r>
            <a:r>
              <a:rPr lang="en-US" dirty="0" smtClean="0">
                <a:solidFill>
                  <a:schemeClr val="tx1"/>
                </a:solidFill>
                <a:latin typeface="Times New Roman" pitchFamily="18" charset="0"/>
                <a:cs typeface="Times New Roman" pitchFamily="18" charset="0"/>
              </a:rPr>
              <a:t> difficult </a:t>
            </a:r>
            <a:r>
              <a:rPr lang="en-US" dirty="0">
                <a:solidFill>
                  <a:schemeClr val="tx1"/>
                </a:solidFill>
                <a:latin typeface="Times New Roman" pitchFamily="18" charset="0"/>
                <a:cs typeface="Times New Roman" pitchFamily="18" charset="0"/>
              </a:rPr>
              <a:t>to classify the differences between a pond and a lake, since the two terms are </a:t>
            </a:r>
            <a:r>
              <a:rPr lang="en-US" dirty="0" smtClean="0">
                <a:solidFill>
                  <a:schemeClr val="tx1"/>
                </a:solidFill>
                <a:latin typeface="Times New Roman" pitchFamily="18" charset="0"/>
                <a:cs typeface="Times New Roman" pitchFamily="18" charset="0"/>
              </a:rPr>
              <a:t>artificial </a:t>
            </a:r>
            <a:r>
              <a:rPr lang="en-US" dirty="0">
                <a:solidFill>
                  <a:schemeClr val="tx1"/>
                </a:solidFill>
                <a:latin typeface="Times New Roman" pitchFamily="18" charset="0"/>
                <a:cs typeface="Times New Roman" pitchFamily="18" charset="0"/>
              </a:rPr>
              <a:t>and the ecosystems really exist on a continuum. Generally, in a pond, the </a:t>
            </a:r>
            <a:r>
              <a:rPr lang="en-US" dirty="0" smtClean="0">
                <a:solidFill>
                  <a:schemeClr val="tx1"/>
                </a:solidFill>
                <a:latin typeface="Times New Roman" pitchFamily="18" charset="0"/>
                <a:cs typeface="Times New Roman" pitchFamily="18" charset="0"/>
              </a:rPr>
              <a:t> temperature </a:t>
            </a:r>
            <a:r>
              <a:rPr lang="en-US" dirty="0">
                <a:solidFill>
                  <a:schemeClr val="tx1"/>
                </a:solidFill>
                <a:latin typeface="Times New Roman" pitchFamily="18" charset="0"/>
                <a:cs typeface="Times New Roman" pitchFamily="18" charset="0"/>
              </a:rPr>
              <a:t>changes with the air temperature and </a:t>
            </a:r>
            <a:r>
              <a:rPr lang="en-US" dirty="0" smtClean="0">
                <a:solidFill>
                  <a:schemeClr val="tx1"/>
                </a:solidFill>
                <a:latin typeface="Times New Roman" pitchFamily="18" charset="0"/>
                <a:cs typeface="Times New Roman" pitchFamily="18" charset="0"/>
              </a:rPr>
              <a:t>is relatively </a:t>
            </a:r>
            <a:r>
              <a:rPr lang="en-US" dirty="0">
                <a:solidFill>
                  <a:schemeClr val="tx1"/>
                </a:solidFill>
                <a:latin typeface="Times New Roman" pitchFamily="18" charset="0"/>
                <a:cs typeface="Times New Roman" pitchFamily="18" charset="0"/>
              </a:rPr>
              <a:t>uniform. Lakes are similar </a:t>
            </a:r>
            <a:r>
              <a:rPr lang="en-US" dirty="0" smtClean="0">
                <a:solidFill>
                  <a:schemeClr val="tx1"/>
                </a:solidFill>
                <a:latin typeface="Times New Roman" pitchFamily="18" charset="0"/>
                <a:cs typeface="Times New Roman" pitchFamily="18" charset="0"/>
              </a:rPr>
              <a:t> to </a:t>
            </a:r>
            <a:r>
              <a:rPr lang="en-US" dirty="0">
                <a:solidFill>
                  <a:schemeClr val="tx1"/>
                </a:solidFill>
                <a:latin typeface="Times New Roman" pitchFamily="18" charset="0"/>
                <a:cs typeface="Times New Roman" pitchFamily="18" charset="0"/>
              </a:rPr>
              <a:t>ponds, but because they are larger, temperature layering or stratification takes place in </a:t>
            </a:r>
            <a:r>
              <a:rPr lang="en-US" dirty="0" smtClean="0">
                <a:solidFill>
                  <a:schemeClr val="tx1"/>
                </a:solidFill>
                <a:latin typeface="Times New Roman" pitchFamily="18" charset="0"/>
                <a:cs typeface="Times New Roman" pitchFamily="18" charset="0"/>
              </a:rPr>
              <a:t> summer </a:t>
            </a:r>
            <a:r>
              <a:rPr lang="en-US" dirty="0">
                <a:solidFill>
                  <a:schemeClr val="tx1"/>
                </a:solidFill>
                <a:latin typeface="Times New Roman" pitchFamily="18" charset="0"/>
                <a:cs typeface="Times New Roman" pitchFamily="18" charset="0"/>
              </a:rPr>
              <a:t>and winter, and these layers turnover in spring and fall</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43612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638800"/>
          </a:xfrm>
        </p:spPr>
        <p:txBody>
          <a:bodyPr>
            <a:normAutofit/>
          </a:bodyPr>
          <a:lstStyle/>
          <a:p>
            <a:pPr algn="just"/>
            <a:r>
              <a:rPr lang="en-US" dirty="0">
                <a:solidFill>
                  <a:schemeClr val="tx1"/>
                </a:solidFill>
                <a:latin typeface="Times New Roman" pitchFamily="18" charset="0"/>
                <a:cs typeface="Times New Roman" pitchFamily="18" charset="0"/>
              </a:rPr>
              <a:t>Ponds get their energy from the sun. As with other ecosystems, plants are the </a:t>
            </a:r>
            <a:r>
              <a:rPr lang="en-US" dirty="0" smtClean="0">
                <a:solidFill>
                  <a:schemeClr val="tx1"/>
                </a:solidFill>
                <a:latin typeface="Times New Roman" pitchFamily="18" charset="0"/>
                <a:cs typeface="Times New Roman" pitchFamily="18" charset="0"/>
              </a:rPr>
              <a:t> primary </a:t>
            </a:r>
            <a:r>
              <a:rPr lang="en-US" dirty="0">
                <a:solidFill>
                  <a:schemeClr val="tx1"/>
                </a:solidFill>
                <a:latin typeface="Times New Roman" pitchFamily="18" charset="0"/>
                <a:cs typeface="Times New Roman" pitchFamily="18" charset="0"/>
              </a:rPr>
              <a:t>producers. The chlorophyll in aquatic plants captures energy from the sun to </a:t>
            </a:r>
            <a:r>
              <a:rPr lang="en-US" dirty="0" smtClean="0">
                <a:solidFill>
                  <a:schemeClr val="tx1"/>
                </a:solidFill>
                <a:latin typeface="Times New Roman" pitchFamily="18" charset="0"/>
                <a:cs typeface="Times New Roman" pitchFamily="18" charset="0"/>
              </a:rPr>
              <a:t> convert </a:t>
            </a:r>
            <a:r>
              <a:rPr lang="en-US" dirty="0">
                <a:solidFill>
                  <a:schemeClr val="tx1"/>
                </a:solidFill>
                <a:latin typeface="Times New Roman" pitchFamily="18" charset="0"/>
                <a:cs typeface="Times New Roman" pitchFamily="18" charset="0"/>
              </a:rPr>
              <a:t>carbon dioxide and water to organic compounds and oxygen through the process </a:t>
            </a:r>
            <a:r>
              <a:rPr lang="en-US" dirty="0" smtClean="0">
                <a:solidFill>
                  <a:schemeClr val="tx1"/>
                </a:solidFill>
                <a:latin typeface="Times New Roman" pitchFamily="18" charset="0"/>
                <a:cs typeface="Times New Roman" pitchFamily="18" charset="0"/>
              </a:rPr>
              <a:t> of </a:t>
            </a:r>
            <a:r>
              <a:rPr lang="en-US" dirty="0">
                <a:solidFill>
                  <a:schemeClr val="tx1"/>
                </a:solidFill>
                <a:latin typeface="Times New Roman" pitchFamily="18" charset="0"/>
                <a:cs typeface="Times New Roman" pitchFamily="18" charset="0"/>
              </a:rPr>
              <a:t>photosynthesis. Nitrogen and phosphorus are important nutrients for plants. The </a:t>
            </a:r>
            <a:r>
              <a:rPr lang="en-US" dirty="0" smtClean="0">
                <a:solidFill>
                  <a:schemeClr val="tx1"/>
                </a:solidFill>
                <a:latin typeface="Times New Roman" pitchFamily="18" charset="0"/>
                <a:cs typeface="Times New Roman" pitchFamily="18" charset="0"/>
              </a:rPr>
              <a:t> addition </a:t>
            </a:r>
            <a:r>
              <a:rPr lang="en-US" dirty="0">
                <a:solidFill>
                  <a:schemeClr val="tx1"/>
                </a:solidFill>
                <a:latin typeface="Times New Roman" pitchFamily="18" charset="0"/>
                <a:cs typeface="Times New Roman" pitchFamily="18" charset="0"/>
              </a:rPr>
              <a:t>of these substances may increase primary productivity. However, too many </a:t>
            </a:r>
            <a:r>
              <a:rPr lang="en-US" dirty="0" smtClean="0">
                <a:solidFill>
                  <a:schemeClr val="tx1"/>
                </a:solidFill>
                <a:latin typeface="Times New Roman" pitchFamily="18" charset="0"/>
                <a:cs typeface="Times New Roman" pitchFamily="18" charset="0"/>
              </a:rPr>
              <a:t> nutrients </a:t>
            </a:r>
            <a:r>
              <a:rPr lang="en-US" dirty="0">
                <a:solidFill>
                  <a:schemeClr val="tx1"/>
                </a:solidFill>
                <a:latin typeface="Times New Roman" pitchFamily="18" charset="0"/>
                <a:cs typeface="Times New Roman" pitchFamily="18" charset="0"/>
              </a:rPr>
              <a:t>can cause algal blooms, leading to </a:t>
            </a:r>
            <a:r>
              <a:rPr lang="en-US" dirty="0" smtClean="0">
                <a:solidFill>
                  <a:schemeClr val="tx1"/>
                </a:solidFill>
                <a:latin typeface="Times New Roman" pitchFamily="18" charset="0"/>
                <a:cs typeface="Times New Roman" pitchFamily="18" charset="0"/>
              </a:rPr>
              <a:t>eutrophication.</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93410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543800"/>
          </a:xfrm>
        </p:spPr>
        <p:txBody>
          <a:bodyPr>
            <a:noAutofit/>
          </a:bodyPr>
          <a:lstStyle/>
          <a:p>
            <a:pPr algn="just"/>
            <a:r>
              <a:rPr lang="en-US" dirty="0">
                <a:latin typeface="Times New Roman" pitchFamily="18" charset="0"/>
                <a:cs typeface="Times New Roman" pitchFamily="18" charset="0"/>
              </a:rPr>
              <a:t>Ponds are small bodies of freshwater with shallow and still water, marsh, and aquatic plants</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They can be further divided into four zones: vegetation zone, open water, bottom mud and surface </a:t>
            </a:r>
            <a:r>
              <a:rPr lang="en-US" dirty="0" err="1" smtClean="0">
                <a:latin typeface="Times New Roman" pitchFamily="18" charset="0"/>
                <a:cs typeface="Times New Roman" pitchFamily="18" charset="0"/>
              </a:rPr>
              <a:t>film.The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size and depth of ponds often varies greatly with the time of year; many ponds are produced by spring flooding from rivers. Food webs are based both on free-floating algae and upon aquatic plants. There is usually a diverse array of aquatic life, with a few examples including algae, snails, fish, beetles, water bugs, frogs, turtles, otters and muskrats. </a:t>
            </a:r>
          </a:p>
        </p:txBody>
      </p:sp>
    </p:spTree>
    <p:extLst>
      <p:ext uri="{BB962C8B-B14F-4D97-AF65-F5344CB8AC3E}">
        <p14:creationId xmlns:p14="http://schemas.microsoft.com/office/powerpoint/2010/main" val="592529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Top predators may include large fish, herons, or alligators. Since fish are a major predator upon amphibian larvae, ponds that dry up each year, thereby killing resident fish, provide important </a:t>
            </a:r>
            <a:r>
              <a:rPr lang="en-US" dirty="0" err="1">
                <a:latin typeface="Times New Roman" pitchFamily="18" charset="0"/>
                <a:cs typeface="Times New Roman" pitchFamily="18" charset="0"/>
              </a:rPr>
              <a:t>refugia</a:t>
            </a:r>
            <a:r>
              <a:rPr lang="en-US" dirty="0">
                <a:latin typeface="Times New Roman" pitchFamily="18" charset="0"/>
                <a:cs typeface="Times New Roman" pitchFamily="18" charset="0"/>
              </a:rPr>
              <a:t> for amphibian breeding</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Ponds that dry up completely each year are often known as vernal pools. Some ponds are produced by animal activity, including alligator holes and beaver ponds, and these add important diversity to landscapes.</a:t>
            </a:r>
          </a:p>
          <a:p>
            <a:endParaRPr lang="en-US" dirty="0"/>
          </a:p>
        </p:txBody>
      </p:sp>
    </p:spTree>
    <p:extLst>
      <p:ext uri="{BB962C8B-B14F-4D97-AF65-F5344CB8AC3E}">
        <p14:creationId xmlns:p14="http://schemas.microsoft.com/office/powerpoint/2010/main" val="3534105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400" b="1" dirty="0" smtClean="0">
                <a:solidFill>
                  <a:schemeClr val="tx1"/>
                </a:solidFill>
                <a:effectLst>
                  <a:outerShdw blurRad="38100" dist="38100" dir="2700000" algn="tl">
                    <a:srgbClr val="000000"/>
                  </a:outerShdw>
                </a:effectLst>
                <a:latin typeface="Arial Black" pitchFamily="32" charset="0"/>
              </a:rPr>
              <a:t>Ponds and Lakes</a:t>
            </a:r>
          </a:p>
        </p:txBody>
      </p:sp>
      <p:sp>
        <p:nvSpPr>
          <p:cNvPr id="10242" name="Text Box 2"/>
          <p:cNvSpPr txBox="1">
            <a:spLocks noChangeArrowheads="1"/>
          </p:cNvSpPr>
          <p:nvPr/>
        </p:nvSpPr>
        <p:spPr bwMode="auto">
          <a:xfrm>
            <a:off x="457200" y="1417638"/>
            <a:ext cx="8229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1pPr>
            <a:lvl2pPr marL="738188" indent="-28098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2pPr>
            <a:lvl3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3pPr>
            <a:lvl4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4pPr>
            <a:lvl5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9pPr>
          </a:lstStyle>
          <a:p>
            <a:pPr eaLnBrk="1" hangingPunct="1">
              <a:spcBef>
                <a:spcPts val="900"/>
              </a:spcBef>
              <a:buClr>
                <a:srgbClr val="FFFF99"/>
              </a:buClr>
              <a:buSzPct val="89000"/>
              <a:buFont typeface="Times New Roman" pitchFamily="16" charset="0"/>
              <a:buBlip>
                <a:blip r:embed="rId3"/>
              </a:buBlip>
              <a:defRPr/>
            </a:pPr>
            <a:r>
              <a:rPr lang="en-US" sz="3600" dirty="0" smtClean="0">
                <a:solidFill>
                  <a:schemeClr val="tx1"/>
                </a:solidFill>
                <a:latin typeface="Times New Roman" pitchFamily="18" charset="0"/>
                <a:cs typeface="Times New Roman" pitchFamily="18" charset="0"/>
              </a:rPr>
              <a:t>divided into four different “zones” determined by depth and distance from the shoreline</a:t>
            </a:r>
          </a:p>
          <a:p>
            <a:pPr lvl="1" eaLnBrk="1" hangingPunct="1">
              <a:spcBef>
                <a:spcPts val="800"/>
              </a:spcBef>
              <a:buClr>
                <a:srgbClr val="FFFFFF"/>
              </a:buClr>
              <a:buFont typeface="Verdana" pitchFamily="32" charset="0"/>
              <a:buChar char="•"/>
              <a:defRPr/>
            </a:pPr>
            <a:r>
              <a:rPr lang="en-US" sz="3200" dirty="0" smtClean="0">
                <a:solidFill>
                  <a:schemeClr val="tx1"/>
                </a:solidFill>
                <a:latin typeface="Times New Roman" pitchFamily="18" charset="0"/>
                <a:cs typeface="Times New Roman" pitchFamily="18" charset="0"/>
              </a:rPr>
              <a:t>littoral zone</a:t>
            </a:r>
          </a:p>
          <a:p>
            <a:pPr lvl="1" eaLnBrk="1" hangingPunct="1">
              <a:spcBef>
                <a:spcPts val="800"/>
              </a:spcBef>
              <a:buClr>
                <a:srgbClr val="FFFFFF"/>
              </a:buClr>
              <a:buFont typeface="Verdana" pitchFamily="32" charset="0"/>
              <a:buChar char="•"/>
              <a:defRPr/>
            </a:pPr>
            <a:r>
              <a:rPr lang="en-US" sz="3200" dirty="0" smtClean="0">
                <a:solidFill>
                  <a:schemeClr val="tx1"/>
                </a:solidFill>
                <a:latin typeface="Times New Roman" pitchFamily="18" charset="0"/>
                <a:cs typeface="Times New Roman" pitchFamily="18" charset="0"/>
              </a:rPr>
              <a:t>limnetic zone</a:t>
            </a:r>
          </a:p>
          <a:p>
            <a:pPr lvl="1" eaLnBrk="1" hangingPunct="1">
              <a:spcBef>
                <a:spcPts val="800"/>
              </a:spcBef>
              <a:buClr>
                <a:srgbClr val="FFFFFF"/>
              </a:buClr>
              <a:buFont typeface="Verdana" pitchFamily="32" charset="0"/>
              <a:buChar char="•"/>
              <a:defRPr/>
            </a:pPr>
            <a:r>
              <a:rPr lang="en-US" sz="3200" dirty="0" err="1" smtClean="0">
                <a:solidFill>
                  <a:schemeClr val="tx1"/>
                </a:solidFill>
                <a:latin typeface="Times New Roman" pitchFamily="18" charset="0"/>
                <a:cs typeface="Times New Roman" pitchFamily="18" charset="0"/>
              </a:rPr>
              <a:t>profundal</a:t>
            </a:r>
            <a:r>
              <a:rPr lang="en-US" sz="3200" dirty="0" smtClean="0">
                <a:solidFill>
                  <a:schemeClr val="tx1"/>
                </a:solidFill>
                <a:latin typeface="Times New Roman" pitchFamily="18" charset="0"/>
                <a:cs typeface="Times New Roman" pitchFamily="18" charset="0"/>
              </a:rPr>
              <a:t> zone</a:t>
            </a:r>
          </a:p>
          <a:p>
            <a:pPr lvl="1" eaLnBrk="1" hangingPunct="1">
              <a:spcBef>
                <a:spcPts val="800"/>
              </a:spcBef>
              <a:buClr>
                <a:srgbClr val="FFFFFF"/>
              </a:buClr>
              <a:buFont typeface="Verdana" pitchFamily="32" charset="0"/>
              <a:buChar char="•"/>
              <a:defRPr/>
            </a:pPr>
            <a:r>
              <a:rPr lang="en-US" sz="3200" dirty="0" smtClean="0">
                <a:solidFill>
                  <a:schemeClr val="tx1"/>
                </a:solidFill>
                <a:latin typeface="Times New Roman" pitchFamily="18" charset="0"/>
                <a:cs typeface="Times New Roman" pitchFamily="18" charset="0"/>
              </a:rPr>
              <a:t>Photic zone</a:t>
            </a:r>
          </a:p>
          <a:p>
            <a:pPr lvl="1" eaLnBrk="1" hangingPunct="1">
              <a:spcBef>
                <a:spcPts val="800"/>
              </a:spcBef>
              <a:buClr>
                <a:srgbClr val="FFFFFF"/>
              </a:buClr>
              <a:buFont typeface="Verdana" pitchFamily="32" charset="0"/>
              <a:buChar char="•"/>
              <a:defRPr/>
            </a:pPr>
            <a:r>
              <a:rPr lang="en-US" sz="3200" dirty="0" smtClean="0">
                <a:solidFill>
                  <a:schemeClr val="tx1"/>
                </a:solidFill>
                <a:latin typeface="Times New Roman" pitchFamily="18" charset="0"/>
                <a:cs typeface="Times New Roman" pitchFamily="18" charset="0"/>
              </a:rPr>
              <a:t>Benthic zone</a:t>
            </a:r>
          </a:p>
          <a:p>
            <a:pPr eaLnBrk="1" hangingPunct="1">
              <a:spcBef>
                <a:spcPts val="800"/>
              </a:spcBef>
              <a:buClrTx/>
              <a:buSzTx/>
              <a:buFontTx/>
              <a:buNone/>
              <a:defRPr/>
            </a:pPr>
            <a:endParaRPr lang="en-US" sz="3200" dirty="0" smtClean="0">
              <a:effectLst>
                <a:outerShdw blurRad="38100" dist="38100" dir="2700000" algn="tl">
                  <a:srgbClr val="000000"/>
                </a:outerShdw>
              </a:effectLst>
              <a:latin typeface="Verdana" pitchFamily="32" charset="0"/>
            </a:endParaRPr>
          </a:p>
        </p:txBody>
      </p:sp>
    </p:spTree>
    <p:extLst>
      <p:ext uri="{BB962C8B-B14F-4D97-AF65-F5344CB8AC3E}">
        <p14:creationId xmlns:p14="http://schemas.microsoft.com/office/powerpoint/2010/main" val="224660915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barn(inVertical)">
                                      <p:cBhvr>
                                        <p:cTn id="7" dur="500"/>
                                        <p:tgtEl>
                                          <p:spTgt spid="10242">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242">
                                            <p:txEl>
                                              <p:pRg st="1" end="1"/>
                                            </p:txEl>
                                          </p:spTgt>
                                        </p:tgtEl>
                                        <p:attrNameLst>
                                          <p:attrName>style.visibility</p:attrName>
                                        </p:attrNameLst>
                                      </p:cBhvr>
                                      <p:to>
                                        <p:strVal val="visible"/>
                                      </p:to>
                                    </p:set>
                                    <p:animEffect transition="in" filter="barn(inVertical)">
                                      <p:cBhvr>
                                        <p:cTn id="10" dur="500"/>
                                        <p:tgtEl>
                                          <p:spTgt spid="10242">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0242">
                                            <p:txEl>
                                              <p:pRg st="2" end="2"/>
                                            </p:txEl>
                                          </p:spTgt>
                                        </p:tgtEl>
                                        <p:attrNameLst>
                                          <p:attrName>style.visibility</p:attrName>
                                        </p:attrNameLst>
                                      </p:cBhvr>
                                      <p:to>
                                        <p:strVal val="visible"/>
                                      </p:to>
                                    </p:set>
                                    <p:animEffect transition="in" filter="barn(inVertical)">
                                      <p:cBhvr>
                                        <p:cTn id="13" dur="500"/>
                                        <p:tgtEl>
                                          <p:spTgt spid="10242">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0242">
                                            <p:txEl>
                                              <p:pRg st="3" end="3"/>
                                            </p:txEl>
                                          </p:spTgt>
                                        </p:tgtEl>
                                        <p:attrNameLst>
                                          <p:attrName>style.visibility</p:attrName>
                                        </p:attrNameLst>
                                      </p:cBhvr>
                                      <p:to>
                                        <p:strVal val="visible"/>
                                      </p:to>
                                    </p:set>
                                    <p:animEffect transition="in" filter="barn(inVertical)">
                                      <p:cBhvr>
                                        <p:cTn id="16" dur="500"/>
                                        <p:tgtEl>
                                          <p:spTgt spid="10242">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0242">
                                            <p:txEl>
                                              <p:pRg st="4" end="4"/>
                                            </p:txEl>
                                          </p:spTgt>
                                        </p:tgtEl>
                                        <p:attrNameLst>
                                          <p:attrName>style.visibility</p:attrName>
                                        </p:attrNameLst>
                                      </p:cBhvr>
                                      <p:to>
                                        <p:strVal val="visible"/>
                                      </p:to>
                                    </p:set>
                                    <p:animEffect transition="in" filter="barn(inVertical)">
                                      <p:cBhvr>
                                        <p:cTn id="19" dur="500"/>
                                        <p:tgtEl>
                                          <p:spTgt spid="10242">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0242">
                                            <p:txEl>
                                              <p:pRg st="5" end="5"/>
                                            </p:txEl>
                                          </p:spTgt>
                                        </p:tgtEl>
                                        <p:attrNameLst>
                                          <p:attrName>style.visibility</p:attrName>
                                        </p:attrNameLst>
                                      </p:cBhvr>
                                      <p:to>
                                        <p:strVal val="visible"/>
                                      </p:to>
                                    </p:set>
                                    <p:animEffect transition="in" filter="barn(inVertical)">
                                      <p:cBhvr>
                                        <p:cTn id="22" dur="500"/>
                                        <p:tgtEl>
                                          <p:spTgt spid="102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kmal\Desktop\lakezon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712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601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893618" y="265112"/>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800" b="1" dirty="0" smtClean="0">
                <a:solidFill>
                  <a:schemeClr val="tx1"/>
                </a:solidFill>
                <a:effectLst>
                  <a:outerShdw blurRad="38100" dist="38100" dir="2700000" algn="tl">
                    <a:srgbClr val="000000"/>
                  </a:outerShdw>
                </a:effectLst>
                <a:latin typeface="Arial Black" pitchFamily="32" charset="0"/>
              </a:rPr>
              <a:t>Littoral Zone</a:t>
            </a:r>
          </a:p>
        </p:txBody>
      </p:sp>
      <p:sp>
        <p:nvSpPr>
          <p:cNvPr id="12290" name="Text Box 2"/>
          <p:cNvSpPr txBox="1">
            <a:spLocks noChangeArrowheads="1"/>
          </p:cNvSpPr>
          <p:nvPr/>
        </p:nvSpPr>
        <p:spPr bwMode="auto">
          <a:xfrm>
            <a:off x="487363" y="1524000"/>
            <a:ext cx="8229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1pPr>
            <a:lvl2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2pPr>
            <a:lvl3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3pPr>
            <a:lvl4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4pPr>
            <a:lvl5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9pPr>
          </a:lstStyle>
          <a:p>
            <a:pPr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warmest since it is shallow and can absorb more of the Sun’s heat</a:t>
            </a:r>
          </a:p>
          <a:p>
            <a:pPr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 sustains a fairly diverse community</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several species of algae (like diatoms) </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rooted and floating aquatic plants</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grazing snails</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Clams</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Insects</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Crustaceans</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Fishes</a:t>
            </a:r>
          </a:p>
          <a:p>
            <a:pPr lvl="1" eaLnBrk="1" hangingPunct="1">
              <a:spcBef>
                <a:spcPts val="700"/>
              </a:spcBef>
              <a:buClr>
                <a:srgbClr val="FFFF99"/>
              </a:buClr>
              <a:buFont typeface="Times New Roman" pitchFamily="16" charset="0"/>
              <a:buBlip>
                <a:blip r:embed="rId3"/>
              </a:buBlip>
              <a:defRPr/>
            </a:pPr>
            <a:r>
              <a:rPr lang="en-US" sz="2500" dirty="0" smtClean="0">
                <a:solidFill>
                  <a:schemeClr val="tx1"/>
                </a:solidFill>
                <a:latin typeface="Times New Roman" pitchFamily="18" charset="0"/>
                <a:cs typeface="Times New Roman" pitchFamily="18" charset="0"/>
              </a:rPr>
              <a:t>amphibians</a:t>
            </a:r>
          </a:p>
        </p:txBody>
      </p:sp>
    </p:spTree>
    <p:extLst>
      <p:ext uri="{BB962C8B-B14F-4D97-AF65-F5344CB8AC3E}">
        <p14:creationId xmlns:p14="http://schemas.microsoft.com/office/powerpoint/2010/main" val="87926954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barn(inVertical)">
                                      <p:cBhvr>
                                        <p:cTn id="7" dur="500"/>
                                        <p:tgtEl>
                                          <p:spTgt spid="122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290">
                                            <p:txEl>
                                              <p:pRg st="1" end="1"/>
                                            </p:txEl>
                                          </p:spTgt>
                                        </p:tgtEl>
                                        <p:attrNameLst>
                                          <p:attrName>style.visibility</p:attrName>
                                        </p:attrNameLst>
                                      </p:cBhvr>
                                      <p:to>
                                        <p:strVal val="visible"/>
                                      </p:to>
                                    </p:set>
                                    <p:animEffect transition="in" filter="barn(inVertical)">
                                      <p:cBhvr>
                                        <p:cTn id="12" dur="500"/>
                                        <p:tgtEl>
                                          <p:spTgt spid="12290">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290">
                                            <p:txEl>
                                              <p:pRg st="2" end="2"/>
                                            </p:txEl>
                                          </p:spTgt>
                                        </p:tgtEl>
                                        <p:attrNameLst>
                                          <p:attrName>style.visibility</p:attrName>
                                        </p:attrNameLst>
                                      </p:cBhvr>
                                      <p:to>
                                        <p:strVal val="visible"/>
                                      </p:to>
                                    </p:set>
                                    <p:animEffect transition="in" filter="barn(inVertical)">
                                      <p:cBhvr>
                                        <p:cTn id="15" dur="500"/>
                                        <p:tgtEl>
                                          <p:spTgt spid="12290">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2290">
                                            <p:txEl>
                                              <p:pRg st="3" end="3"/>
                                            </p:txEl>
                                          </p:spTgt>
                                        </p:tgtEl>
                                        <p:attrNameLst>
                                          <p:attrName>style.visibility</p:attrName>
                                        </p:attrNameLst>
                                      </p:cBhvr>
                                      <p:to>
                                        <p:strVal val="visible"/>
                                      </p:to>
                                    </p:set>
                                    <p:animEffect transition="in" filter="barn(inVertical)">
                                      <p:cBhvr>
                                        <p:cTn id="18" dur="500"/>
                                        <p:tgtEl>
                                          <p:spTgt spid="12290">
                                            <p:txEl>
                                              <p:pRg st="3" end="3"/>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2290">
                                            <p:txEl>
                                              <p:pRg st="4" end="4"/>
                                            </p:txEl>
                                          </p:spTgt>
                                        </p:tgtEl>
                                        <p:attrNameLst>
                                          <p:attrName>style.visibility</p:attrName>
                                        </p:attrNameLst>
                                      </p:cBhvr>
                                      <p:to>
                                        <p:strVal val="visible"/>
                                      </p:to>
                                    </p:set>
                                    <p:animEffect transition="in" filter="barn(inVertical)">
                                      <p:cBhvr>
                                        <p:cTn id="21" dur="500"/>
                                        <p:tgtEl>
                                          <p:spTgt spid="12290">
                                            <p:txEl>
                                              <p:pRg st="4" end="4"/>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2290">
                                            <p:txEl>
                                              <p:pRg st="5" end="5"/>
                                            </p:txEl>
                                          </p:spTgt>
                                        </p:tgtEl>
                                        <p:attrNameLst>
                                          <p:attrName>style.visibility</p:attrName>
                                        </p:attrNameLst>
                                      </p:cBhvr>
                                      <p:to>
                                        <p:strVal val="visible"/>
                                      </p:to>
                                    </p:set>
                                    <p:animEffect transition="in" filter="barn(inVertical)">
                                      <p:cBhvr>
                                        <p:cTn id="24" dur="500"/>
                                        <p:tgtEl>
                                          <p:spTgt spid="12290">
                                            <p:txEl>
                                              <p:pRg st="5" end="5"/>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290">
                                            <p:txEl>
                                              <p:pRg st="6" end="6"/>
                                            </p:txEl>
                                          </p:spTgt>
                                        </p:tgtEl>
                                        <p:attrNameLst>
                                          <p:attrName>style.visibility</p:attrName>
                                        </p:attrNameLst>
                                      </p:cBhvr>
                                      <p:to>
                                        <p:strVal val="visible"/>
                                      </p:to>
                                    </p:set>
                                    <p:animEffect transition="in" filter="barn(inVertical)">
                                      <p:cBhvr>
                                        <p:cTn id="27" dur="500"/>
                                        <p:tgtEl>
                                          <p:spTgt spid="12290">
                                            <p:txEl>
                                              <p:pRg st="6" end="6"/>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2290">
                                            <p:txEl>
                                              <p:pRg st="7" end="7"/>
                                            </p:txEl>
                                          </p:spTgt>
                                        </p:tgtEl>
                                        <p:attrNameLst>
                                          <p:attrName>style.visibility</p:attrName>
                                        </p:attrNameLst>
                                      </p:cBhvr>
                                      <p:to>
                                        <p:strVal val="visible"/>
                                      </p:to>
                                    </p:set>
                                    <p:animEffect transition="in" filter="barn(inVertical)">
                                      <p:cBhvr>
                                        <p:cTn id="30" dur="500"/>
                                        <p:tgtEl>
                                          <p:spTgt spid="12290">
                                            <p:txEl>
                                              <p:pRg st="7" end="7"/>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2290">
                                            <p:txEl>
                                              <p:pRg st="8" end="8"/>
                                            </p:txEl>
                                          </p:spTgt>
                                        </p:tgtEl>
                                        <p:attrNameLst>
                                          <p:attrName>style.visibility</p:attrName>
                                        </p:attrNameLst>
                                      </p:cBhvr>
                                      <p:to>
                                        <p:strVal val="visible"/>
                                      </p:to>
                                    </p:set>
                                    <p:animEffect transition="in" filter="barn(inVertical)">
                                      <p:cBhvr>
                                        <p:cTn id="33" dur="500"/>
                                        <p:tgtEl>
                                          <p:spTgt spid="12290">
                                            <p:txEl>
                                              <p:pRg st="8" end="8"/>
                                            </p:txEl>
                                          </p:spTgt>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2290">
                                            <p:txEl>
                                              <p:pRg st="9" end="9"/>
                                            </p:txEl>
                                          </p:spTgt>
                                        </p:tgtEl>
                                        <p:attrNameLst>
                                          <p:attrName>style.visibility</p:attrName>
                                        </p:attrNameLst>
                                      </p:cBhvr>
                                      <p:to>
                                        <p:strVal val="visible"/>
                                      </p:to>
                                    </p:set>
                                    <p:animEffect transition="in" filter="barn(inVertical)">
                                      <p:cBhvr>
                                        <p:cTn id="36" dur="500"/>
                                        <p:tgtEl>
                                          <p:spTgt spid="1229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685800" y="92179"/>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800" b="1" dirty="0" smtClean="0">
                <a:solidFill>
                  <a:schemeClr val="tx1"/>
                </a:solidFill>
                <a:effectLst>
                  <a:outerShdw blurRad="38100" dist="38100" dir="2700000" algn="tl">
                    <a:srgbClr val="000000"/>
                  </a:outerShdw>
                </a:effectLst>
                <a:latin typeface="Arial Black" pitchFamily="32" charset="0"/>
              </a:rPr>
              <a:t>Littoral Zone</a:t>
            </a:r>
          </a:p>
        </p:txBody>
      </p:sp>
      <p:sp>
        <p:nvSpPr>
          <p:cNvPr id="3" name="Text Box 2"/>
          <p:cNvSpPr txBox="1">
            <a:spLocks noChangeArrowheads="1"/>
          </p:cNvSpPr>
          <p:nvPr/>
        </p:nvSpPr>
        <p:spPr bwMode="auto">
          <a:xfrm>
            <a:off x="228600" y="1397000"/>
            <a:ext cx="8229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1pPr>
            <a:lvl2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2pPr>
            <a:lvl3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3pPr>
            <a:lvl4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4pPr>
            <a:lvl5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9pPr>
          </a:lstStyle>
          <a:p>
            <a:pPr eaLnBrk="1" hangingPunct="1">
              <a:spcBef>
                <a:spcPts val="700"/>
              </a:spcBef>
              <a:buClr>
                <a:srgbClr val="FFFF99"/>
              </a:buClr>
              <a:buFont typeface="Times New Roman" pitchFamily="16" charset="0"/>
              <a:buBlip>
                <a:blip r:embed="rId2"/>
              </a:buBlip>
              <a:defRPr/>
            </a:pPr>
            <a:r>
              <a:rPr lang="en-US" sz="2500" dirty="0" smtClean="0">
                <a:solidFill>
                  <a:schemeClr val="tx1"/>
                </a:solidFill>
                <a:latin typeface="Times New Roman" pitchFamily="18" charset="0"/>
                <a:cs typeface="Times New Roman" pitchFamily="18" charset="0"/>
              </a:rPr>
              <a:t>the egg and larvae stages of some insects are found in this zone</a:t>
            </a:r>
          </a:p>
          <a:p>
            <a:pPr marL="0" indent="0" eaLnBrk="1" hangingPunct="1">
              <a:spcBef>
                <a:spcPts val="700"/>
              </a:spcBef>
              <a:buClr>
                <a:srgbClr val="FFFF99"/>
              </a:buClr>
              <a:defRPr/>
            </a:pPr>
            <a:endParaRPr lang="en-US" sz="2500" dirty="0" smtClean="0">
              <a:solidFill>
                <a:schemeClr val="tx1"/>
              </a:solidFill>
              <a:latin typeface="Times New Roman" pitchFamily="18" charset="0"/>
              <a:cs typeface="Times New Roman" pitchFamily="18" charset="0"/>
            </a:endParaRPr>
          </a:p>
          <a:p>
            <a:pPr eaLnBrk="1" hangingPunct="1">
              <a:spcBef>
                <a:spcPts val="700"/>
              </a:spcBef>
              <a:buClr>
                <a:srgbClr val="FFFF99"/>
              </a:buClr>
              <a:buFont typeface="Times New Roman" pitchFamily="16" charset="0"/>
              <a:buBlip>
                <a:blip r:embed="rId2"/>
              </a:buBlip>
              <a:defRPr/>
            </a:pPr>
            <a:r>
              <a:rPr lang="en-US" sz="2500" dirty="0" smtClean="0">
                <a:solidFill>
                  <a:schemeClr val="tx1"/>
                </a:solidFill>
                <a:latin typeface="Times New Roman" pitchFamily="18" charset="0"/>
                <a:cs typeface="Times New Roman" pitchFamily="18" charset="0"/>
              </a:rPr>
              <a:t>vegetation and animals living in the littoral zone are food for other creatures such as turtles, snakes, and ducks</a:t>
            </a:r>
          </a:p>
          <a:p>
            <a:pPr eaLnBrk="1" hangingPunct="1">
              <a:spcBef>
                <a:spcPts val="700"/>
              </a:spcBef>
              <a:buClrTx/>
              <a:buSzTx/>
              <a:buFontTx/>
              <a:buNone/>
              <a:defRPr/>
            </a:pPr>
            <a:endParaRPr lang="en-US" sz="2500" dirty="0" smtClean="0">
              <a:solidFill>
                <a:schemeClr val="bg1"/>
              </a:solidFill>
              <a:effectLst>
                <a:outerShdw blurRad="38100" dist="38100" dir="2700000" algn="tl">
                  <a:srgbClr val="000000"/>
                </a:outerShdw>
              </a:effectLst>
              <a:latin typeface="Verdana" pitchFamily="32" charset="0"/>
            </a:endParaRPr>
          </a:p>
        </p:txBody>
      </p:sp>
      <p:pic>
        <p:nvPicPr>
          <p:cNvPr id="19460" name="Picture 2" descr="http://www.rmbel.info/Images/Euphotic_zo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6500" y="3697288"/>
            <a:ext cx="4064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01874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800" b="1" dirty="0" smtClean="0">
                <a:solidFill>
                  <a:schemeClr val="tx1"/>
                </a:solidFill>
                <a:effectLst>
                  <a:outerShdw blurRad="38100" dist="38100" dir="2700000" algn="tl">
                    <a:srgbClr val="000000"/>
                  </a:outerShdw>
                </a:effectLst>
                <a:latin typeface="Arial Black" pitchFamily="32" charset="0"/>
              </a:rPr>
              <a:t>Limnetic Zone</a:t>
            </a:r>
          </a:p>
        </p:txBody>
      </p:sp>
      <p:sp>
        <p:nvSpPr>
          <p:cNvPr id="13314" name="Text Box 2"/>
          <p:cNvSpPr txBox="1">
            <a:spLocks noChangeArrowheads="1"/>
          </p:cNvSpPr>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1pPr>
            <a:lvl2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2pPr>
            <a:lvl3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3pPr>
            <a:lvl4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4pPr>
            <a:lvl5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9pPr>
          </a:lstStyle>
          <a:p>
            <a:pPr eaLnBrk="1" hangingPunct="1">
              <a:lnSpc>
                <a:spcPct val="9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near-surface open water surrounded by the littoral zone </a:t>
            </a:r>
          </a:p>
          <a:p>
            <a:pPr eaLnBrk="1" hangingPunct="1">
              <a:lnSpc>
                <a:spcPct val="9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well-lighted (like the littoral zone) and is dominated by plankton, both phytoplankton and zooplankton</a:t>
            </a:r>
          </a:p>
          <a:p>
            <a:pPr eaLnBrk="1" hangingPunct="1">
              <a:lnSpc>
                <a:spcPct val="9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plankton are small organisms that play a crucial role in the food chain – most life would not be possible without them</a:t>
            </a:r>
          </a:p>
          <a:p>
            <a:pPr eaLnBrk="1" hangingPunct="1">
              <a:lnSpc>
                <a:spcPct val="9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 variety of freshwater fish also occupy this zone</a:t>
            </a:r>
          </a:p>
          <a:p>
            <a:pPr eaLnBrk="1" hangingPunct="1">
              <a:lnSpc>
                <a:spcPct val="90000"/>
              </a:lnSpc>
              <a:spcBef>
                <a:spcPts val="700"/>
              </a:spcBef>
              <a:buClrTx/>
              <a:buSzTx/>
              <a:buFontTx/>
              <a:buNone/>
              <a:defRPr/>
            </a:pPr>
            <a:endParaRPr lang="en-US" sz="2800" dirty="0" smtClean="0">
              <a:solidFill>
                <a:schemeClr val="bg1"/>
              </a:solidFill>
              <a:effectLst>
                <a:outerShdw blurRad="38100" dist="38100" dir="2700000" algn="tl">
                  <a:srgbClr val="000000"/>
                </a:outerShdw>
              </a:effectLst>
              <a:latin typeface="Verdana" pitchFamily="32" charset="0"/>
            </a:endParaRPr>
          </a:p>
        </p:txBody>
      </p:sp>
    </p:spTree>
    <p:extLst>
      <p:ext uri="{BB962C8B-B14F-4D97-AF65-F5344CB8AC3E}">
        <p14:creationId xmlns:p14="http://schemas.microsoft.com/office/powerpoint/2010/main" val="245971349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randombar(horizontal)">
                                      <p:cBhvr>
                                        <p:cTn id="7" dur="500"/>
                                        <p:tgtEl>
                                          <p:spTgt spid="133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randombar(horizontal)">
                                      <p:cBhvr>
                                        <p:cTn id="12" dur="500"/>
                                        <p:tgtEl>
                                          <p:spTgt spid="133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314">
                                            <p:txEl>
                                              <p:pRg st="2" end="2"/>
                                            </p:txEl>
                                          </p:spTgt>
                                        </p:tgtEl>
                                        <p:attrNameLst>
                                          <p:attrName>style.visibility</p:attrName>
                                        </p:attrNameLst>
                                      </p:cBhvr>
                                      <p:to>
                                        <p:strVal val="visible"/>
                                      </p:to>
                                    </p:set>
                                    <p:animEffect transition="in" filter="randombar(horizontal)">
                                      <p:cBhvr>
                                        <p:cTn id="17" dur="500"/>
                                        <p:tgtEl>
                                          <p:spTgt spid="133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3314">
                                            <p:txEl>
                                              <p:pRg st="3" end="3"/>
                                            </p:txEl>
                                          </p:spTgt>
                                        </p:tgtEl>
                                        <p:attrNameLst>
                                          <p:attrName>style.visibility</p:attrName>
                                        </p:attrNameLst>
                                      </p:cBhvr>
                                      <p:to>
                                        <p:strVal val="visible"/>
                                      </p:to>
                                    </p:set>
                                    <p:animEffect transition="in" filter="randombar(horizontal)">
                                      <p:cBhvr>
                                        <p:cTn id="22" dur="500"/>
                                        <p:tgtEl>
                                          <p:spTgt spid="133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800" b="1" dirty="0" err="1" smtClean="0">
                <a:solidFill>
                  <a:schemeClr val="tx1"/>
                </a:solidFill>
                <a:effectLst>
                  <a:outerShdw blurRad="38100" dist="38100" dir="2700000" algn="tl">
                    <a:srgbClr val="000000"/>
                  </a:outerShdw>
                </a:effectLst>
                <a:latin typeface="Arial Black" pitchFamily="32" charset="0"/>
              </a:rPr>
              <a:t>Profundal</a:t>
            </a:r>
            <a:r>
              <a:rPr lang="en-US" sz="4800" b="1" dirty="0" smtClean="0">
                <a:solidFill>
                  <a:schemeClr val="tx1"/>
                </a:solidFill>
                <a:effectLst>
                  <a:outerShdw blurRad="38100" dist="38100" dir="2700000" algn="tl">
                    <a:srgbClr val="000000"/>
                  </a:outerShdw>
                </a:effectLst>
                <a:latin typeface="Arial Black" pitchFamily="32" charset="0"/>
              </a:rPr>
              <a:t> Zone</a:t>
            </a:r>
          </a:p>
        </p:txBody>
      </p:sp>
      <p:sp>
        <p:nvSpPr>
          <p:cNvPr id="14338" name="Text Box 2"/>
          <p:cNvSpPr txBox="1">
            <a:spLocks noChangeArrowheads="1"/>
          </p:cNvSpPr>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1pPr>
            <a:lvl2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2pPr>
            <a:lvl3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3pPr>
            <a:lvl4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4pPr>
            <a:lvl5pP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FFFFFF"/>
                </a:solidFill>
                <a:latin typeface="Arial" charset="0"/>
              </a:defRPr>
            </a:lvl9pPr>
          </a:lstStyle>
          <a:p>
            <a:pPr eaLnBrk="1" hangingPunct="1">
              <a:lnSpc>
                <a:spcPct val="90000"/>
              </a:lnSpc>
              <a:spcBef>
                <a:spcPts val="800"/>
              </a:spcBef>
              <a:buClr>
                <a:srgbClr val="FFFF99"/>
              </a:buClr>
              <a:buFont typeface="Times New Roman" pitchFamily="16" charset="0"/>
              <a:buBlip>
                <a:blip r:embed="rId3"/>
              </a:buBlip>
              <a:defRPr/>
            </a:pPr>
            <a:r>
              <a:rPr lang="en-US" sz="3200" dirty="0" smtClean="0">
                <a:solidFill>
                  <a:schemeClr val="tx1"/>
                </a:solidFill>
                <a:latin typeface="Times New Roman" pitchFamily="18" charset="0"/>
                <a:cs typeface="Times New Roman" pitchFamily="18" charset="0"/>
              </a:rPr>
              <a:t>much colder and denser </a:t>
            </a:r>
          </a:p>
          <a:p>
            <a:pPr eaLnBrk="1" hangingPunct="1">
              <a:lnSpc>
                <a:spcPct val="90000"/>
              </a:lnSpc>
              <a:spcBef>
                <a:spcPts val="800"/>
              </a:spcBef>
              <a:buClr>
                <a:srgbClr val="FFFF99"/>
              </a:buClr>
              <a:buFont typeface="Times New Roman" pitchFamily="16" charset="0"/>
              <a:buBlip>
                <a:blip r:embed="rId3"/>
              </a:buBlip>
              <a:defRPr/>
            </a:pPr>
            <a:r>
              <a:rPr lang="en-US" sz="3200" dirty="0" smtClean="0">
                <a:solidFill>
                  <a:schemeClr val="tx1"/>
                </a:solidFill>
                <a:latin typeface="Times New Roman" pitchFamily="18" charset="0"/>
                <a:cs typeface="Times New Roman" pitchFamily="18" charset="0"/>
              </a:rPr>
              <a:t>little light penetrates all the way through the limnetic zone into the </a:t>
            </a:r>
            <a:r>
              <a:rPr lang="en-US" sz="3200" dirty="0" err="1" smtClean="0">
                <a:solidFill>
                  <a:schemeClr val="tx1"/>
                </a:solidFill>
                <a:latin typeface="Times New Roman" pitchFamily="18" charset="0"/>
                <a:cs typeface="Times New Roman" pitchFamily="18" charset="0"/>
              </a:rPr>
              <a:t>profundal</a:t>
            </a:r>
            <a:r>
              <a:rPr lang="en-US" sz="3200" dirty="0" smtClean="0">
                <a:solidFill>
                  <a:schemeClr val="tx1"/>
                </a:solidFill>
                <a:latin typeface="Times New Roman" pitchFamily="18" charset="0"/>
                <a:cs typeface="Times New Roman" pitchFamily="18" charset="0"/>
              </a:rPr>
              <a:t> zone </a:t>
            </a:r>
          </a:p>
          <a:p>
            <a:pPr eaLnBrk="1" hangingPunct="1">
              <a:lnSpc>
                <a:spcPct val="90000"/>
              </a:lnSpc>
              <a:spcBef>
                <a:spcPts val="800"/>
              </a:spcBef>
              <a:buClr>
                <a:srgbClr val="FFFF99"/>
              </a:buClr>
              <a:buFont typeface="Times New Roman" pitchFamily="16" charset="0"/>
              <a:buBlip>
                <a:blip r:embed="rId3"/>
              </a:buBlip>
              <a:defRPr/>
            </a:pPr>
            <a:r>
              <a:rPr lang="en-US" sz="3200" dirty="0" smtClean="0">
                <a:solidFill>
                  <a:schemeClr val="tx1"/>
                </a:solidFill>
                <a:latin typeface="Times New Roman" pitchFamily="18" charset="0"/>
                <a:cs typeface="Times New Roman" pitchFamily="18" charset="0"/>
              </a:rPr>
              <a:t>Plankton have short life spans—when they die, they fall into the deep-water part of the lake/pond</a:t>
            </a:r>
          </a:p>
          <a:p>
            <a:pPr eaLnBrk="1" hangingPunct="1">
              <a:lnSpc>
                <a:spcPct val="90000"/>
              </a:lnSpc>
              <a:spcBef>
                <a:spcPts val="800"/>
              </a:spcBef>
              <a:buClr>
                <a:srgbClr val="FFFF99"/>
              </a:buClr>
              <a:buFont typeface="Times New Roman" pitchFamily="16" charset="0"/>
              <a:buBlip>
                <a:blip r:embed="rId3"/>
              </a:buBlip>
              <a:defRPr/>
            </a:pPr>
            <a:r>
              <a:rPr lang="en-US" sz="3200" dirty="0" smtClean="0">
                <a:solidFill>
                  <a:schemeClr val="tx1"/>
                </a:solidFill>
                <a:latin typeface="Times New Roman" pitchFamily="18" charset="0"/>
                <a:cs typeface="Times New Roman" pitchFamily="18" charset="0"/>
              </a:rPr>
              <a:t>Animals found are decomposers</a:t>
            </a:r>
          </a:p>
          <a:p>
            <a:pPr eaLnBrk="1" hangingPunct="1">
              <a:lnSpc>
                <a:spcPct val="90000"/>
              </a:lnSpc>
              <a:spcBef>
                <a:spcPts val="800"/>
              </a:spcBef>
              <a:buClrTx/>
              <a:buSzTx/>
              <a:buFontTx/>
              <a:buNone/>
              <a:defRPr/>
            </a:pPr>
            <a:endParaRPr lang="en-US" sz="3200" dirty="0" smtClean="0">
              <a:effectLst>
                <a:outerShdw blurRad="38100" dist="38100" dir="2700000" algn="tl">
                  <a:srgbClr val="000000"/>
                </a:outerShdw>
              </a:effectLst>
              <a:latin typeface="Verdana" pitchFamily="32" charset="0"/>
            </a:endParaRPr>
          </a:p>
        </p:txBody>
      </p:sp>
    </p:spTree>
    <p:extLst>
      <p:ext uri="{BB962C8B-B14F-4D97-AF65-F5344CB8AC3E}">
        <p14:creationId xmlns:p14="http://schemas.microsoft.com/office/powerpoint/2010/main" val="31065366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box(in)">
                                      <p:cBhvr>
                                        <p:cTn id="7" dur="2000"/>
                                        <p:tgtEl>
                                          <p:spTgt spid="143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box(in)">
                                      <p:cBhvr>
                                        <p:cTn id="12" dur="2000"/>
                                        <p:tgtEl>
                                          <p:spTgt spid="143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4338">
                                            <p:txEl>
                                              <p:pRg st="2" end="2"/>
                                            </p:txEl>
                                          </p:spTgt>
                                        </p:tgtEl>
                                        <p:attrNameLst>
                                          <p:attrName>style.visibility</p:attrName>
                                        </p:attrNameLst>
                                      </p:cBhvr>
                                      <p:to>
                                        <p:strVal val="visible"/>
                                      </p:to>
                                    </p:set>
                                    <p:animEffect transition="in" filter="box(in)">
                                      <p:cBhvr>
                                        <p:cTn id="17" dur="2000"/>
                                        <p:tgtEl>
                                          <p:spTgt spid="1433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Effect transition="in" filter="box(in)">
                                      <p:cBhvr>
                                        <p:cTn id="22" dur="2000"/>
                                        <p:tgtEl>
                                          <p:spTgt spid="143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Akmal\Desktop\ecosystem-illustratio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558902" cy="662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6066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400" b="1" dirty="0" smtClean="0">
                <a:solidFill>
                  <a:schemeClr val="tx1"/>
                </a:solidFill>
                <a:effectLst>
                  <a:outerShdw blurRad="38100" dist="38100" dir="2700000" algn="tl">
                    <a:srgbClr val="000000"/>
                  </a:outerShdw>
                </a:effectLst>
                <a:latin typeface="Arial Black" pitchFamily="32" charset="0"/>
              </a:rPr>
              <a:t>Photic zone</a:t>
            </a:r>
          </a:p>
        </p:txBody>
      </p:sp>
      <p:sp>
        <p:nvSpPr>
          <p:cNvPr id="15362" name="Text Box 2"/>
          <p:cNvSpPr txBox="1">
            <a:spLocks noChangeArrowheads="1"/>
          </p:cNvSpPr>
          <p:nvPr/>
        </p:nvSpPr>
        <p:spPr bwMode="auto">
          <a:xfrm>
            <a:off x="0" y="1417638"/>
            <a:ext cx="9144000" cy="609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9pPr>
          </a:lstStyle>
          <a:p>
            <a:pPr eaLnBrk="1" hangingPunct="1">
              <a:lnSpc>
                <a:spcPct val="80000"/>
              </a:lnSpc>
              <a:spcBef>
                <a:spcPts val="300"/>
              </a:spcBef>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Primary production in the photic zone is influenced by three major factors</a:t>
            </a:r>
          </a:p>
          <a:p>
            <a:pPr lvl="1"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Nutrients</a:t>
            </a:r>
          </a:p>
          <a:p>
            <a:pPr lvl="1"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Light- For photosynthesis</a:t>
            </a:r>
          </a:p>
          <a:p>
            <a:pPr lvl="1"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Grazing </a:t>
            </a:r>
            <a:r>
              <a:rPr lang="en-US" sz="2800" dirty="0" smtClean="0">
                <a:solidFill>
                  <a:schemeClr val="tx1"/>
                </a:solidFill>
                <a:latin typeface="Times New Roman" pitchFamily="18" charset="0"/>
                <a:cs typeface="Times New Roman" pitchFamily="18" charset="0"/>
                <a:hlinkClick r:id="rId4"/>
              </a:rPr>
              <a:t>pressure</a:t>
            </a:r>
            <a:r>
              <a:rPr lang="en-US" sz="2800" dirty="0" smtClean="0">
                <a:solidFill>
                  <a:schemeClr val="tx1"/>
                </a:solidFill>
                <a:latin typeface="Times New Roman" pitchFamily="18" charset="0"/>
                <a:cs typeface="Times New Roman" pitchFamily="18" charset="0"/>
              </a:rPr>
              <a:t>-the rate at which the plants are eaten by herbivores. </a:t>
            </a:r>
          </a:p>
          <a:p>
            <a:pPr eaLnBrk="1" hangingPunct="1">
              <a:lnSpc>
                <a:spcPct val="80000"/>
              </a:lnSpc>
              <a:spcBef>
                <a:spcPts val="300"/>
              </a:spcBef>
              <a:buClrTx/>
              <a:buSzTx/>
              <a:buFontTx/>
              <a:buNone/>
              <a:defRPr/>
            </a:pPr>
            <a:r>
              <a:rPr lang="en-US" sz="1200" dirty="0" smtClean="0">
                <a:effectLst>
                  <a:outerShdw blurRad="38100" dist="38100" dir="2700000" algn="tl">
                    <a:srgbClr val="000000"/>
                  </a:outerShdw>
                </a:effectLst>
                <a:latin typeface="Verdana" pitchFamily="32" charset="0"/>
              </a:rPr>
              <a:t/>
            </a:r>
            <a:br>
              <a:rPr lang="en-US" sz="1200" dirty="0" smtClean="0">
                <a:effectLst>
                  <a:outerShdw blurRad="38100" dist="38100" dir="2700000" algn="tl">
                    <a:srgbClr val="000000"/>
                  </a:outerShdw>
                </a:effectLst>
                <a:latin typeface="Verdana" pitchFamily="32" charset="0"/>
              </a:rPr>
            </a:b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p:txBody>
      </p:sp>
    </p:spTree>
    <p:extLst>
      <p:ext uri="{BB962C8B-B14F-4D97-AF65-F5344CB8AC3E}">
        <p14:creationId xmlns:p14="http://schemas.microsoft.com/office/powerpoint/2010/main" val="3242265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a:spLocks noChangeArrowheads="1"/>
          </p:cNvSpPr>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400" b="1" dirty="0" smtClean="0">
                <a:solidFill>
                  <a:schemeClr val="tx1"/>
                </a:solidFill>
                <a:effectLst>
                  <a:outerShdw blurRad="38100" dist="38100" dir="2700000" algn="tl">
                    <a:srgbClr val="000000"/>
                  </a:outerShdw>
                </a:effectLst>
                <a:latin typeface="Arial Black" pitchFamily="32" charset="0"/>
              </a:rPr>
              <a:t>Photic zone</a:t>
            </a:r>
          </a:p>
        </p:txBody>
      </p:sp>
      <p:sp>
        <p:nvSpPr>
          <p:cNvPr id="3" name="Text Box 2"/>
          <p:cNvSpPr txBox="1">
            <a:spLocks noChangeArrowheads="1"/>
          </p:cNvSpPr>
          <p:nvPr/>
        </p:nvSpPr>
        <p:spPr bwMode="auto">
          <a:xfrm>
            <a:off x="0" y="1295400"/>
            <a:ext cx="9144000" cy="541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9pPr>
          </a:lstStyle>
          <a:p>
            <a:pPr eaLnBrk="1" hangingPunct="1">
              <a:lnSpc>
                <a:spcPct val="80000"/>
              </a:lnSpc>
              <a:spcBef>
                <a:spcPts val="300"/>
              </a:spcBef>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defRPr/>
            </a:pPr>
            <a:endParaRPr lang="en-US" sz="1200" dirty="0" smtClean="0">
              <a:effectLst>
                <a:outerShdw blurRad="38100" dist="38100" dir="2700000" algn="tl">
                  <a:srgbClr val="000000"/>
                </a:outerShdw>
              </a:effectLst>
              <a:latin typeface="Verdana" pitchFamily="32" charset="0"/>
            </a:endParaRPr>
          </a:p>
          <a:p>
            <a:pPr marL="0" indent="0" eaLnBrk="1" hangingPunct="1">
              <a:lnSpc>
                <a:spcPct val="80000"/>
              </a:lnSpc>
              <a:spcBef>
                <a:spcPts val="700"/>
              </a:spcBef>
              <a:buClr>
                <a:srgbClr val="FFFF99"/>
              </a:buClr>
              <a:buSzPct val="114000"/>
              <a:defRPr/>
            </a:pPr>
            <a:endParaRPr lang="en-US" sz="2800" dirty="0" smtClean="0">
              <a:effectLst>
                <a:outerShdw blurRad="38100" dist="38100" dir="2700000" algn="tl">
                  <a:srgbClr val="000000"/>
                </a:outerShdw>
              </a:effectLst>
            </a:endParaRPr>
          </a:p>
          <a:p>
            <a:pPr eaLnBrk="1" hangingPunct="1">
              <a:lnSpc>
                <a:spcPct val="80000"/>
              </a:lnSpc>
              <a:spcBef>
                <a:spcPts val="700"/>
              </a:spcBef>
              <a:buClr>
                <a:srgbClr val="FFFF99"/>
              </a:buClr>
              <a:buSzPct val="114000"/>
              <a:buFont typeface="Times New Roman" pitchFamily="16" charset="0"/>
              <a:buBlip>
                <a:blip r:embed="rId2"/>
              </a:buBlip>
              <a:defRPr/>
            </a:pPr>
            <a:r>
              <a:rPr lang="en-US" sz="2800" dirty="0" smtClean="0">
                <a:solidFill>
                  <a:schemeClr val="tx1"/>
                </a:solidFill>
                <a:latin typeface="Times New Roman" pitchFamily="18" charset="0"/>
                <a:cs typeface="Times New Roman" pitchFamily="18" charset="0"/>
                <a:hlinkClick r:id="rId3"/>
              </a:rPr>
              <a:t>Nutrients</a:t>
            </a:r>
            <a:r>
              <a:rPr lang="en-US" sz="2800" dirty="0" smtClean="0">
                <a:solidFill>
                  <a:schemeClr val="tx1"/>
                </a:solidFill>
                <a:latin typeface="Times New Roman" pitchFamily="18" charset="0"/>
                <a:cs typeface="Times New Roman" pitchFamily="18" charset="0"/>
              </a:rPr>
              <a:t>, especially phosphate and nitrate, are often scarce in the photic zone because they are used up quickly by plants during photosynthesis. </a:t>
            </a:r>
          </a:p>
          <a:p>
            <a:pPr eaLnBrk="1" hangingPunct="1">
              <a:lnSpc>
                <a:spcPct val="80000"/>
              </a:lnSpc>
              <a:spcBef>
                <a:spcPts val="700"/>
              </a:spcBef>
              <a:buClr>
                <a:srgbClr val="FFFF99"/>
              </a:buClr>
              <a:buSzPct val="114000"/>
              <a:buFont typeface="Times New Roman" pitchFamily="16" charset="0"/>
              <a:buBlip>
                <a:blip r:embed="rId2"/>
              </a:buBlip>
              <a:defRPr/>
            </a:pPr>
            <a:r>
              <a:rPr lang="en-US" sz="2800" dirty="0" smtClean="0">
                <a:solidFill>
                  <a:schemeClr val="tx1"/>
                </a:solidFill>
                <a:latin typeface="Times New Roman" pitchFamily="18" charset="0"/>
                <a:cs typeface="Times New Roman" pitchFamily="18" charset="0"/>
              </a:rPr>
              <a:t>External inputs of nutrients are received through:</a:t>
            </a:r>
          </a:p>
          <a:p>
            <a:pPr eaLnBrk="1" hangingPunct="1">
              <a:lnSpc>
                <a:spcPct val="80000"/>
              </a:lnSpc>
              <a:spcBef>
                <a:spcPts val="700"/>
              </a:spcBef>
              <a:buClr>
                <a:srgbClr val="FFFF99"/>
              </a:buClr>
              <a:buSzPct val="114000"/>
              <a:buFont typeface="Times New Roman" pitchFamily="16" charset="0"/>
              <a:buBlip>
                <a:blip r:embed="rId2"/>
              </a:buBlip>
              <a:defRPr/>
            </a:pPr>
            <a:r>
              <a:rPr lang="en-US" sz="2800" dirty="0" smtClean="0">
                <a:solidFill>
                  <a:schemeClr val="tx1"/>
                </a:solidFill>
                <a:latin typeface="Times New Roman" pitchFamily="18" charset="0"/>
                <a:cs typeface="Times New Roman" pitchFamily="18" charset="0"/>
              </a:rPr>
              <a:t>Rainfall</a:t>
            </a:r>
          </a:p>
          <a:p>
            <a:pPr eaLnBrk="1" hangingPunct="1">
              <a:lnSpc>
                <a:spcPct val="80000"/>
              </a:lnSpc>
              <a:spcBef>
                <a:spcPts val="700"/>
              </a:spcBef>
              <a:buClr>
                <a:srgbClr val="FFFF99"/>
              </a:buClr>
              <a:buSzPct val="114000"/>
              <a:buFont typeface="Times New Roman" pitchFamily="16" charset="0"/>
              <a:buBlip>
                <a:blip r:embed="rId2"/>
              </a:buBlip>
              <a:defRPr/>
            </a:pPr>
            <a:r>
              <a:rPr lang="en-US" sz="2800" dirty="0" err="1" smtClean="0">
                <a:solidFill>
                  <a:schemeClr val="tx1"/>
                </a:solidFill>
                <a:latin typeface="Times New Roman" pitchFamily="18" charset="0"/>
                <a:cs typeface="Times New Roman" pitchFamily="18" charset="0"/>
              </a:rPr>
              <a:t>Riverflow</a:t>
            </a:r>
            <a:endParaRPr lang="en-US" sz="2800" dirty="0" smtClean="0">
              <a:solidFill>
                <a:schemeClr val="tx1"/>
              </a:solidFill>
              <a:latin typeface="Times New Roman" pitchFamily="18" charset="0"/>
              <a:cs typeface="Times New Roman" pitchFamily="18" charset="0"/>
            </a:endParaRPr>
          </a:p>
          <a:p>
            <a:pPr eaLnBrk="1" hangingPunct="1">
              <a:lnSpc>
                <a:spcPct val="80000"/>
              </a:lnSpc>
              <a:spcBef>
                <a:spcPts val="700"/>
              </a:spcBef>
              <a:buClr>
                <a:srgbClr val="FFFF99"/>
              </a:buClr>
              <a:buSzPct val="114000"/>
              <a:buFont typeface="Times New Roman" pitchFamily="16" charset="0"/>
              <a:buBlip>
                <a:blip r:embed="rId2"/>
              </a:buBlip>
              <a:defRPr/>
            </a:pPr>
            <a:r>
              <a:rPr lang="en-US" sz="2800" dirty="0" smtClean="0">
                <a:solidFill>
                  <a:schemeClr val="tx1"/>
                </a:solidFill>
                <a:latin typeface="Times New Roman" pitchFamily="18" charset="0"/>
                <a:cs typeface="Times New Roman" pitchFamily="18" charset="0"/>
                <a:hlinkClick r:id="rId4"/>
              </a:rPr>
              <a:t>Weathering</a:t>
            </a:r>
            <a:r>
              <a:rPr lang="en-US" sz="2800" dirty="0" smtClean="0">
                <a:solidFill>
                  <a:schemeClr val="tx1"/>
                </a:solidFill>
                <a:latin typeface="Times New Roman" pitchFamily="18" charset="0"/>
                <a:cs typeface="Times New Roman" pitchFamily="18" charset="0"/>
              </a:rPr>
              <a:t> of </a:t>
            </a:r>
            <a:r>
              <a:rPr lang="en-US" sz="2800" dirty="0" smtClean="0">
                <a:solidFill>
                  <a:schemeClr val="tx1"/>
                </a:solidFill>
                <a:latin typeface="Times New Roman" pitchFamily="18" charset="0"/>
                <a:cs typeface="Times New Roman" pitchFamily="18" charset="0"/>
                <a:hlinkClick r:id="rId5"/>
              </a:rPr>
              <a:t>rocks</a:t>
            </a:r>
            <a:r>
              <a:rPr lang="en-US" sz="2800" dirty="0" smtClean="0">
                <a:solidFill>
                  <a:schemeClr val="tx1"/>
                </a:solidFill>
                <a:latin typeface="Times New Roman" pitchFamily="18" charset="0"/>
                <a:cs typeface="Times New Roman" pitchFamily="18" charset="0"/>
              </a:rPr>
              <a:t> and soil </a:t>
            </a:r>
          </a:p>
          <a:p>
            <a:pPr eaLnBrk="1" hangingPunct="1">
              <a:lnSpc>
                <a:spcPct val="80000"/>
              </a:lnSpc>
              <a:spcBef>
                <a:spcPts val="700"/>
              </a:spcBef>
              <a:buClr>
                <a:srgbClr val="FFFF99"/>
              </a:buClr>
              <a:buSzPct val="114000"/>
              <a:buFont typeface="Times New Roman" pitchFamily="16" charset="0"/>
              <a:buBlip>
                <a:blip r:embed="rId2"/>
              </a:buBlip>
              <a:defRPr/>
            </a:pPr>
            <a:r>
              <a:rPr lang="en-US" sz="2800" dirty="0" smtClean="0">
                <a:solidFill>
                  <a:schemeClr val="tx1"/>
                </a:solidFill>
                <a:latin typeface="Times New Roman" pitchFamily="18" charset="0"/>
                <a:cs typeface="Times New Roman" pitchFamily="18" charset="0"/>
              </a:rPr>
              <a:t>Human activities- sewage dumping. </a:t>
            </a:r>
            <a:endParaRPr lang="en-US" sz="1200" dirty="0" smtClean="0">
              <a:solidFill>
                <a:schemeClr val="tx1"/>
              </a:solidFill>
              <a:latin typeface="Times New Roman" pitchFamily="18" charset="0"/>
              <a:cs typeface="Times New Roman" pitchFamily="18" charset="0"/>
            </a:endParaRPr>
          </a:p>
          <a:p>
            <a:pPr eaLnBrk="1" hangingPunct="1">
              <a:lnSpc>
                <a:spcPct val="80000"/>
              </a:lnSpc>
              <a:spcBef>
                <a:spcPts val="300"/>
              </a:spcBef>
              <a:buClrTx/>
              <a:buSzTx/>
              <a:buFontTx/>
              <a:buNone/>
              <a:defRPr/>
            </a:pPr>
            <a:endParaRPr lang="en-US" sz="1200" dirty="0" smtClean="0">
              <a:solidFill>
                <a:schemeClr val="tx1"/>
              </a:solidFill>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a:p>
            <a:pPr eaLnBrk="1" hangingPunct="1">
              <a:lnSpc>
                <a:spcPct val="80000"/>
              </a:lnSpc>
              <a:spcBef>
                <a:spcPts val="300"/>
              </a:spcBef>
              <a:buClrTx/>
              <a:buSzTx/>
              <a:buFontTx/>
              <a:buNone/>
              <a:defRPr/>
            </a:pPr>
            <a:endParaRPr lang="en-US" sz="1200" dirty="0" smtClean="0">
              <a:effectLst>
                <a:outerShdw blurRad="38100" dist="38100" dir="2700000" algn="tl">
                  <a:srgbClr val="000000"/>
                </a:outerShdw>
              </a:effectLst>
              <a:latin typeface="Verdana" pitchFamily="32" charset="0"/>
            </a:endParaRPr>
          </a:p>
        </p:txBody>
      </p:sp>
    </p:spTree>
    <p:extLst>
      <p:ext uri="{BB962C8B-B14F-4D97-AF65-F5344CB8AC3E}">
        <p14:creationId xmlns:p14="http://schemas.microsoft.com/office/powerpoint/2010/main" val="2899049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57200" y="158750"/>
            <a:ext cx="8229600"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defRPr>
            </a:lvl9pPr>
          </a:lstStyle>
          <a:p>
            <a:pPr algn="ctr" eaLnBrk="1" hangingPunct="1">
              <a:defRPr/>
            </a:pPr>
            <a:r>
              <a:rPr lang="en-US" sz="4000" b="1" dirty="0" smtClean="0">
                <a:solidFill>
                  <a:schemeClr val="tx1"/>
                </a:solidFill>
                <a:effectLst>
                  <a:outerShdw blurRad="38100" dist="38100" dir="2700000" algn="tl">
                    <a:srgbClr val="000000"/>
                  </a:outerShdw>
                </a:effectLst>
                <a:latin typeface="Arial Black" pitchFamily="32" charset="0"/>
              </a:rPr>
              <a:t>Benthic Zone</a:t>
            </a:r>
          </a:p>
        </p:txBody>
      </p:sp>
      <p:sp>
        <p:nvSpPr>
          <p:cNvPr id="16386" name="Text Box 2"/>
          <p:cNvSpPr txBox="1">
            <a:spLocks noChangeArrowheads="1"/>
          </p:cNvSpPr>
          <p:nvPr/>
        </p:nvSpPr>
        <p:spPr bwMode="auto">
          <a:xfrm>
            <a:off x="0" y="914400"/>
            <a:ext cx="9144000" cy="594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FFFFFF"/>
                </a:solidFill>
                <a:latin typeface="Arial" charset="0"/>
              </a:defRPr>
            </a:lvl9pPr>
          </a:lstStyle>
          <a:p>
            <a:pPr eaLnBrk="1" hangingPunct="1">
              <a:lnSpc>
                <a:spcPct val="80000"/>
              </a:lnSpc>
              <a:spcBef>
                <a:spcPts val="700"/>
              </a:spcBef>
              <a:defRPr/>
            </a:pPr>
            <a:endParaRPr lang="en-US" sz="2800" dirty="0" smtClean="0">
              <a:solidFill>
                <a:schemeClr val="bg1"/>
              </a:solidFill>
              <a:effectLst>
                <a:outerShdw blurRad="38100" dist="38100" dir="2700000" algn="tl">
                  <a:srgbClr val="000000"/>
                </a:outerShdw>
              </a:effectLst>
              <a:latin typeface="Verdana" pitchFamily="32" charset="0"/>
            </a:endParaRPr>
          </a:p>
          <a:p>
            <a:pPr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The area of the bottom. </a:t>
            </a:r>
          </a:p>
          <a:p>
            <a:pPr marL="0" indent="0" eaLnBrk="1" hangingPunct="1">
              <a:lnSpc>
                <a:spcPct val="80000"/>
              </a:lnSpc>
              <a:spcBef>
                <a:spcPts val="700"/>
              </a:spcBef>
              <a:buClr>
                <a:srgbClr val="FFFF99"/>
              </a:buClr>
              <a:buSzPct val="114000"/>
              <a:defRPr/>
            </a:pPr>
            <a:endParaRPr lang="en-US" sz="2800" dirty="0" smtClean="0">
              <a:solidFill>
                <a:schemeClr val="tx1"/>
              </a:solidFill>
              <a:latin typeface="Times New Roman" pitchFamily="18" charset="0"/>
              <a:cs typeface="Times New Roman" pitchFamily="18" charset="0"/>
            </a:endParaRPr>
          </a:p>
          <a:p>
            <a:pPr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Many groups and varieties of animals live here, a few are worms, crustaceans, and protozoa.  </a:t>
            </a:r>
          </a:p>
          <a:p>
            <a:pPr marL="0" indent="0" eaLnBrk="1" hangingPunct="1">
              <a:lnSpc>
                <a:spcPct val="80000"/>
              </a:lnSpc>
              <a:spcBef>
                <a:spcPts val="700"/>
              </a:spcBef>
              <a:buClr>
                <a:srgbClr val="FFFF99"/>
              </a:buClr>
              <a:buSzPct val="114000"/>
              <a:defRPr/>
            </a:pPr>
            <a:endParaRPr lang="en-US" sz="2800" dirty="0" smtClean="0">
              <a:solidFill>
                <a:schemeClr val="tx1"/>
              </a:solidFill>
              <a:latin typeface="Times New Roman" pitchFamily="18" charset="0"/>
              <a:cs typeface="Times New Roman" pitchFamily="18" charset="0"/>
            </a:endParaRPr>
          </a:p>
          <a:p>
            <a:pPr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The life in this zone is mostly made up of bottom dwellers which get most of their food from dead and decaying organisms.  </a:t>
            </a:r>
          </a:p>
          <a:p>
            <a:pPr marL="0" indent="0" eaLnBrk="1" hangingPunct="1">
              <a:lnSpc>
                <a:spcPct val="80000"/>
              </a:lnSpc>
              <a:spcBef>
                <a:spcPts val="700"/>
              </a:spcBef>
              <a:buClr>
                <a:srgbClr val="FFFF99"/>
              </a:buClr>
              <a:buSzPct val="114000"/>
              <a:defRPr/>
            </a:pPr>
            <a:endParaRPr lang="en-US" sz="2800" dirty="0" smtClean="0">
              <a:solidFill>
                <a:schemeClr val="tx1"/>
              </a:solidFill>
              <a:latin typeface="Times New Roman" pitchFamily="18" charset="0"/>
              <a:cs typeface="Times New Roman" pitchFamily="18" charset="0"/>
            </a:endParaRPr>
          </a:p>
          <a:p>
            <a:pPr eaLnBrk="1" hangingPunct="1">
              <a:lnSpc>
                <a:spcPct val="80000"/>
              </a:lnSpc>
              <a:spcBef>
                <a:spcPts val="700"/>
              </a:spcBef>
              <a:buClr>
                <a:srgbClr val="FFFF99"/>
              </a:buClr>
              <a:buSzPct val="114000"/>
              <a:buFont typeface="Times New Roman" pitchFamily="16" charset="0"/>
              <a:buBlip>
                <a:blip r:embed="rId3"/>
              </a:buBlip>
              <a:defRPr/>
            </a:pPr>
            <a:r>
              <a:rPr lang="en-US" sz="2800" dirty="0" smtClean="0">
                <a:solidFill>
                  <a:schemeClr val="tx1"/>
                </a:solidFill>
                <a:latin typeface="Times New Roman" pitchFamily="18" charset="0"/>
                <a:cs typeface="Times New Roman" pitchFamily="18" charset="0"/>
              </a:rPr>
              <a:t>most of the organisms in the benthic zone are scavengers because they depend on dead flesh as their main food source. </a:t>
            </a:r>
          </a:p>
        </p:txBody>
      </p:sp>
    </p:spTree>
    <p:extLst>
      <p:ext uri="{BB962C8B-B14F-4D97-AF65-F5344CB8AC3E}">
        <p14:creationId xmlns:p14="http://schemas.microsoft.com/office/powerpoint/2010/main" val="26525246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6386">
                                            <p:txEl>
                                              <p:pRg st="1" end="1"/>
                                            </p:txEl>
                                          </p:spTgt>
                                        </p:tgtEl>
                                        <p:attrNameLst>
                                          <p:attrName>style.visibility</p:attrName>
                                        </p:attrNameLst>
                                      </p:cBhvr>
                                      <p:to>
                                        <p:strVal val="visible"/>
                                      </p:to>
                                    </p:set>
                                    <p:animEffect transition="in" filter="fade">
                                      <p:cBhvr>
                                        <p:cTn id="7" dur="2000"/>
                                        <p:tgtEl>
                                          <p:spTgt spid="16386">
                                            <p:txEl>
                                              <p:pRg st="1" end="1"/>
                                            </p:txEl>
                                          </p:spTgt>
                                        </p:tgtEl>
                                      </p:cBhvr>
                                    </p:animEffect>
                                    <p:anim calcmode="lin" valueType="num">
                                      <p:cBhvr>
                                        <p:cTn id="8" dur="2000" fill="hold"/>
                                        <p:tgtEl>
                                          <p:spTgt spid="16386">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1638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16386">
                                            <p:txEl>
                                              <p:pRg st="3" end="3"/>
                                            </p:txEl>
                                          </p:spTgt>
                                        </p:tgtEl>
                                        <p:attrNameLst>
                                          <p:attrName>style.visibility</p:attrName>
                                        </p:attrNameLst>
                                      </p:cBhvr>
                                      <p:to>
                                        <p:strVal val="visible"/>
                                      </p:to>
                                    </p:set>
                                    <p:animEffect transition="in" filter="fade">
                                      <p:cBhvr>
                                        <p:cTn id="14" dur="2000"/>
                                        <p:tgtEl>
                                          <p:spTgt spid="16386">
                                            <p:txEl>
                                              <p:pRg st="3" end="3"/>
                                            </p:txEl>
                                          </p:spTgt>
                                        </p:tgtEl>
                                      </p:cBhvr>
                                    </p:animEffect>
                                    <p:anim calcmode="lin" valueType="num">
                                      <p:cBhvr>
                                        <p:cTn id="15" dur="2000" fill="hold"/>
                                        <p:tgtEl>
                                          <p:spTgt spid="16386">
                                            <p:txEl>
                                              <p:pRg st="3" end="3"/>
                                            </p:txEl>
                                          </p:spTgt>
                                        </p:tgtEl>
                                        <p:attrNameLst>
                                          <p:attrName>ppt_w</p:attrName>
                                        </p:attrNameLst>
                                      </p:cBhvr>
                                      <p:tavLst>
                                        <p:tav tm="0" fmla="#ppt_w*sin(2.5*pi*$)">
                                          <p:val>
                                            <p:fltVal val="0"/>
                                          </p:val>
                                        </p:tav>
                                        <p:tav tm="100000">
                                          <p:val>
                                            <p:fltVal val="1"/>
                                          </p:val>
                                        </p:tav>
                                      </p:tavLst>
                                    </p:anim>
                                    <p:anim calcmode="lin" valueType="num">
                                      <p:cBhvr>
                                        <p:cTn id="16" dur="2000" fill="hold"/>
                                        <p:tgtEl>
                                          <p:spTgt spid="16386">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16386">
                                            <p:txEl>
                                              <p:pRg st="5" end="5"/>
                                            </p:txEl>
                                          </p:spTgt>
                                        </p:tgtEl>
                                        <p:attrNameLst>
                                          <p:attrName>style.visibility</p:attrName>
                                        </p:attrNameLst>
                                      </p:cBhvr>
                                      <p:to>
                                        <p:strVal val="visible"/>
                                      </p:to>
                                    </p:set>
                                    <p:animEffect transition="in" filter="fade">
                                      <p:cBhvr>
                                        <p:cTn id="21" dur="2000"/>
                                        <p:tgtEl>
                                          <p:spTgt spid="16386">
                                            <p:txEl>
                                              <p:pRg st="5" end="5"/>
                                            </p:txEl>
                                          </p:spTgt>
                                        </p:tgtEl>
                                      </p:cBhvr>
                                    </p:animEffect>
                                    <p:anim calcmode="lin" valueType="num">
                                      <p:cBhvr>
                                        <p:cTn id="22" dur="2000" fill="hold"/>
                                        <p:tgtEl>
                                          <p:spTgt spid="16386">
                                            <p:txEl>
                                              <p:pRg st="5" end="5"/>
                                            </p:txEl>
                                          </p:spTgt>
                                        </p:tgtEl>
                                        <p:attrNameLst>
                                          <p:attrName>ppt_w</p:attrName>
                                        </p:attrNameLst>
                                      </p:cBhvr>
                                      <p:tavLst>
                                        <p:tav tm="0" fmla="#ppt_w*sin(2.5*pi*$)">
                                          <p:val>
                                            <p:fltVal val="0"/>
                                          </p:val>
                                        </p:tav>
                                        <p:tav tm="100000">
                                          <p:val>
                                            <p:fltVal val="1"/>
                                          </p:val>
                                        </p:tav>
                                      </p:tavLst>
                                    </p:anim>
                                    <p:anim calcmode="lin" valueType="num">
                                      <p:cBhvr>
                                        <p:cTn id="23" dur="2000" fill="hold"/>
                                        <p:tgtEl>
                                          <p:spTgt spid="16386">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16386">
                                            <p:txEl>
                                              <p:pRg st="7" end="7"/>
                                            </p:txEl>
                                          </p:spTgt>
                                        </p:tgtEl>
                                        <p:attrNameLst>
                                          <p:attrName>style.visibility</p:attrName>
                                        </p:attrNameLst>
                                      </p:cBhvr>
                                      <p:to>
                                        <p:strVal val="visible"/>
                                      </p:to>
                                    </p:set>
                                    <p:animEffect transition="in" filter="fade">
                                      <p:cBhvr>
                                        <p:cTn id="28" dur="2000"/>
                                        <p:tgtEl>
                                          <p:spTgt spid="16386">
                                            <p:txEl>
                                              <p:pRg st="7" end="7"/>
                                            </p:txEl>
                                          </p:spTgt>
                                        </p:tgtEl>
                                      </p:cBhvr>
                                    </p:animEffect>
                                    <p:anim calcmode="lin" valueType="num">
                                      <p:cBhvr>
                                        <p:cTn id="29" dur="2000" fill="hold"/>
                                        <p:tgtEl>
                                          <p:spTgt spid="16386">
                                            <p:txEl>
                                              <p:pRg st="7" end="7"/>
                                            </p:txEl>
                                          </p:spTgt>
                                        </p:tgtEl>
                                        <p:attrNameLst>
                                          <p:attrName>ppt_w</p:attrName>
                                        </p:attrNameLst>
                                      </p:cBhvr>
                                      <p:tavLst>
                                        <p:tav tm="0" fmla="#ppt_w*sin(2.5*pi*$)">
                                          <p:val>
                                            <p:fltVal val="0"/>
                                          </p:val>
                                        </p:tav>
                                        <p:tav tm="100000">
                                          <p:val>
                                            <p:fltVal val="1"/>
                                          </p:val>
                                        </p:tav>
                                      </p:tavLst>
                                    </p:anim>
                                    <p:anim calcmode="lin" valueType="num">
                                      <p:cBhvr>
                                        <p:cTn id="30" dur="2000" fill="hold"/>
                                        <p:tgtEl>
                                          <p:spTgt spid="16386">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76200"/>
            <a:ext cx="8915400" cy="6400800"/>
          </a:xfrm>
        </p:spPr>
        <p:txBody>
          <a:bodyPr>
            <a:normAutofit fontScale="77500" lnSpcReduction="20000"/>
          </a:bodyPr>
          <a:lstStyle/>
          <a:p>
            <a:r>
              <a:rPr lang="en-US" b="1" dirty="0" smtClean="0">
                <a:solidFill>
                  <a:srgbClr val="FF0000"/>
                </a:solidFill>
              </a:rPr>
              <a:t>PRODUCERS</a:t>
            </a:r>
          </a:p>
          <a:p>
            <a:pPr algn="just"/>
            <a:r>
              <a:rPr lang="en-US" dirty="0" smtClean="0"/>
              <a:t>•  </a:t>
            </a:r>
            <a:r>
              <a:rPr lang="en-US" sz="3800" u="sng" dirty="0">
                <a:solidFill>
                  <a:srgbClr val="FF0000"/>
                </a:solidFill>
                <a:latin typeface="Times New Roman" pitchFamily="18" charset="0"/>
                <a:cs typeface="Times New Roman" pitchFamily="18" charset="0"/>
              </a:rPr>
              <a:t>Phytoplankton</a:t>
            </a:r>
            <a:r>
              <a:rPr lang="en-US" sz="3800" dirty="0">
                <a:solidFill>
                  <a:schemeClr val="tx1"/>
                </a:solidFill>
                <a:latin typeface="Times New Roman" pitchFamily="18" charset="0"/>
                <a:cs typeface="Times New Roman" pitchFamily="18" charset="0"/>
              </a:rPr>
              <a:t>, literally “wandering plants,” are microscopic </a:t>
            </a:r>
          </a:p>
          <a:p>
            <a:pPr algn="just"/>
            <a:r>
              <a:rPr lang="en-US" sz="3800" dirty="0">
                <a:solidFill>
                  <a:schemeClr val="tx1"/>
                </a:solidFill>
                <a:latin typeface="Times New Roman" pitchFamily="18" charset="0"/>
                <a:cs typeface="Times New Roman" pitchFamily="18" charset="0"/>
              </a:rPr>
              <a:t>algae that float in the open water and give it a green </a:t>
            </a:r>
          </a:p>
          <a:p>
            <a:pPr algn="just"/>
            <a:r>
              <a:rPr lang="en-US" sz="3800" dirty="0">
                <a:solidFill>
                  <a:schemeClr val="tx1"/>
                </a:solidFill>
                <a:latin typeface="Times New Roman" pitchFamily="18" charset="0"/>
                <a:cs typeface="Times New Roman" pitchFamily="18" charset="0"/>
              </a:rPr>
              <a:t>appearance. They carry out photosynthesis using carbon </a:t>
            </a:r>
          </a:p>
          <a:p>
            <a:pPr algn="just"/>
            <a:r>
              <a:rPr lang="en-US" sz="3800" dirty="0">
                <a:solidFill>
                  <a:schemeClr val="tx1"/>
                </a:solidFill>
                <a:latin typeface="Times New Roman" pitchFamily="18" charset="0"/>
                <a:cs typeface="Times New Roman" pitchFamily="18" charset="0"/>
              </a:rPr>
              <a:t>dioxide that is dissolved in the water and release oxygen that </a:t>
            </a:r>
          </a:p>
          <a:p>
            <a:pPr algn="just"/>
            <a:r>
              <a:rPr lang="en-US" sz="3800" dirty="0">
                <a:solidFill>
                  <a:schemeClr val="tx1"/>
                </a:solidFill>
                <a:latin typeface="Times New Roman" pitchFamily="18" charset="0"/>
                <a:cs typeface="Times New Roman" pitchFamily="18" charset="0"/>
              </a:rPr>
              <a:t>is used by the bacteria and animals in the pond. </a:t>
            </a:r>
          </a:p>
          <a:p>
            <a:pPr algn="just"/>
            <a:r>
              <a:rPr lang="en-US" sz="3800" dirty="0">
                <a:solidFill>
                  <a:schemeClr val="tx1"/>
                </a:solidFill>
                <a:latin typeface="Times New Roman" pitchFamily="18" charset="0"/>
                <a:cs typeface="Times New Roman" pitchFamily="18" charset="0"/>
              </a:rPr>
              <a:t>Phytoplankton are not actually plants-they are </a:t>
            </a:r>
            <a:r>
              <a:rPr lang="en-US" sz="3800" dirty="0" err="1">
                <a:solidFill>
                  <a:schemeClr val="tx1"/>
                </a:solidFill>
                <a:latin typeface="Times New Roman" pitchFamily="18" charset="0"/>
                <a:cs typeface="Times New Roman" pitchFamily="18" charset="0"/>
              </a:rPr>
              <a:t>protists</a:t>
            </a:r>
            <a:r>
              <a:rPr lang="en-US" sz="3800" dirty="0">
                <a:solidFill>
                  <a:schemeClr val="tx1"/>
                </a:solidFill>
                <a:latin typeface="Times New Roman" pitchFamily="18" charset="0"/>
                <a:cs typeface="Times New Roman" pitchFamily="18" charset="0"/>
              </a:rPr>
              <a:t>! </a:t>
            </a:r>
          </a:p>
          <a:p>
            <a:pPr algn="just"/>
            <a:r>
              <a:rPr lang="en-US" sz="3800" dirty="0">
                <a:solidFill>
                  <a:schemeClr val="tx1"/>
                </a:solidFill>
                <a:latin typeface="Times New Roman" pitchFamily="18" charset="0"/>
                <a:cs typeface="Times New Roman" pitchFamily="18" charset="0"/>
              </a:rPr>
              <a:t>•  </a:t>
            </a:r>
            <a:r>
              <a:rPr lang="en-US" sz="3800" u="sng" dirty="0" err="1">
                <a:solidFill>
                  <a:srgbClr val="FF0000"/>
                </a:solidFill>
                <a:latin typeface="Times New Roman" pitchFamily="18" charset="0"/>
                <a:cs typeface="Times New Roman" pitchFamily="18" charset="0"/>
              </a:rPr>
              <a:t>Periphytic</a:t>
            </a:r>
            <a:r>
              <a:rPr lang="en-US" sz="3800" u="sng" dirty="0">
                <a:solidFill>
                  <a:srgbClr val="FF0000"/>
                </a:solidFill>
                <a:latin typeface="Times New Roman" pitchFamily="18" charset="0"/>
                <a:cs typeface="Times New Roman" pitchFamily="18" charset="0"/>
              </a:rPr>
              <a:t> </a:t>
            </a:r>
            <a:r>
              <a:rPr lang="en-US" sz="3800" u="sng" dirty="0" err="1">
                <a:solidFill>
                  <a:srgbClr val="FF0000"/>
                </a:solidFill>
                <a:latin typeface="Times New Roman" pitchFamily="18" charset="0"/>
                <a:cs typeface="Times New Roman" pitchFamily="18" charset="0"/>
              </a:rPr>
              <a:t>algaeare</a:t>
            </a:r>
            <a:r>
              <a:rPr lang="en-US" sz="3800" u="sng" dirty="0">
                <a:solidFill>
                  <a:srgbClr val="FF0000"/>
                </a:solidFill>
                <a:latin typeface="Times New Roman" pitchFamily="18" charset="0"/>
                <a:cs typeface="Times New Roman" pitchFamily="18" charset="0"/>
              </a:rPr>
              <a:t> </a:t>
            </a:r>
            <a:r>
              <a:rPr lang="en-US" sz="3800" dirty="0">
                <a:solidFill>
                  <a:schemeClr val="tx1"/>
                </a:solidFill>
                <a:latin typeface="Times New Roman" pitchFamily="18" charset="0"/>
                <a:cs typeface="Times New Roman" pitchFamily="18" charset="0"/>
              </a:rPr>
              <a:t>microscopic algae that attach themselves to substrates and </a:t>
            </a:r>
            <a:r>
              <a:rPr lang="en-US" sz="3800" dirty="0" smtClean="0">
                <a:solidFill>
                  <a:schemeClr val="tx1"/>
                </a:solidFill>
                <a:latin typeface="Times New Roman" pitchFamily="18" charset="0"/>
                <a:cs typeface="Times New Roman" pitchFamily="18" charset="0"/>
              </a:rPr>
              <a:t> give </a:t>
            </a:r>
            <a:r>
              <a:rPr lang="en-US" sz="3800" dirty="0">
                <a:solidFill>
                  <a:schemeClr val="tx1"/>
                </a:solidFill>
                <a:latin typeface="Times New Roman" pitchFamily="18" charset="0"/>
                <a:cs typeface="Times New Roman" pitchFamily="18" charset="0"/>
              </a:rPr>
              <a:t>the rocks and sticks a greenish brown </a:t>
            </a:r>
            <a:r>
              <a:rPr lang="en-US" sz="3800" dirty="0" smtClean="0">
                <a:solidFill>
                  <a:schemeClr val="tx1"/>
                </a:solidFill>
                <a:latin typeface="Times New Roman" pitchFamily="18" charset="0"/>
                <a:cs typeface="Times New Roman" pitchFamily="18" charset="0"/>
              </a:rPr>
              <a:t> slimy </a:t>
            </a:r>
            <a:r>
              <a:rPr lang="en-US" sz="3800" dirty="0">
                <a:solidFill>
                  <a:schemeClr val="tx1"/>
                </a:solidFill>
                <a:latin typeface="Times New Roman" pitchFamily="18" charset="0"/>
                <a:cs typeface="Times New Roman" pitchFamily="18" charset="0"/>
              </a:rPr>
              <a:t>appearance. They also carry out </a:t>
            </a:r>
          </a:p>
          <a:p>
            <a:pPr algn="just"/>
            <a:r>
              <a:rPr lang="en-US" sz="3800" dirty="0">
                <a:solidFill>
                  <a:schemeClr val="tx1"/>
                </a:solidFill>
                <a:latin typeface="Times New Roman" pitchFamily="18" charset="0"/>
                <a:cs typeface="Times New Roman" pitchFamily="18" charset="0"/>
              </a:rPr>
              <a:t>photosynthesis and produce oxygen, often </a:t>
            </a:r>
            <a:r>
              <a:rPr lang="en-US" sz="3800" dirty="0" smtClean="0">
                <a:solidFill>
                  <a:schemeClr val="tx1"/>
                </a:solidFill>
                <a:latin typeface="Times New Roman" pitchFamily="18" charset="0"/>
                <a:cs typeface="Times New Roman" pitchFamily="18" charset="0"/>
              </a:rPr>
              <a:t> near </a:t>
            </a:r>
            <a:r>
              <a:rPr lang="en-US" sz="3800" dirty="0">
                <a:solidFill>
                  <a:schemeClr val="tx1"/>
                </a:solidFill>
                <a:latin typeface="Times New Roman" pitchFamily="18" charset="0"/>
                <a:cs typeface="Times New Roman" pitchFamily="18" charset="0"/>
              </a:rPr>
              <a:t>the bottom of the pond where it can be </a:t>
            </a:r>
            <a:r>
              <a:rPr lang="en-US" sz="3800" dirty="0" smtClean="0">
                <a:solidFill>
                  <a:schemeClr val="tx1"/>
                </a:solidFill>
                <a:latin typeface="Times New Roman" pitchFamily="18" charset="0"/>
                <a:cs typeface="Times New Roman" pitchFamily="18" charset="0"/>
              </a:rPr>
              <a:t> used </a:t>
            </a:r>
            <a:r>
              <a:rPr lang="en-US" sz="3800" dirty="0">
                <a:solidFill>
                  <a:schemeClr val="tx1"/>
                </a:solidFill>
                <a:latin typeface="Times New Roman" pitchFamily="18" charset="0"/>
                <a:cs typeface="Times New Roman" pitchFamily="18" charset="0"/>
              </a:rPr>
              <a:t>by decomposers. </a:t>
            </a:r>
          </a:p>
          <a:p>
            <a:pPr algn="just"/>
            <a:r>
              <a:rPr lang="en-US" dirty="0"/>
              <a:t>• </a:t>
            </a:r>
          </a:p>
        </p:txBody>
      </p:sp>
    </p:spTree>
    <p:extLst>
      <p:ext uri="{BB962C8B-B14F-4D97-AF65-F5344CB8AC3E}">
        <p14:creationId xmlns:p14="http://schemas.microsoft.com/office/powerpoint/2010/main" val="20320473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0"/>
            <a:ext cx="8839200" cy="6629400"/>
          </a:xfrm>
        </p:spPr>
        <p:txBody>
          <a:bodyPr>
            <a:normAutofit/>
          </a:bodyPr>
          <a:lstStyle/>
          <a:p>
            <a:pPr algn="just"/>
            <a:r>
              <a:rPr lang="en-US" u="sng" dirty="0">
                <a:solidFill>
                  <a:srgbClr val="FF0000"/>
                </a:solidFill>
                <a:latin typeface="Times New Roman" pitchFamily="18" charset="0"/>
                <a:cs typeface="Times New Roman" pitchFamily="18" charset="0"/>
              </a:rPr>
              <a:t>Submerged </a:t>
            </a:r>
            <a:r>
              <a:rPr lang="en-US" u="sng" dirty="0" smtClean="0">
                <a:solidFill>
                  <a:srgbClr val="FF0000"/>
                </a:solidFill>
                <a:latin typeface="Times New Roman" pitchFamily="18" charset="0"/>
                <a:cs typeface="Times New Roman" pitchFamily="18" charset="0"/>
              </a:rPr>
              <a:t>plants </a:t>
            </a:r>
            <a:r>
              <a:rPr lang="en-US" dirty="0" smtClean="0">
                <a:solidFill>
                  <a:schemeClr val="tx1"/>
                </a:solidFill>
                <a:latin typeface="Times New Roman" pitchFamily="18" charset="0"/>
                <a:cs typeface="Times New Roman" pitchFamily="18" charset="0"/>
              </a:rPr>
              <a:t>grow </a:t>
            </a:r>
            <a:r>
              <a:rPr lang="en-US" dirty="0">
                <a:solidFill>
                  <a:schemeClr val="tx1"/>
                </a:solidFill>
                <a:latin typeface="Times New Roman" pitchFamily="18" charset="0"/>
                <a:cs typeface="Times New Roman" pitchFamily="18" charset="0"/>
              </a:rPr>
              <a:t>completely under </a:t>
            </a:r>
          </a:p>
          <a:p>
            <a:pPr algn="just"/>
            <a:r>
              <a:rPr lang="en-US" dirty="0">
                <a:solidFill>
                  <a:schemeClr val="tx1"/>
                </a:solidFill>
                <a:latin typeface="Times New Roman" pitchFamily="18" charset="0"/>
                <a:cs typeface="Times New Roman" pitchFamily="18" charset="0"/>
              </a:rPr>
              <a:t>water </a:t>
            </a:r>
          </a:p>
          <a:p>
            <a:pPr algn="just"/>
            <a:r>
              <a:rPr lang="en-US" dirty="0">
                <a:solidFill>
                  <a:schemeClr val="tx1"/>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Floating </a:t>
            </a:r>
            <a:r>
              <a:rPr lang="en-US" dirty="0" smtClean="0">
                <a:solidFill>
                  <a:srgbClr val="FF0000"/>
                </a:solidFill>
                <a:latin typeface="Times New Roman" pitchFamily="18" charset="0"/>
                <a:cs typeface="Times New Roman" pitchFamily="18" charset="0"/>
              </a:rPr>
              <a:t>plants </a:t>
            </a:r>
            <a:r>
              <a:rPr lang="en-US" dirty="0" smtClean="0">
                <a:solidFill>
                  <a:schemeClr val="tx1"/>
                </a:solidFill>
                <a:latin typeface="Times New Roman" pitchFamily="18" charset="0"/>
                <a:cs typeface="Times New Roman" pitchFamily="18" charset="0"/>
              </a:rPr>
              <a:t>include </a:t>
            </a:r>
            <a:r>
              <a:rPr lang="en-US" dirty="0">
                <a:solidFill>
                  <a:schemeClr val="tx1"/>
                </a:solidFill>
                <a:latin typeface="Times New Roman" pitchFamily="18" charset="0"/>
                <a:cs typeface="Times New Roman" pitchFamily="18" charset="0"/>
              </a:rPr>
              <a:t>plants that float on </a:t>
            </a:r>
          </a:p>
          <a:p>
            <a:pPr algn="just"/>
            <a:r>
              <a:rPr lang="en-US" dirty="0">
                <a:solidFill>
                  <a:schemeClr val="tx1"/>
                </a:solidFill>
                <a:latin typeface="Times New Roman" pitchFamily="18" charset="0"/>
                <a:cs typeface="Times New Roman" pitchFamily="18" charset="0"/>
              </a:rPr>
              <a:t>the surface and plants that are rooted on the </a:t>
            </a:r>
          </a:p>
          <a:p>
            <a:pPr algn="just"/>
            <a:r>
              <a:rPr lang="en-US" dirty="0">
                <a:solidFill>
                  <a:schemeClr val="tx1"/>
                </a:solidFill>
                <a:latin typeface="Times New Roman" pitchFamily="18" charset="0"/>
                <a:cs typeface="Times New Roman" pitchFamily="18" charset="0"/>
              </a:rPr>
              <a:t>bottom of the pond but have leaves and/or </a:t>
            </a:r>
          </a:p>
          <a:p>
            <a:pPr algn="just"/>
            <a:r>
              <a:rPr lang="en-US" dirty="0">
                <a:solidFill>
                  <a:schemeClr val="tx1"/>
                </a:solidFill>
                <a:latin typeface="Times New Roman" pitchFamily="18" charset="0"/>
                <a:cs typeface="Times New Roman" pitchFamily="18" charset="0"/>
              </a:rPr>
              <a:t>stems that float. </a:t>
            </a:r>
          </a:p>
          <a:p>
            <a:pPr algn="just"/>
            <a:r>
              <a:rPr lang="en-US" dirty="0">
                <a:solidFill>
                  <a:schemeClr val="tx1"/>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Emergent </a:t>
            </a:r>
            <a:r>
              <a:rPr lang="en-US" dirty="0" smtClean="0">
                <a:solidFill>
                  <a:srgbClr val="FF0000"/>
                </a:solidFill>
                <a:latin typeface="Times New Roman" pitchFamily="18" charset="0"/>
                <a:cs typeface="Times New Roman" pitchFamily="18" charset="0"/>
              </a:rPr>
              <a:t>plants </a:t>
            </a:r>
            <a:r>
              <a:rPr lang="en-US" dirty="0" smtClean="0">
                <a:solidFill>
                  <a:schemeClr val="tx1"/>
                </a:solidFill>
                <a:latin typeface="Times New Roman" pitchFamily="18" charset="0"/>
                <a:cs typeface="Times New Roman" pitchFamily="18" charset="0"/>
              </a:rPr>
              <a:t>are </a:t>
            </a:r>
            <a:r>
              <a:rPr lang="en-US" dirty="0">
                <a:solidFill>
                  <a:schemeClr val="tx1"/>
                </a:solidFill>
                <a:latin typeface="Times New Roman" pitchFamily="18" charset="0"/>
                <a:cs typeface="Times New Roman" pitchFamily="18" charset="0"/>
              </a:rPr>
              <a:t>rooted in shallow water </a:t>
            </a:r>
          </a:p>
          <a:p>
            <a:pPr algn="just"/>
            <a:r>
              <a:rPr lang="en-US" dirty="0">
                <a:solidFill>
                  <a:schemeClr val="tx1"/>
                </a:solidFill>
                <a:latin typeface="Times New Roman" pitchFamily="18" charset="0"/>
                <a:cs typeface="Times New Roman" pitchFamily="18" charset="0"/>
              </a:rPr>
              <a:t>but their stems and leaves are above water </a:t>
            </a:r>
          </a:p>
          <a:p>
            <a:pPr algn="just"/>
            <a:r>
              <a:rPr lang="en-US" dirty="0">
                <a:solidFill>
                  <a:schemeClr val="tx1"/>
                </a:solidFill>
                <a:latin typeface="Times New Roman" pitchFamily="18" charset="0"/>
                <a:cs typeface="Times New Roman" pitchFamily="18" charset="0"/>
              </a:rPr>
              <a:t>most of the time. </a:t>
            </a:r>
          </a:p>
          <a:p>
            <a:pPr algn="just"/>
            <a:r>
              <a:rPr lang="en-US" dirty="0">
                <a:solidFill>
                  <a:schemeClr val="tx1"/>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Shore </a:t>
            </a:r>
            <a:r>
              <a:rPr lang="en-US" dirty="0" smtClean="0">
                <a:solidFill>
                  <a:srgbClr val="FF0000"/>
                </a:solidFill>
                <a:latin typeface="Times New Roman" pitchFamily="18" charset="0"/>
                <a:cs typeface="Times New Roman" pitchFamily="18" charset="0"/>
              </a:rPr>
              <a:t>plants </a:t>
            </a:r>
            <a:r>
              <a:rPr lang="en-US" dirty="0" smtClean="0">
                <a:solidFill>
                  <a:schemeClr val="tx1"/>
                </a:solidFill>
                <a:latin typeface="Times New Roman" pitchFamily="18" charset="0"/>
                <a:cs typeface="Times New Roman" pitchFamily="18" charset="0"/>
              </a:rPr>
              <a:t>grow </a:t>
            </a:r>
            <a:r>
              <a:rPr lang="en-US" dirty="0">
                <a:solidFill>
                  <a:schemeClr val="tx1"/>
                </a:solidFill>
                <a:latin typeface="Times New Roman" pitchFamily="18" charset="0"/>
                <a:cs typeface="Times New Roman" pitchFamily="18" charset="0"/>
              </a:rPr>
              <a:t>in wet soil at the edge of the pond</a:t>
            </a:r>
          </a:p>
        </p:txBody>
      </p:sp>
    </p:spTree>
    <p:extLst>
      <p:ext uri="{BB962C8B-B14F-4D97-AF65-F5344CB8AC3E}">
        <p14:creationId xmlns:p14="http://schemas.microsoft.com/office/powerpoint/2010/main" val="359853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457200"/>
            <a:ext cx="8839200" cy="6019800"/>
          </a:xfrm>
        </p:spPr>
        <p:txBody>
          <a:bodyPr>
            <a:normAutofit fontScale="92500" lnSpcReduction="10000"/>
          </a:bodyPr>
          <a:lstStyle/>
          <a:p>
            <a:r>
              <a:rPr lang="en-US" dirty="0" smtClean="0">
                <a:solidFill>
                  <a:srgbClr val="FF0000"/>
                </a:solidFill>
              </a:rPr>
              <a:t>CONSUMERS</a:t>
            </a:r>
          </a:p>
          <a:p>
            <a:pPr algn="just"/>
            <a:r>
              <a:rPr lang="en-US" dirty="0" smtClean="0">
                <a:solidFill>
                  <a:schemeClr val="tx1"/>
                </a:solidFill>
              </a:rPr>
              <a:t>• Zooplankton are </a:t>
            </a:r>
            <a:r>
              <a:rPr lang="en-US" dirty="0">
                <a:solidFill>
                  <a:schemeClr val="tx1"/>
                </a:solidFill>
              </a:rPr>
              <a:t>microscopic animals that eat phytoplankton or </a:t>
            </a:r>
            <a:r>
              <a:rPr lang="en-US" dirty="0" smtClean="0">
                <a:solidFill>
                  <a:schemeClr val="tx1"/>
                </a:solidFill>
              </a:rPr>
              <a:t>smaller </a:t>
            </a:r>
            <a:r>
              <a:rPr lang="en-US" dirty="0">
                <a:solidFill>
                  <a:schemeClr val="tx1"/>
                </a:solidFill>
              </a:rPr>
              <a:t>zooplankton. Some are single-celled animals, tiny </a:t>
            </a:r>
            <a:r>
              <a:rPr lang="en-US" dirty="0" smtClean="0">
                <a:solidFill>
                  <a:schemeClr val="tx1"/>
                </a:solidFill>
              </a:rPr>
              <a:t> crustaceans</a:t>
            </a:r>
            <a:r>
              <a:rPr lang="en-US" dirty="0">
                <a:solidFill>
                  <a:schemeClr val="tx1"/>
                </a:solidFill>
              </a:rPr>
              <a:t>, or tiny immature stages of larger animals. </a:t>
            </a:r>
          </a:p>
          <a:p>
            <a:pPr algn="just"/>
            <a:r>
              <a:rPr lang="en-US" dirty="0">
                <a:solidFill>
                  <a:schemeClr val="tx1"/>
                </a:solidFill>
              </a:rPr>
              <a:t>Zooplankton float about in the open water portions of the pond </a:t>
            </a:r>
            <a:r>
              <a:rPr lang="en-US" dirty="0" smtClean="0">
                <a:solidFill>
                  <a:schemeClr val="tx1"/>
                </a:solidFill>
              </a:rPr>
              <a:t> and </a:t>
            </a:r>
            <a:r>
              <a:rPr lang="en-US" dirty="0">
                <a:solidFill>
                  <a:schemeClr val="tx1"/>
                </a:solidFill>
              </a:rPr>
              <a:t>are important food for some animals. </a:t>
            </a:r>
          </a:p>
          <a:p>
            <a:pPr algn="just"/>
            <a:r>
              <a:rPr lang="en-US" dirty="0">
                <a:solidFill>
                  <a:schemeClr val="tx1"/>
                </a:solidFill>
              </a:rPr>
              <a:t>•  </a:t>
            </a:r>
            <a:r>
              <a:rPr lang="en-US" dirty="0" smtClean="0">
                <a:solidFill>
                  <a:schemeClr val="tx1"/>
                </a:solidFill>
              </a:rPr>
              <a:t>Invertebrates include </a:t>
            </a:r>
            <a:r>
              <a:rPr lang="en-US" dirty="0">
                <a:solidFill>
                  <a:schemeClr val="tx1"/>
                </a:solidFill>
              </a:rPr>
              <a:t>all animals without backbones. </a:t>
            </a:r>
          </a:p>
          <a:p>
            <a:pPr algn="just"/>
            <a:r>
              <a:rPr lang="en-US" dirty="0" smtClean="0">
                <a:solidFill>
                  <a:schemeClr val="tx1"/>
                </a:solidFill>
              </a:rPr>
              <a:t>Macro invertebrates </a:t>
            </a:r>
            <a:r>
              <a:rPr lang="en-US" dirty="0">
                <a:solidFill>
                  <a:schemeClr val="tx1"/>
                </a:solidFill>
              </a:rPr>
              <a:t>are big enough to be seen with the naked </a:t>
            </a:r>
            <a:r>
              <a:rPr lang="en-US" dirty="0" smtClean="0">
                <a:solidFill>
                  <a:schemeClr val="tx1"/>
                </a:solidFill>
              </a:rPr>
              <a:t> eye</a:t>
            </a:r>
            <a:r>
              <a:rPr lang="en-US" dirty="0">
                <a:solidFill>
                  <a:schemeClr val="tx1"/>
                </a:solidFill>
              </a:rPr>
              <a:t>. Some of them are only found in clean water. </a:t>
            </a:r>
          </a:p>
          <a:p>
            <a:pPr algn="just"/>
            <a:r>
              <a:rPr lang="en-US" dirty="0">
                <a:solidFill>
                  <a:schemeClr val="tx1"/>
                </a:solidFill>
              </a:rPr>
              <a:t>•  </a:t>
            </a:r>
            <a:r>
              <a:rPr lang="en-US" dirty="0" err="1">
                <a:solidFill>
                  <a:schemeClr val="tx1"/>
                </a:solidFill>
              </a:rPr>
              <a:t>Vertebratesare</a:t>
            </a:r>
            <a:r>
              <a:rPr lang="en-US" dirty="0">
                <a:solidFill>
                  <a:schemeClr val="tx1"/>
                </a:solidFill>
              </a:rPr>
              <a:t> animals with backbones. In a pond these </a:t>
            </a:r>
            <a:r>
              <a:rPr lang="en-US" dirty="0" smtClean="0">
                <a:solidFill>
                  <a:schemeClr val="tx1"/>
                </a:solidFill>
              </a:rPr>
              <a:t> might </a:t>
            </a:r>
            <a:r>
              <a:rPr lang="en-US" dirty="0">
                <a:solidFill>
                  <a:schemeClr val="tx1"/>
                </a:solidFill>
              </a:rPr>
              <a:t>include fish, frogs, salamanders, and turtles.</a:t>
            </a:r>
          </a:p>
        </p:txBody>
      </p:sp>
    </p:spTree>
    <p:extLst>
      <p:ext uri="{BB962C8B-B14F-4D97-AF65-F5344CB8AC3E}">
        <p14:creationId xmlns:p14="http://schemas.microsoft.com/office/powerpoint/2010/main" val="40689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b="1" dirty="0" smtClean="0">
                <a:solidFill>
                  <a:srgbClr val="FF0000"/>
                </a:solidFill>
              </a:rPr>
              <a:t>AQUATIC ECOSYTEM</a:t>
            </a:r>
            <a:endParaRPr lang="en-US" b="1" dirty="0">
              <a:solidFill>
                <a:srgbClr val="FF0000"/>
              </a:solidFill>
            </a:endParaRPr>
          </a:p>
        </p:txBody>
      </p:sp>
      <p:sp>
        <p:nvSpPr>
          <p:cNvPr id="3" name="Subtitle 2"/>
          <p:cNvSpPr>
            <a:spLocks noGrp="1"/>
          </p:cNvSpPr>
          <p:nvPr>
            <p:ph type="subTitle" idx="1"/>
          </p:nvPr>
        </p:nvSpPr>
        <p:spPr>
          <a:xfrm>
            <a:off x="0" y="1371600"/>
            <a:ext cx="9144000" cy="5410200"/>
          </a:xfrm>
        </p:spPr>
        <p:txBody>
          <a:bodyPr>
            <a:normAutofit/>
          </a:bodyPr>
          <a:lstStyle/>
          <a:p>
            <a:pPr algn="just"/>
            <a:r>
              <a:rPr lang="en-US" dirty="0">
                <a:solidFill>
                  <a:schemeClr val="tx1"/>
                </a:solidFill>
                <a:latin typeface="Times New Roman" pitchFamily="18" charset="0"/>
                <a:cs typeface="Times New Roman" pitchFamily="18" charset="0"/>
              </a:rPr>
              <a:t>An aquatic ecosystem is a group of interacting organisms dependent on one another and their water environment for nutrients (e.g., nitrogen and phosphorus) and shelter. Familiar examples are lakes and rivers, but aquatic ecosystems also include areas such as floodplains and wetlands, which are flooded with water for all or only parts of the </a:t>
            </a:r>
            <a:r>
              <a:rPr lang="en-US" dirty="0" smtClean="0">
                <a:solidFill>
                  <a:schemeClr val="tx1"/>
                </a:solidFill>
                <a:latin typeface="Times New Roman" pitchFamily="18" charset="0"/>
                <a:cs typeface="Times New Roman" pitchFamily="18" charset="0"/>
              </a:rPr>
              <a:t>year.</a:t>
            </a:r>
          </a:p>
          <a:p>
            <a:pPr algn="just"/>
            <a:r>
              <a:rPr lang="en-US" dirty="0">
                <a:solidFill>
                  <a:schemeClr val="tx1"/>
                </a:solidFill>
                <a:latin typeface="Times New Roman" pitchFamily="18" charset="0"/>
                <a:cs typeface="Times New Roman" pitchFamily="18" charset="0"/>
              </a:rPr>
              <a:t>The two main types of aquatic ecosystems are marine ecosystems and freshwater </a:t>
            </a:r>
            <a:r>
              <a:rPr lang="en-US" dirty="0" smtClean="0">
                <a:solidFill>
                  <a:schemeClr val="tx1"/>
                </a:solidFill>
                <a:latin typeface="Times New Roman" pitchFamily="18" charset="0"/>
                <a:cs typeface="Times New Roman" pitchFamily="18" charset="0"/>
              </a:rPr>
              <a:t> ecosystems</a:t>
            </a:r>
            <a:endParaRPr lang="en-US" dirty="0">
              <a:solidFill>
                <a:schemeClr val="tx1"/>
              </a:solidFill>
              <a:latin typeface="Times New Roman" pitchFamily="18" charset="0"/>
              <a:cs typeface="Times New Roman" pitchFamily="18" charset="0"/>
            </a:endParaRPr>
          </a:p>
          <a:p>
            <a:pPr algn="just"/>
            <a:endParaRPr lang="en-US" dirty="0"/>
          </a:p>
        </p:txBody>
      </p:sp>
    </p:spTree>
    <p:extLst>
      <p:ext uri="{BB962C8B-B14F-4D97-AF65-F5344CB8AC3E}">
        <p14:creationId xmlns:p14="http://schemas.microsoft.com/office/powerpoint/2010/main" val="700288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kmal\Desktop\ecosystem-classification.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686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343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kmal\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637"/>
            <a:ext cx="8850590" cy="6837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786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772400" cy="381000"/>
          </a:xfrm>
        </p:spPr>
        <p:txBody>
          <a:bodyPr>
            <a:normAutofit fontScale="90000"/>
          </a:bodyPr>
          <a:lstStyle/>
          <a:p>
            <a:r>
              <a:rPr lang="en-US" b="1" dirty="0" smtClean="0">
                <a:solidFill>
                  <a:srgbClr val="FF0000"/>
                </a:solidFill>
              </a:rPr>
              <a:t>FRESH WATER ECOSYTEM</a:t>
            </a:r>
            <a:endParaRPr lang="en-US" b="1" dirty="0">
              <a:solidFill>
                <a:srgbClr val="FF0000"/>
              </a:solidFill>
            </a:endParaRPr>
          </a:p>
        </p:txBody>
      </p:sp>
      <p:sp>
        <p:nvSpPr>
          <p:cNvPr id="3" name="Subtitle 2"/>
          <p:cNvSpPr>
            <a:spLocks noGrp="1"/>
          </p:cNvSpPr>
          <p:nvPr>
            <p:ph type="subTitle" idx="1"/>
          </p:nvPr>
        </p:nvSpPr>
        <p:spPr>
          <a:xfrm>
            <a:off x="152400" y="1371600"/>
            <a:ext cx="8991600" cy="4267200"/>
          </a:xfrm>
        </p:spPr>
        <p:txBody>
          <a:bodyPr>
            <a:normAutofit/>
          </a:bodyPr>
          <a:lstStyle/>
          <a:p>
            <a:pPr algn="just"/>
            <a:r>
              <a:rPr lang="en-US" b="1" dirty="0" smtClean="0">
                <a:solidFill>
                  <a:schemeClr val="tx1"/>
                </a:solidFill>
                <a:latin typeface="Times New Roman" pitchFamily="18" charset="0"/>
                <a:cs typeface="Times New Roman" pitchFamily="18" charset="0"/>
              </a:rPr>
              <a:t>Freshwater </a:t>
            </a:r>
            <a:r>
              <a:rPr lang="en-US" b="1" dirty="0">
                <a:solidFill>
                  <a:schemeClr val="tx1"/>
                </a:solidFill>
                <a:latin typeface="Times New Roman" pitchFamily="18" charset="0"/>
                <a:cs typeface="Times New Roman" pitchFamily="18" charset="0"/>
              </a:rPr>
              <a:t>ecosystems</a:t>
            </a:r>
            <a:r>
              <a:rPr lang="en-US" dirty="0">
                <a:solidFill>
                  <a:schemeClr val="tx1"/>
                </a:solidFill>
                <a:latin typeface="Times New Roman" pitchFamily="18" charset="0"/>
                <a:cs typeface="Times New Roman" pitchFamily="18" charset="0"/>
              </a:rPr>
              <a:t> are a subset of Earth's aquatic </a:t>
            </a:r>
            <a:r>
              <a:rPr lang="en-US" dirty="0" smtClean="0">
                <a:solidFill>
                  <a:schemeClr val="tx1"/>
                </a:solidFill>
                <a:latin typeface="Times New Roman" pitchFamily="18" charset="0"/>
                <a:cs typeface="Times New Roman" pitchFamily="18" charset="0"/>
              </a:rPr>
              <a:t>ecosystems.</a:t>
            </a:r>
          </a:p>
          <a:p>
            <a:pPr algn="l"/>
            <a:r>
              <a:rPr lang="en-US" dirty="0" smtClean="0">
                <a:solidFill>
                  <a:schemeClr val="tx1"/>
                </a:solidFill>
                <a:latin typeface="Times New Roman" pitchFamily="18" charset="0"/>
                <a:cs typeface="Times New Roman" pitchFamily="18" charset="0"/>
              </a:rPr>
              <a:t>The include</a:t>
            </a:r>
            <a:r>
              <a:rPr lang="en-US" dirty="0">
                <a:solidFill>
                  <a:schemeClr val="tx1"/>
                </a:solidFill>
                <a:latin typeface="Times New Roman" pitchFamily="18" charset="0"/>
                <a:cs typeface="Times New Roman" pitchFamily="18" charset="0"/>
              </a:rPr>
              <a:t> lakes and ponds, rivers, streams, springs, </a:t>
            </a:r>
            <a:r>
              <a:rPr lang="en-US" dirty="0" smtClean="0">
                <a:solidFill>
                  <a:schemeClr val="tx1"/>
                </a:solidFill>
                <a:latin typeface="Times New Roman" pitchFamily="18" charset="0"/>
                <a:cs typeface="Times New Roman" pitchFamily="18" charset="0"/>
              </a:rPr>
              <a:t>and wetlands</a:t>
            </a:r>
            <a:r>
              <a:rPr lang="en-US" dirty="0">
                <a:solidFill>
                  <a:schemeClr val="tx1"/>
                </a:solidFill>
                <a:latin typeface="Times New Roman" pitchFamily="18" charset="0"/>
                <a:cs typeface="Times New Roman" pitchFamily="18" charset="0"/>
              </a:rPr>
              <a:t>. They can be contrasted with marine ecosystems, which have a larger salt content. Freshwater habitats can be classified by different factors, including temperature, light penetration, and vegetation</a:t>
            </a:r>
            <a:r>
              <a:rPr lang="en-US" dirty="0" smtClean="0">
                <a:solidFill>
                  <a:schemeClr val="tx1"/>
                </a:solidFill>
                <a:latin typeface="Times New Roman" pitchFamily="18" charset="0"/>
                <a:cs typeface="Times New Roman" pitchFamily="18" charset="0"/>
              </a:rPr>
              <a:t>.</a:t>
            </a:r>
            <a:r>
              <a:rPr lang="en-US" dirty="0">
                <a:solidFill>
                  <a:schemeClr val="tx1"/>
                </a:solidFill>
                <a:latin typeface="Times New Roman" pitchFamily="18" charset="0"/>
                <a:cs typeface="Times New Roman" pitchFamily="18" charset="0"/>
              </a:rPr>
              <a:t> </a:t>
            </a:r>
            <a:endParaRPr lang="en-US"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16221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772400" cy="457200"/>
          </a:xfrm>
        </p:spPr>
        <p:txBody>
          <a:bodyPr>
            <a:normAutofit fontScale="90000"/>
          </a:bodyPr>
          <a:lstStyle/>
          <a:p>
            <a:r>
              <a:rPr lang="en-US" dirty="0" err="1" smtClean="0"/>
              <a:t>Contin</a:t>
            </a:r>
            <a:endParaRPr lang="en-US" dirty="0"/>
          </a:p>
        </p:txBody>
      </p:sp>
      <p:sp>
        <p:nvSpPr>
          <p:cNvPr id="3" name="Subtitle 2"/>
          <p:cNvSpPr>
            <a:spLocks noGrp="1"/>
          </p:cNvSpPr>
          <p:nvPr>
            <p:ph type="subTitle" idx="1"/>
          </p:nvPr>
        </p:nvSpPr>
        <p:spPr>
          <a:xfrm>
            <a:off x="20782" y="609600"/>
            <a:ext cx="8915400" cy="6248400"/>
          </a:xfrm>
        </p:spPr>
        <p:txBody>
          <a:bodyPr>
            <a:noAutofit/>
          </a:bodyPr>
          <a:lstStyle/>
          <a:p>
            <a:pPr algn="just"/>
            <a:r>
              <a:rPr lang="en-US" dirty="0">
                <a:solidFill>
                  <a:schemeClr val="tx1"/>
                </a:solidFill>
                <a:latin typeface="Times New Roman" pitchFamily="18" charset="0"/>
                <a:cs typeface="Times New Roman" pitchFamily="18" charset="0"/>
              </a:rPr>
              <a:t>Freshwater ecosystems cover 0.80% of the Earth's surface and inhabit 0.009% of its total water. They generate nearly 3% of its net primary production</a:t>
            </a:r>
            <a:r>
              <a:rPr lang="en-US" dirty="0" smtClean="0">
                <a:solidFill>
                  <a:schemeClr val="tx1"/>
                </a:solidFill>
                <a:latin typeface="Times New Roman" pitchFamily="18" charset="0"/>
                <a:cs typeface="Times New Roman" pitchFamily="18" charset="0"/>
              </a:rPr>
              <a:t>.</a:t>
            </a:r>
            <a:r>
              <a:rPr lang="en-US" dirty="0">
                <a:solidFill>
                  <a:schemeClr val="tx1"/>
                </a:solidFill>
                <a:latin typeface="Times New Roman" pitchFamily="18" charset="0"/>
                <a:cs typeface="Times New Roman" pitchFamily="18" charset="0"/>
              </a:rPr>
              <a:t> Freshwater ecosystems contain 41% of the world's known fish species</a:t>
            </a:r>
            <a:r>
              <a:rPr lang="en-US"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a:p>
            <a:pPr algn="just"/>
            <a:r>
              <a:rPr lang="en-US" dirty="0">
                <a:solidFill>
                  <a:schemeClr val="tx1"/>
                </a:solidFill>
                <a:latin typeface="Times New Roman" pitchFamily="18" charset="0"/>
                <a:cs typeface="Times New Roman" pitchFamily="18" charset="0"/>
              </a:rPr>
              <a:t>There are three basic types of freshwater ecosystems:</a:t>
            </a:r>
          </a:p>
          <a:p>
            <a:pPr algn="just"/>
            <a:r>
              <a:rPr lang="en-US" dirty="0">
                <a:solidFill>
                  <a:schemeClr val="tx1"/>
                </a:solidFill>
                <a:latin typeface="Times New Roman" pitchFamily="18" charset="0"/>
                <a:cs typeface="Times New Roman" pitchFamily="18" charset="0"/>
                <a:hlinkClick r:id="rId2" tooltip="Lentic system ecology"/>
              </a:rPr>
              <a:t>Lentic</a:t>
            </a:r>
            <a:r>
              <a:rPr lang="en-US" dirty="0">
                <a:solidFill>
                  <a:schemeClr val="tx1"/>
                </a:solidFill>
                <a:latin typeface="Times New Roman" pitchFamily="18" charset="0"/>
                <a:cs typeface="Times New Roman" pitchFamily="18" charset="0"/>
              </a:rPr>
              <a:t>: slow moving water, including </a:t>
            </a:r>
            <a:r>
              <a:rPr lang="en-US" dirty="0">
                <a:solidFill>
                  <a:schemeClr val="tx1"/>
                </a:solidFill>
                <a:latin typeface="Times New Roman" pitchFamily="18" charset="0"/>
                <a:cs typeface="Times New Roman" pitchFamily="18" charset="0"/>
                <a:hlinkClick r:id="rId3" tooltip="Pond"/>
              </a:rPr>
              <a:t>pools</a:t>
            </a:r>
            <a:r>
              <a:rPr lang="en-US"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hlinkClick r:id="rId3" tooltip="Pond"/>
              </a:rPr>
              <a:t>ponds</a:t>
            </a:r>
            <a:r>
              <a:rPr lang="en-US" dirty="0">
                <a:solidFill>
                  <a:schemeClr val="tx1"/>
                </a:solidFill>
                <a:latin typeface="Times New Roman" pitchFamily="18" charset="0"/>
                <a:cs typeface="Times New Roman" pitchFamily="18" charset="0"/>
              </a:rPr>
              <a:t>, and </a:t>
            </a:r>
            <a:r>
              <a:rPr lang="en-US" dirty="0">
                <a:solidFill>
                  <a:schemeClr val="tx1"/>
                </a:solidFill>
                <a:latin typeface="Times New Roman" pitchFamily="18" charset="0"/>
                <a:cs typeface="Times New Roman" pitchFamily="18" charset="0"/>
                <a:hlinkClick r:id="rId4" tooltip="Lake"/>
              </a:rPr>
              <a:t>lakes</a:t>
            </a:r>
            <a:r>
              <a:rPr lang="en-US" dirty="0">
                <a:solidFill>
                  <a:schemeClr val="tx1"/>
                </a:solidFill>
                <a:latin typeface="Times New Roman" pitchFamily="18" charset="0"/>
                <a:cs typeface="Times New Roman" pitchFamily="18" charset="0"/>
              </a:rPr>
              <a:t>.</a:t>
            </a:r>
          </a:p>
          <a:p>
            <a:pPr algn="just"/>
            <a:r>
              <a:rPr lang="en-US" dirty="0">
                <a:solidFill>
                  <a:schemeClr val="tx1"/>
                </a:solidFill>
                <a:latin typeface="Times New Roman" pitchFamily="18" charset="0"/>
                <a:cs typeface="Times New Roman" pitchFamily="18" charset="0"/>
                <a:hlinkClick r:id="rId5" tooltip="Lotic System Ecology"/>
              </a:rPr>
              <a:t>Lotic</a:t>
            </a:r>
            <a:r>
              <a:rPr lang="en-US" dirty="0">
                <a:solidFill>
                  <a:schemeClr val="tx1"/>
                </a:solidFill>
                <a:latin typeface="Times New Roman" pitchFamily="18" charset="0"/>
                <a:cs typeface="Times New Roman" pitchFamily="18" charset="0"/>
              </a:rPr>
              <a:t>: faster moving water, for example </a:t>
            </a:r>
            <a:r>
              <a:rPr lang="en-US" dirty="0">
                <a:solidFill>
                  <a:schemeClr val="tx1"/>
                </a:solidFill>
                <a:latin typeface="Times New Roman" pitchFamily="18" charset="0"/>
                <a:cs typeface="Times New Roman" pitchFamily="18" charset="0"/>
                <a:hlinkClick r:id="rId6" tooltip="Stream"/>
              </a:rPr>
              <a:t>streams</a:t>
            </a:r>
            <a:r>
              <a:rPr lang="en-US" dirty="0">
                <a:solidFill>
                  <a:schemeClr val="tx1"/>
                </a:solidFill>
                <a:latin typeface="Times New Roman" pitchFamily="18" charset="0"/>
                <a:cs typeface="Times New Roman" pitchFamily="18" charset="0"/>
              </a:rPr>
              <a:t> and </a:t>
            </a:r>
            <a:r>
              <a:rPr lang="en-US" dirty="0">
                <a:solidFill>
                  <a:schemeClr val="tx1"/>
                </a:solidFill>
                <a:latin typeface="Times New Roman" pitchFamily="18" charset="0"/>
                <a:cs typeface="Times New Roman" pitchFamily="18" charset="0"/>
                <a:hlinkClick r:id="rId7" tooltip="River"/>
              </a:rPr>
              <a:t>rivers</a:t>
            </a:r>
            <a:r>
              <a:rPr lang="en-US" dirty="0">
                <a:solidFill>
                  <a:schemeClr val="tx1"/>
                </a:solidFill>
                <a:latin typeface="Times New Roman" pitchFamily="18" charset="0"/>
                <a:cs typeface="Times New Roman" pitchFamily="18" charset="0"/>
              </a:rPr>
              <a:t>.</a:t>
            </a:r>
          </a:p>
          <a:p>
            <a:pPr algn="just"/>
            <a:r>
              <a:rPr lang="en-US" dirty="0">
                <a:solidFill>
                  <a:schemeClr val="tx1"/>
                </a:solidFill>
                <a:latin typeface="Times New Roman" pitchFamily="18" charset="0"/>
                <a:cs typeface="Times New Roman" pitchFamily="18" charset="0"/>
                <a:hlinkClick r:id="rId8" tooltip="Wetland"/>
              </a:rPr>
              <a:t>Wetlands</a:t>
            </a:r>
            <a:r>
              <a:rPr lang="en-US" dirty="0">
                <a:solidFill>
                  <a:schemeClr val="tx1"/>
                </a:solidFill>
                <a:latin typeface="Times New Roman" pitchFamily="18" charset="0"/>
                <a:cs typeface="Times New Roman" pitchFamily="18" charset="0"/>
              </a:rPr>
              <a:t>: areas where the soil is saturated or inundated for at least part of the time</a:t>
            </a:r>
          </a:p>
          <a:p>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50188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Ponds </a:t>
            </a:r>
            <a:r>
              <a:rPr lang="en-US" b="1" dirty="0" err="1" smtClean="0"/>
              <a:t>Ecosytem</a:t>
            </a:r>
            <a:endParaRPr lang="en-US" b="1" dirty="0"/>
          </a:p>
        </p:txBody>
      </p:sp>
      <p:sp>
        <p:nvSpPr>
          <p:cNvPr id="3" name="Subtitle 2"/>
          <p:cNvSpPr>
            <a:spLocks noGrp="1"/>
          </p:cNvSpPr>
          <p:nvPr>
            <p:ph type="subTitle" idx="1"/>
          </p:nvPr>
        </p:nvSpPr>
        <p:spPr/>
        <p:txBody>
          <a:bodyPr/>
          <a:lstStyle/>
          <a:p>
            <a:pPr algn="just"/>
            <a:r>
              <a:rPr lang="en-US" dirty="0">
                <a:solidFill>
                  <a:schemeClr val="tx1"/>
                </a:solidFill>
                <a:latin typeface="Times New Roman" pitchFamily="18" charset="0"/>
                <a:cs typeface="Times New Roman" pitchFamily="18" charset="0"/>
              </a:rPr>
              <a:t> A </a:t>
            </a:r>
            <a:r>
              <a:rPr lang="en-US" b="1" dirty="0">
                <a:solidFill>
                  <a:schemeClr val="tx1"/>
                </a:solidFill>
                <a:latin typeface="Times New Roman" pitchFamily="18" charset="0"/>
                <a:cs typeface="Times New Roman" pitchFamily="18" charset="0"/>
              </a:rPr>
              <a:t>pond</a:t>
            </a:r>
            <a:r>
              <a:rPr lang="en-US" dirty="0">
                <a:solidFill>
                  <a:schemeClr val="tx1"/>
                </a:solidFill>
                <a:latin typeface="Times New Roman" pitchFamily="18" charset="0"/>
                <a:cs typeface="Times New Roman" pitchFamily="18" charset="0"/>
              </a:rPr>
              <a:t> is a body of standing water, either natural or artificial, that is usually smaller than a </a:t>
            </a:r>
            <a:r>
              <a:rPr lang="en-US" dirty="0" smtClean="0">
                <a:solidFill>
                  <a:schemeClr val="tx1"/>
                </a:solidFill>
                <a:latin typeface="Times New Roman" pitchFamily="18" charset="0"/>
                <a:cs typeface="Times New Roman" pitchFamily="18" charset="0"/>
              </a:rPr>
              <a:t>lake.</a:t>
            </a:r>
          </a:p>
          <a:p>
            <a:endParaRPr lang="en-US" dirty="0"/>
          </a:p>
        </p:txBody>
      </p:sp>
    </p:spTree>
    <p:extLst>
      <p:ext uri="{BB962C8B-B14F-4D97-AF65-F5344CB8AC3E}">
        <p14:creationId xmlns:p14="http://schemas.microsoft.com/office/powerpoint/2010/main" val="3536342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0"/>
            <a:ext cx="7772400" cy="735012"/>
          </a:xfrm>
        </p:spPr>
        <p:txBody>
          <a:bodyPr>
            <a:normAutofit fontScale="90000"/>
          </a:bodyPr>
          <a:lstStyle/>
          <a:p>
            <a:r>
              <a:rPr lang="en-US" b="1" dirty="0" smtClean="0"/>
              <a:t>POND ECOSYTEM</a:t>
            </a:r>
            <a:endParaRPr lang="en-US" b="1" dirty="0"/>
          </a:p>
        </p:txBody>
      </p:sp>
      <p:sp>
        <p:nvSpPr>
          <p:cNvPr id="3" name="Subtitle 2"/>
          <p:cNvSpPr>
            <a:spLocks noGrp="1"/>
          </p:cNvSpPr>
          <p:nvPr>
            <p:ph type="subTitle" idx="1"/>
          </p:nvPr>
        </p:nvSpPr>
        <p:spPr>
          <a:xfrm>
            <a:off x="0" y="838200"/>
            <a:ext cx="9144000" cy="6553200"/>
          </a:xfrm>
        </p:spPr>
        <p:txBody>
          <a:bodyPr>
            <a:noAutofit/>
          </a:bodyPr>
          <a:lstStyle/>
          <a:p>
            <a:pPr algn="just"/>
            <a:r>
              <a:rPr lang="en-US" dirty="0">
                <a:solidFill>
                  <a:schemeClr val="tx1"/>
                </a:solidFill>
                <a:latin typeface="Times New Roman" pitchFamily="18" charset="0"/>
                <a:cs typeface="Times New Roman" pitchFamily="18" charset="0"/>
              </a:rPr>
              <a:t>An ecosystem is a dynamic complex of plant, </a:t>
            </a:r>
            <a:r>
              <a:rPr lang="en-US" dirty="0" err="1">
                <a:solidFill>
                  <a:schemeClr val="tx1"/>
                </a:solidFill>
                <a:latin typeface="Times New Roman" pitchFamily="18" charset="0"/>
                <a:cs typeface="Times New Roman" pitchFamily="18" charset="0"/>
              </a:rPr>
              <a:t>animal,and</a:t>
            </a:r>
            <a:r>
              <a:rPr lang="en-US" dirty="0">
                <a:solidFill>
                  <a:schemeClr val="tx1"/>
                </a:solidFill>
                <a:latin typeface="Times New Roman" pitchFamily="18" charset="0"/>
                <a:cs typeface="Times New Roman" pitchFamily="18" charset="0"/>
              </a:rPr>
              <a:t> microorganism communities </a:t>
            </a:r>
            <a:r>
              <a:rPr lang="en-US" dirty="0" smtClean="0">
                <a:solidFill>
                  <a:schemeClr val="tx1"/>
                </a:solidFill>
                <a:latin typeface="Times New Roman" pitchFamily="18" charset="0"/>
                <a:cs typeface="Times New Roman" pitchFamily="18" charset="0"/>
              </a:rPr>
              <a:t> and </a:t>
            </a:r>
            <a:r>
              <a:rPr lang="en-US" dirty="0">
                <a:solidFill>
                  <a:schemeClr val="tx1"/>
                </a:solidFill>
                <a:latin typeface="Times New Roman" pitchFamily="18" charset="0"/>
                <a:cs typeface="Times New Roman" pitchFamily="18" charset="0"/>
              </a:rPr>
              <a:t>the nonliving environment, interacting as a functional unit. Remember that the </a:t>
            </a:r>
            <a:r>
              <a:rPr lang="en-US" dirty="0" smtClean="0">
                <a:solidFill>
                  <a:schemeClr val="tx1"/>
                </a:solidFill>
                <a:latin typeface="Times New Roman" pitchFamily="18" charset="0"/>
                <a:cs typeface="Times New Roman" pitchFamily="18" charset="0"/>
              </a:rPr>
              <a:t> organisms </a:t>
            </a:r>
            <a:r>
              <a:rPr lang="en-US" dirty="0">
                <a:solidFill>
                  <a:schemeClr val="tx1"/>
                </a:solidFill>
                <a:latin typeface="Times New Roman" pitchFamily="18" charset="0"/>
                <a:cs typeface="Times New Roman" pitchFamily="18" charset="0"/>
              </a:rPr>
              <a:t>living in an ecosystem are broken down into categories: producers, consumers, </a:t>
            </a:r>
            <a:r>
              <a:rPr lang="en-US" dirty="0" smtClean="0">
                <a:solidFill>
                  <a:schemeClr val="tx1"/>
                </a:solidFill>
                <a:latin typeface="Times New Roman" pitchFamily="18" charset="0"/>
                <a:cs typeface="Times New Roman" pitchFamily="18" charset="0"/>
              </a:rPr>
              <a:t> and </a:t>
            </a:r>
            <a:r>
              <a:rPr lang="en-US" dirty="0">
                <a:solidFill>
                  <a:schemeClr val="tx1"/>
                </a:solidFill>
                <a:latin typeface="Times New Roman" pitchFamily="18" charset="0"/>
                <a:cs typeface="Times New Roman" pitchFamily="18" charset="0"/>
              </a:rPr>
              <a:t>decomposers. </a:t>
            </a:r>
          </a:p>
          <a:p>
            <a:pPr algn="just"/>
            <a:r>
              <a:rPr lang="en-US" dirty="0">
                <a:solidFill>
                  <a:schemeClr val="tx1"/>
                </a:solidFill>
                <a:latin typeface="Times New Roman" pitchFamily="18" charset="0"/>
                <a:cs typeface="Times New Roman" pitchFamily="18" charset="0"/>
              </a:rPr>
              <a:t>A pond is a quiet body of water that is too small for wave action and too shallow </a:t>
            </a:r>
            <a:r>
              <a:rPr lang="en-US" dirty="0" smtClean="0">
                <a:solidFill>
                  <a:schemeClr val="tx1"/>
                </a:solidFill>
                <a:latin typeface="Times New Roman" pitchFamily="18" charset="0"/>
                <a:cs typeface="Times New Roman" pitchFamily="18" charset="0"/>
              </a:rPr>
              <a:t>for </a:t>
            </a:r>
            <a:r>
              <a:rPr lang="en-US" dirty="0">
                <a:solidFill>
                  <a:schemeClr val="tx1"/>
                </a:solidFill>
                <a:latin typeface="Times New Roman" pitchFamily="18" charset="0"/>
                <a:cs typeface="Times New Roman" pitchFamily="18" charset="0"/>
              </a:rPr>
              <a:t>major temperature differences from top to bottom. It usually has a muddy or </a:t>
            </a:r>
            <a:r>
              <a:rPr lang="en-US" dirty="0" err="1">
                <a:solidFill>
                  <a:schemeClr val="tx1"/>
                </a:solidFill>
                <a:latin typeface="Times New Roman" pitchFamily="18" charset="0"/>
                <a:cs typeface="Times New Roman" pitchFamily="18" charset="0"/>
              </a:rPr>
              <a:t>silty</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 bottom </a:t>
            </a:r>
            <a:r>
              <a:rPr lang="en-US" dirty="0">
                <a:solidFill>
                  <a:schemeClr val="tx1"/>
                </a:solidFill>
                <a:latin typeface="Times New Roman" pitchFamily="18" charset="0"/>
                <a:cs typeface="Times New Roman" pitchFamily="18" charset="0"/>
              </a:rPr>
              <a:t>with aquatic plants around the edges and throughout.</a:t>
            </a:r>
          </a:p>
        </p:txBody>
      </p:sp>
    </p:spTree>
    <p:extLst>
      <p:ext uri="{BB962C8B-B14F-4D97-AF65-F5344CB8AC3E}">
        <p14:creationId xmlns:p14="http://schemas.microsoft.com/office/powerpoint/2010/main" val="1979928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1089</Words>
  <Application>Microsoft Office PowerPoint</Application>
  <PresentationFormat>On-screen Show (4:3)</PresentationFormat>
  <Paragraphs>130</Paragraphs>
  <Slides>25</Slides>
  <Notes>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Ecosytem </vt:lpstr>
      <vt:lpstr>PowerPoint Presentation</vt:lpstr>
      <vt:lpstr>AQUATIC ECOSYTEM</vt:lpstr>
      <vt:lpstr>PowerPoint Presentation</vt:lpstr>
      <vt:lpstr>PowerPoint Presentation</vt:lpstr>
      <vt:lpstr>FRESH WATER ECOSYTEM</vt:lpstr>
      <vt:lpstr>Contin</vt:lpstr>
      <vt:lpstr>Ponds Ecosytem</vt:lpstr>
      <vt:lpstr>POND ECOSYTEM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Ecosytem </dc:title>
  <dc:creator>Akmal</dc:creator>
  <cp:lastModifiedBy>Akmal</cp:lastModifiedBy>
  <cp:revision>19</cp:revision>
  <dcterms:created xsi:type="dcterms:W3CDTF">2006-08-16T00:00:00Z</dcterms:created>
  <dcterms:modified xsi:type="dcterms:W3CDTF">2015-03-16T06:58:29Z</dcterms:modified>
</cp:coreProperties>
</file>