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6" r:id="rId3"/>
    <p:sldId id="261" r:id="rId4"/>
    <p:sldId id="270" r:id="rId5"/>
    <p:sldId id="271" r:id="rId6"/>
    <p:sldId id="269" r:id="rId7"/>
    <p:sldId id="287" r:id="rId8"/>
    <p:sldId id="268" r:id="rId9"/>
    <p:sldId id="289" r:id="rId10"/>
    <p:sldId id="288" r:id="rId11"/>
    <p:sldId id="267" r:id="rId12"/>
    <p:sldId id="278" r:id="rId13"/>
    <p:sldId id="279" r:id="rId14"/>
    <p:sldId id="285" r:id="rId15"/>
    <p:sldId id="280" r:id="rId16"/>
    <p:sldId id="281" r:id="rId17"/>
    <p:sldId id="284" r:id="rId18"/>
    <p:sldId id="266" r:id="rId19"/>
    <p:sldId id="265" r:id="rId20"/>
    <p:sldId id="264"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B6146-33E8-4090-97FD-B3E74F292CA0}" type="datetimeFigureOut">
              <a:rPr lang="en-US" smtClean="0"/>
              <a:t>3/18/2015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8893E0-7EC0-4CCB-8899-B12EFA374EFE}" type="slidenum">
              <a:rPr lang="en-US" smtClean="0"/>
              <a:t>‹#›</a:t>
            </a:fld>
            <a:endParaRPr lang="en-US"/>
          </a:p>
        </p:txBody>
      </p:sp>
    </p:spTree>
    <p:extLst>
      <p:ext uri="{BB962C8B-B14F-4D97-AF65-F5344CB8AC3E}">
        <p14:creationId xmlns:p14="http://schemas.microsoft.com/office/powerpoint/2010/main" val="514766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Late_Latin" TargetMode="External"/><Relationship Id="rId7" Type="http://schemas.openxmlformats.org/officeDocument/2006/relationships/hyperlink" Target="http://en.wikipedia.org/wiki/Tectonics#cite_note-1"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en.wikipedia.org/wiki/Building" TargetMode="External"/><Relationship Id="rId5" Type="http://schemas.openxmlformats.org/officeDocument/2006/relationships/hyperlink" Target="http://en.wikipedia.org/wiki/Ancient_Greek" TargetMode="External"/><Relationship Id="rId4" Type="http://schemas.openxmlformats.org/officeDocument/2006/relationships/hyperlink" Target="http://en.wiktionary.org/wiki/tectonicus"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Sinuosity"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Striats</a:t>
            </a:r>
            <a:r>
              <a:rPr lang="en-US" dirty="0" smtClean="0"/>
              <a:t>:-</a:t>
            </a:r>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strait</a:t>
            </a:r>
            <a:r>
              <a:rPr lang="en-US" sz="1200" b="0" i="0" kern="1200" dirty="0" smtClean="0">
                <a:solidFill>
                  <a:schemeClr val="tx1"/>
                </a:solidFill>
                <a:effectLst/>
                <a:latin typeface="+mn-lt"/>
                <a:ea typeface="+mn-ea"/>
                <a:cs typeface="+mn-cs"/>
              </a:rPr>
              <a:t> is a naturally formed, narrow, typically navigable waterway that connects two larger bodies of water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Basin:-</a:t>
            </a:r>
            <a:endParaRPr lang="en-US" b="1" dirty="0" smtClean="0"/>
          </a:p>
        </p:txBody>
      </p:sp>
      <p:sp>
        <p:nvSpPr>
          <p:cNvPr id="4" name="Slide Number Placeholder 3"/>
          <p:cNvSpPr>
            <a:spLocks noGrp="1"/>
          </p:cNvSpPr>
          <p:nvPr>
            <p:ph type="sldNum" sz="quarter" idx="10"/>
          </p:nvPr>
        </p:nvSpPr>
        <p:spPr/>
        <p:txBody>
          <a:bodyPr/>
          <a:lstStyle/>
          <a:p>
            <a:fld id="{CE8893E0-7EC0-4CCB-8899-B12EFA374EFE}" type="slidenum">
              <a:rPr lang="en-US" smtClean="0"/>
              <a:t>4</a:t>
            </a:fld>
            <a:endParaRPr lang="en-US"/>
          </a:p>
        </p:txBody>
      </p:sp>
    </p:spTree>
    <p:extLst>
      <p:ext uri="{BB962C8B-B14F-4D97-AF65-F5344CB8AC3E}">
        <p14:creationId xmlns:p14="http://schemas.microsoft.com/office/powerpoint/2010/main" val="3424822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Tectonics</a:t>
            </a:r>
            <a:r>
              <a:rPr lang="en-US" sz="1200" b="0" i="0" kern="1200" dirty="0" smtClean="0">
                <a:solidFill>
                  <a:schemeClr val="tx1"/>
                </a:solidFill>
                <a:effectLst/>
                <a:latin typeface="+mn-lt"/>
                <a:ea typeface="+mn-ea"/>
                <a:cs typeface="+mn-cs"/>
              </a:rPr>
              <a:t> (from the </a:t>
            </a:r>
            <a:r>
              <a:rPr lang="en-US" sz="1200" b="0" i="0" u="none" strike="noStrike" kern="1200" dirty="0" smtClean="0">
                <a:solidFill>
                  <a:schemeClr val="tx1"/>
                </a:solidFill>
                <a:effectLst/>
                <a:latin typeface="+mn-lt"/>
                <a:ea typeface="+mn-ea"/>
                <a:cs typeface="+mn-cs"/>
                <a:hlinkClick r:id="rId3" tooltip="Late Latin"/>
              </a:rPr>
              <a:t>Late Latin</a:t>
            </a:r>
            <a:r>
              <a:rPr lang="en-US" sz="1200" b="0" i="0" kern="1200" dirty="0" smtClean="0">
                <a:solidFill>
                  <a:schemeClr val="tx1"/>
                </a:solidFill>
                <a:effectLst/>
                <a:latin typeface="+mn-lt"/>
                <a:ea typeface="+mn-ea"/>
                <a:cs typeface="+mn-cs"/>
              </a:rPr>
              <a:t> </a:t>
            </a:r>
            <a:r>
              <a:rPr lang="en-US" sz="1200" b="0" i="1" u="none" strike="noStrike" kern="1200" dirty="0" err="1" smtClean="0">
                <a:solidFill>
                  <a:schemeClr val="tx1"/>
                </a:solidFill>
                <a:effectLst/>
                <a:latin typeface="+mn-lt"/>
                <a:ea typeface="+mn-ea"/>
                <a:cs typeface="+mn-cs"/>
                <a:hlinkClick r:id="rId4" tooltip="wikt:tectonicus"/>
              </a:rPr>
              <a:t>tectonicus</a:t>
            </a:r>
            <a:r>
              <a:rPr lang="en-US" sz="1200" b="0" i="0" kern="1200" dirty="0" smtClean="0">
                <a:solidFill>
                  <a:schemeClr val="tx1"/>
                </a:solidFill>
                <a:effectLst/>
                <a:latin typeface="+mn-lt"/>
                <a:ea typeface="+mn-ea"/>
                <a:cs typeface="+mn-cs"/>
              </a:rPr>
              <a:t> from the </a:t>
            </a:r>
            <a:r>
              <a:rPr lang="en-US" sz="1200" b="0" i="0" u="none" strike="noStrike" kern="1200" dirty="0" smtClean="0">
                <a:solidFill>
                  <a:schemeClr val="tx1"/>
                </a:solidFill>
                <a:effectLst/>
                <a:latin typeface="+mn-lt"/>
                <a:ea typeface="+mn-ea"/>
                <a:cs typeface="+mn-cs"/>
                <a:hlinkClick r:id="rId5" tooltip="Ancient Greek"/>
              </a:rPr>
              <a:t>Greek</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τεκτονικός</a:t>
            </a:r>
            <a:r>
              <a:rPr lang="en-US" sz="1200" b="0" i="0" kern="1200" dirty="0" smtClean="0">
                <a:solidFill>
                  <a:schemeClr val="tx1"/>
                </a:solidFill>
                <a:effectLst/>
                <a:latin typeface="+mn-lt"/>
                <a:ea typeface="+mn-ea"/>
                <a:cs typeface="+mn-cs"/>
              </a:rPr>
              <a:t>, "pertaining to </a:t>
            </a:r>
            <a:r>
              <a:rPr lang="en-US" sz="1200" b="0" i="0" u="none" strike="noStrike" kern="1200" dirty="0" smtClean="0">
                <a:solidFill>
                  <a:schemeClr val="tx1"/>
                </a:solidFill>
                <a:effectLst/>
                <a:latin typeface="+mn-lt"/>
                <a:ea typeface="+mn-ea"/>
                <a:cs typeface="+mn-cs"/>
                <a:hlinkClick r:id="rId6" tooltip="Building"/>
              </a:rPr>
              <a:t>building</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7"/>
              </a:rPr>
              <a:t>[1]</a:t>
            </a:r>
            <a:r>
              <a:rPr lang="en-US" sz="1200" b="0" i="0" kern="1200" dirty="0" smtClean="0">
                <a:solidFill>
                  <a:schemeClr val="tx1"/>
                </a:solidFill>
                <a:effectLst/>
                <a:latin typeface="+mn-lt"/>
                <a:ea typeface="+mn-ea"/>
                <a:cs typeface="+mn-cs"/>
              </a:rPr>
              <a:t> is concerned with the processes which control the structure and properties of the Earth's crust, and its evolution through time</a:t>
            </a:r>
            <a:endParaRPr lang="en-US" dirty="0"/>
          </a:p>
        </p:txBody>
      </p:sp>
      <p:sp>
        <p:nvSpPr>
          <p:cNvPr id="4" name="Slide Number Placeholder 3"/>
          <p:cNvSpPr>
            <a:spLocks noGrp="1"/>
          </p:cNvSpPr>
          <p:nvPr>
            <p:ph type="sldNum" sz="quarter" idx="10"/>
          </p:nvPr>
        </p:nvSpPr>
        <p:spPr/>
        <p:txBody>
          <a:bodyPr/>
          <a:lstStyle/>
          <a:p>
            <a:fld id="{CE8893E0-7EC0-4CCB-8899-B12EFA374EFE}" type="slidenum">
              <a:rPr lang="en-US" smtClean="0"/>
              <a:t>5</a:t>
            </a:fld>
            <a:endParaRPr lang="en-US"/>
          </a:p>
        </p:txBody>
      </p:sp>
    </p:spTree>
    <p:extLst>
      <p:ext uri="{BB962C8B-B14F-4D97-AF65-F5344CB8AC3E}">
        <p14:creationId xmlns:p14="http://schemas.microsoft.com/office/powerpoint/2010/main" val="685697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meander</a:t>
            </a:r>
            <a:r>
              <a:rPr lang="en-US" sz="1200" b="0" i="0" kern="1200" dirty="0" smtClean="0">
                <a:solidFill>
                  <a:schemeClr val="tx1"/>
                </a:solidFill>
                <a:effectLst/>
                <a:latin typeface="+mn-lt"/>
                <a:ea typeface="+mn-ea"/>
                <a:cs typeface="+mn-cs"/>
              </a:rPr>
              <a:t>, in general, is a bend in a </a:t>
            </a:r>
            <a:r>
              <a:rPr lang="en-US" sz="1200" b="0" i="0" u="none" strike="noStrike" kern="1200" dirty="0" smtClean="0">
                <a:solidFill>
                  <a:schemeClr val="tx1"/>
                </a:solidFill>
                <a:effectLst/>
                <a:latin typeface="+mn-lt"/>
                <a:ea typeface="+mn-ea"/>
                <a:cs typeface="+mn-cs"/>
                <a:hlinkClick r:id="rId3" tooltip="Sinuosity"/>
              </a:rPr>
              <a:t>sinuous</a:t>
            </a:r>
            <a:r>
              <a:rPr lang="en-US" sz="1200" b="0" i="0" kern="1200" dirty="0" smtClean="0">
                <a:solidFill>
                  <a:schemeClr val="tx1"/>
                </a:solidFill>
                <a:effectLst/>
                <a:latin typeface="+mn-lt"/>
                <a:ea typeface="+mn-ea"/>
                <a:cs typeface="+mn-cs"/>
              </a:rPr>
              <a:t> watercourse or river. A meander forms when moving water in a stream erodes the outer banks and widens its valley, and the inner part of the river has less energy and deposits </a:t>
            </a:r>
            <a:r>
              <a:rPr lang="en-US" sz="1200" b="0" i="0" kern="1200" dirty="0" err="1" smtClean="0">
                <a:solidFill>
                  <a:schemeClr val="tx1"/>
                </a:solidFill>
                <a:effectLst/>
                <a:latin typeface="+mn-lt"/>
                <a:ea typeface="+mn-ea"/>
                <a:cs typeface="+mn-cs"/>
              </a:rPr>
              <a:t>sil</a:t>
            </a:r>
            <a:endParaRPr lang="en-US" dirty="0"/>
          </a:p>
        </p:txBody>
      </p:sp>
      <p:sp>
        <p:nvSpPr>
          <p:cNvPr id="4" name="Slide Number Placeholder 3"/>
          <p:cNvSpPr>
            <a:spLocks noGrp="1"/>
          </p:cNvSpPr>
          <p:nvPr>
            <p:ph type="sldNum" sz="quarter" idx="10"/>
          </p:nvPr>
        </p:nvSpPr>
        <p:spPr/>
        <p:txBody>
          <a:bodyPr/>
          <a:lstStyle/>
          <a:p>
            <a:fld id="{CE8893E0-7EC0-4CCB-8899-B12EFA374EFE}" type="slidenum">
              <a:rPr lang="en-US" smtClean="0"/>
              <a:t>6</a:t>
            </a:fld>
            <a:endParaRPr lang="en-US"/>
          </a:p>
        </p:txBody>
      </p:sp>
    </p:spTree>
    <p:extLst>
      <p:ext uri="{BB962C8B-B14F-4D97-AF65-F5344CB8AC3E}">
        <p14:creationId xmlns:p14="http://schemas.microsoft.com/office/powerpoint/2010/main" val="1452511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large bowl-shaped cavity in the ground or on a celestial object, typically one caused by an explosion or the impact of a meteorite.</a:t>
            </a:r>
          </a:p>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caldera</a:t>
            </a:r>
            <a:r>
              <a:rPr lang="en-US" sz="1200" b="0" i="0" kern="1200" dirty="0" smtClean="0">
                <a:solidFill>
                  <a:schemeClr val="tx1"/>
                </a:solidFill>
                <a:effectLst/>
                <a:latin typeface="+mn-lt"/>
                <a:ea typeface="+mn-ea"/>
                <a:cs typeface="+mn-cs"/>
              </a:rPr>
              <a:t> is a cauldron-like volcanic feature usually formed by the collapse of land following a volcanic eruption</a:t>
            </a:r>
            <a:endParaRPr lang="en-US" dirty="0"/>
          </a:p>
        </p:txBody>
      </p:sp>
      <p:sp>
        <p:nvSpPr>
          <p:cNvPr id="4" name="Slide Number Placeholder 3"/>
          <p:cNvSpPr>
            <a:spLocks noGrp="1"/>
          </p:cNvSpPr>
          <p:nvPr>
            <p:ph type="sldNum" sz="quarter" idx="10"/>
          </p:nvPr>
        </p:nvSpPr>
        <p:spPr/>
        <p:txBody>
          <a:bodyPr/>
          <a:lstStyle/>
          <a:p>
            <a:fld id="{CE8893E0-7EC0-4CCB-8899-B12EFA374EFE}" type="slidenum">
              <a:rPr lang="en-US" smtClean="0"/>
              <a:t>8</a:t>
            </a:fld>
            <a:endParaRPr lang="en-US"/>
          </a:p>
        </p:txBody>
      </p:sp>
    </p:spTree>
    <p:extLst>
      <p:ext uri="{BB962C8B-B14F-4D97-AF65-F5344CB8AC3E}">
        <p14:creationId xmlns:p14="http://schemas.microsoft.com/office/powerpoint/2010/main" val="1396307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AE" sz="1200" b="0" i="0" kern="1200" dirty="0" smtClean="0">
                <a:solidFill>
                  <a:schemeClr val="tx1"/>
                </a:solidFill>
                <a:effectLst/>
                <a:latin typeface="+mn-lt"/>
                <a:ea typeface="+mn-ea"/>
                <a:cs typeface="+mn-cs"/>
              </a:rPr>
              <a:t>یوندی ۔ ناہموار ۔ پیوندوں سے بھرپور ۔ ضابطے </a:t>
            </a:r>
            <a:endParaRPr lang="en-US" dirty="0"/>
          </a:p>
        </p:txBody>
      </p:sp>
      <p:sp>
        <p:nvSpPr>
          <p:cNvPr id="4" name="Slide Number Placeholder 3"/>
          <p:cNvSpPr>
            <a:spLocks noGrp="1"/>
          </p:cNvSpPr>
          <p:nvPr>
            <p:ph type="sldNum" sz="quarter" idx="10"/>
          </p:nvPr>
        </p:nvSpPr>
        <p:spPr/>
        <p:txBody>
          <a:bodyPr/>
          <a:lstStyle/>
          <a:p>
            <a:fld id="{CE8893E0-7EC0-4CCB-8899-B12EFA374EFE}" type="slidenum">
              <a:rPr lang="en-US" smtClean="0"/>
              <a:t>19</a:t>
            </a:fld>
            <a:endParaRPr lang="en-US"/>
          </a:p>
        </p:txBody>
      </p:sp>
    </p:spTree>
    <p:extLst>
      <p:ext uri="{BB962C8B-B14F-4D97-AF65-F5344CB8AC3E}">
        <p14:creationId xmlns:p14="http://schemas.microsoft.com/office/powerpoint/2010/main" val="956377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1"/>
                </a:solidFill>
                <a:latin typeface="Times New Roman" pitchFamily="18" charset="0"/>
                <a:cs typeface="Times New Roman" pitchFamily="18" charset="0"/>
              </a:rPr>
              <a:t>attenuation  </a:t>
            </a:r>
            <a:r>
              <a:rPr lang="en-US" dirty="0" err="1" smtClean="0">
                <a:solidFill>
                  <a:schemeClr val="tx1"/>
                </a:solidFill>
                <a:latin typeface="Times New Roman" pitchFamily="18" charset="0"/>
                <a:cs typeface="Times New Roman" pitchFamily="18" charset="0"/>
              </a:rPr>
              <a:t>grdual</a:t>
            </a:r>
            <a:r>
              <a:rPr lang="en-US" dirty="0" smtClean="0">
                <a:solidFill>
                  <a:schemeClr val="tx1"/>
                </a:solidFill>
                <a:latin typeface="Times New Roman" pitchFamily="18" charset="0"/>
                <a:cs typeface="Times New Roman" pitchFamily="18" charset="0"/>
              </a:rPr>
              <a:t> loss in intensity.</a:t>
            </a:r>
            <a:endParaRPr lang="en-US" dirty="0"/>
          </a:p>
        </p:txBody>
      </p:sp>
      <p:sp>
        <p:nvSpPr>
          <p:cNvPr id="4" name="Slide Number Placeholder 3"/>
          <p:cNvSpPr>
            <a:spLocks noGrp="1"/>
          </p:cNvSpPr>
          <p:nvPr>
            <p:ph type="sldNum" sz="quarter" idx="10"/>
          </p:nvPr>
        </p:nvSpPr>
        <p:spPr/>
        <p:txBody>
          <a:bodyPr/>
          <a:lstStyle/>
          <a:p>
            <a:fld id="{CE8893E0-7EC0-4CCB-8899-B12EFA374EFE}" type="slidenum">
              <a:rPr lang="en-US" smtClean="0"/>
              <a:t>20</a:t>
            </a:fld>
            <a:endParaRPr lang="en-US"/>
          </a:p>
        </p:txBody>
      </p:sp>
    </p:spTree>
    <p:extLst>
      <p:ext uri="{BB962C8B-B14F-4D97-AF65-F5344CB8AC3E}">
        <p14:creationId xmlns:p14="http://schemas.microsoft.com/office/powerpoint/2010/main" val="3942596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9ED418-2872-43C8-8669-A2E29502D37D}" type="datetimeFigureOut">
              <a:rPr lang="en-US" smtClean="0"/>
              <a:t>3/18/2015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3AA8C-7282-4E8E-B40F-0A272D66549B}" type="slidenum">
              <a:rPr lang="en-US" smtClean="0"/>
              <a:t>‹#›</a:t>
            </a:fld>
            <a:endParaRPr lang="en-US"/>
          </a:p>
        </p:txBody>
      </p:sp>
    </p:spTree>
    <p:extLst>
      <p:ext uri="{BB962C8B-B14F-4D97-AF65-F5344CB8AC3E}">
        <p14:creationId xmlns:p14="http://schemas.microsoft.com/office/powerpoint/2010/main" val="1725080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9ED418-2872-43C8-8669-A2E29502D37D}" type="datetimeFigureOut">
              <a:rPr lang="en-US" smtClean="0"/>
              <a:t>3/18/2015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3AA8C-7282-4E8E-B40F-0A272D66549B}" type="slidenum">
              <a:rPr lang="en-US" smtClean="0"/>
              <a:t>‹#›</a:t>
            </a:fld>
            <a:endParaRPr lang="en-US"/>
          </a:p>
        </p:txBody>
      </p:sp>
    </p:spTree>
    <p:extLst>
      <p:ext uri="{BB962C8B-B14F-4D97-AF65-F5344CB8AC3E}">
        <p14:creationId xmlns:p14="http://schemas.microsoft.com/office/powerpoint/2010/main" val="3283483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9ED418-2872-43C8-8669-A2E29502D37D}" type="datetimeFigureOut">
              <a:rPr lang="en-US" smtClean="0"/>
              <a:t>3/18/2015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3AA8C-7282-4E8E-B40F-0A272D66549B}" type="slidenum">
              <a:rPr lang="en-US" smtClean="0"/>
              <a:t>‹#›</a:t>
            </a:fld>
            <a:endParaRPr lang="en-US"/>
          </a:p>
        </p:txBody>
      </p:sp>
    </p:spTree>
    <p:extLst>
      <p:ext uri="{BB962C8B-B14F-4D97-AF65-F5344CB8AC3E}">
        <p14:creationId xmlns:p14="http://schemas.microsoft.com/office/powerpoint/2010/main" val="466320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9ED418-2872-43C8-8669-A2E29502D37D}" type="datetimeFigureOut">
              <a:rPr lang="en-US" smtClean="0"/>
              <a:t>3/18/2015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3AA8C-7282-4E8E-B40F-0A272D66549B}" type="slidenum">
              <a:rPr lang="en-US" smtClean="0"/>
              <a:t>‹#›</a:t>
            </a:fld>
            <a:endParaRPr lang="en-US"/>
          </a:p>
        </p:txBody>
      </p:sp>
    </p:spTree>
    <p:extLst>
      <p:ext uri="{BB962C8B-B14F-4D97-AF65-F5344CB8AC3E}">
        <p14:creationId xmlns:p14="http://schemas.microsoft.com/office/powerpoint/2010/main" val="4147793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9ED418-2872-43C8-8669-A2E29502D37D}" type="datetimeFigureOut">
              <a:rPr lang="en-US" smtClean="0"/>
              <a:t>3/18/2015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3AA8C-7282-4E8E-B40F-0A272D66549B}" type="slidenum">
              <a:rPr lang="en-US" smtClean="0"/>
              <a:t>‹#›</a:t>
            </a:fld>
            <a:endParaRPr lang="en-US"/>
          </a:p>
        </p:txBody>
      </p:sp>
    </p:spTree>
    <p:extLst>
      <p:ext uri="{BB962C8B-B14F-4D97-AF65-F5344CB8AC3E}">
        <p14:creationId xmlns:p14="http://schemas.microsoft.com/office/powerpoint/2010/main" val="1749192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9ED418-2872-43C8-8669-A2E29502D37D}" type="datetimeFigureOut">
              <a:rPr lang="en-US" smtClean="0"/>
              <a:t>3/18/2015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3AA8C-7282-4E8E-B40F-0A272D66549B}" type="slidenum">
              <a:rPr lang="en-US" smtClean="0"/>
              <a:t>‹#›</a:t>
            </a:fld>
            <a:endParaRPr lang="en-US"/>
          </a:p>
        </p:txBody>
      </p:sp>
    </p:spTree>
    <p:extLst>
      <p:ext uri="{BB962C8B-B14F-4D97-AF65-F5344CB8AC3E}">
        <p14:creationId xmlns:p14="http://schemas.microsoft.com/office/powerpoint/2010/main" val="3303184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9ED418-2872-43C8-8669-A2E29502D37D}" type="datetimeFigureOut">
              <a:rPr lang="en-US" smtClean="0"/>
              <a:t>3/18/2015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53AA8C-7282-4E8E-B40F-0A272D66549B}" type="slidenum">
              <a:rPr lang="en-US" smtClean="0"/>
              <a:t>‹#›</a:t>
            </a:fld>
            <a:endParaRPr lang="en-US"/>
          </a:p>
        </p:txBody>
      </p:sp>
    </p:spTree>
    <p:extLst>
      <p:ext uri="{BB962C8B-B14F-4D97-AF65-F5344CB8AC3E}">
        <p14:creationId xmlns:p14="http://schemas.microsoft.com/office/powerpoint/2010/main" val="4111413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9ED418-2872-43C8-8669-A2E29502D37D}" type="datetimeFigureOut">
              <a:rPr lang="en-US" smtClean="0"/>
              <a:t>3/18/2015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53AA8C-7282-4E8E-B40F-0A272D66549B}" type="slidenum">
              <a:rPr lang="en-US" smtClean="0"/>
              <a:t>‹#›</a:t>
            </a:fld>
            <a:endParaRPr lang="en-US"/>
          </a:p>
        </p:txBody>
      </p:sp>
    </p:spTree>
    <p:extLst>
      <p:ext uri="{BB962C8B-B14F-4D97-AF65-F5344CB8AC3E}">
        <p14:creationId xmlns:p14="http://schemas.microsoft.com/office/powerpoint/2010/main" val="2275440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9ED418-2872-43C8-8669-A2E29502D37D}" type="datetimeFigureOut">
              <a:rPr lang="en-US" smtClean="0"/>
              <a:t>3/18/2015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53AA8C-7282-4E8E-B40F-0A272D66549B}" type="slidenum">
              <a:rPr lang="en-US" smtClean="0"/>
              <a:t>‹#›</a:t>
            </a:fld>
            <a:endParaRPr lang="en-US"/>
          </a:p>
        </p:txBody>
      </p:sp>
    </p:spTree>
    <p:extLst>
      <p:ext uri="{BB962C8B-B14F-4D97-AF65-F5344CB8AC3E}">
        <p14:creationId xmlns:p14="http://schemas.microsoft.com/office/powerpoint/2010/main" val="84466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9ED418-2872-43C8-8669-A2E29502D37D}" type="datetimeFigureOut">
              <a:rPr lang="en-US" smtClean="0"/>
              <a:t>3/18/2015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3AA8C-7282-4E8E-B40F-0A272D66549B}" type="slidenum">
              <a:rPr lang="en-US" smtClean="0"/>
              <a:t>‹#›</a:t>
            </a:fld>
            <a:endParaRPr lang="en-US"/>
          </a:p>
        </p:txBody>
      </p:sp>
    </p:spTree>
    <p:extLst>
      <p:ext uri="{BB962C8B-B14F-4D97-AF65-F5344CB8AC3E}">
        <p14:creationId xmlns:p14="http://schemas.microsoft.com/office/powerpoint/2010/main" val="4222084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9ED418-2872-43C8-8669-A2E29502D37D}" type="datetimeFigureOut">
              <a:rPr lang="en-US" smtClean="0"/>
              <a:t>3/18/2015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3AA8C-7282-4E8E-B40F-0A272D66549B}" type="slidenum">
              <a:rPr lang="en-US" smtClean="0"/>
              <a:t>‹#›</a:t>
            </a:fld>
            <a:endParaRPr lang="en-US"/>
          </a:p>
        </p:txBody>
      </p:sp>
    </p:spTree>
    <p:extLst>
      <p:ext uri="{BB962C8B-B14F-4D97-AF65-F5344CB8AC3E}">
        <p14:creationId xmlns:p14="http://schemas.microsoft.com/office/powerpoint/2010/main" val="2623965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ED418-2872-43C8-8669-A2E29502D37D}" type="datetimeFigureOut">
              <a:rPr lang="en-US" smtClean="0"/>
              <a:t>3/18/2015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3AA8C-7282-4E8E-B40F-0A272D66549B}" type="slidenum">
              <a:rPr lang="en-US" smtClean="0"/>
              <a:t>‹#›</a:t>
            </a:fld>
            <a:endParaRPr lang="en-US"/>
          </a:p>
        </p:txBody>
      </p:sp>
    </p:spTree>
    <p:extLst>
      <p:ext uri="{BB962C8B-B14F-4D97-AF65-F5344CB8AC3E}">
        <p14:creationId xmlns:p14="http://schemas.microsoft.com/office/powerpoint/2010/main" val="2176699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Ice_sheet" TargetMode="External"/><Relationship Id="rId2" Type="http://schemas.openxmlformats.org/officeDocument/2006/relationships/hyperlink" Target="http://en.wikipedia.org/wiki/Periglacial_lake" TargetMode="External"/><Relationship Id="rId1" Type="http://schemas.openxmlformats.org/officeDocument/2006/relationships/slideLayout" Target="../slideLayouts/slideLayout1.xml"/><Relationship Id="rId4" Type="http://schemas.openxmlformats.org/officeDocument/2006/relationships/hyperlink" Target="http://en.wikipedia.org/wiki/Fjor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Dimictic_lake" TargetMode="External"/><Relationship Id="rId2" Type="http://schemas.openxmlformats.org/officeDocument/2006/relationships/hyperlink" Target="http://en.wikipedia.org/wiki/Monomictic_lake" TargetMode="External"/><Relationship Id="rId1" Type="http://schemas.openxmlformats.org/officeDocument/2006/relationships/slideLayout" Target="../slideLayouts/slideLayout2.xml"/><Relationship Id="rId6" Type="http://schemas.openxmlformats.org/officeDocument/2006/relationships/hyperlink" Target="http://en.wikipedia.org/wiki/Amictic_lake" TargetMode="External"/><Relationship Id="rId5" Type="http://schemas.openxmlformats.org/officeDocument/2006/relationships/hyperlink" Target="http://en.wikipedia.org/wiki/Meromictic_lake" TargetMode="External"/><Relationship Id="rId4" Type="http://schemas.openxmlformats.org/officeDocument/2006/relationships/hyperlink" Target="http://en.wikipedia.org/wiki/Polymictic_lak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n.wikipedia.org/wiki/Holomicti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Epilimnion" TargetMode="External"/><Relationship Id="rId2" Type="http://schemas.openxmlformats.org/officeDocument/2006/relationships/hyperlink" Target="http://en.wikipedia.org/wiki/Holomictic" TargetMode="External"/><Relationship Id="rId1" Type="http://schemas.openxmlformats.org/officeDocument/2006/relationships/slideLayout" Target="../slideLayouts/slideLayout2.xml"/><Relationship Id="rId4" Type="http://schemas.openxmlformats.org/officeDocument/2006/relationships/hyperlink" Target="http://en.wikipedia.org/wiki/Hypolimnion"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en.wikipedia.org/wiki/Holomicti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Volcanic_crater"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LAKE</a:t>
            </a:r>
            <a:r>
              <a:rPr lang="en-US" b="1" dirty="0" smtClean="0"/>
              <a:t> </a:t>
            </a:r>
            <a:endParaRPr lang="en-US" b="1" dirty="0"/>
          </a:p>
        </p:txBody>
      </p:sp>
      <p:sp>
        <p:nvSpPr>
          <p:cNvPr id="3" name="Content Placeholder 2"/>
          <p:cNvSpPr>
            <a:spLocks noGrp="1"/>
          </p:cNvSpPr>
          <p:nvPr>
            <p:ph idx="1"/>
          </p:nvPr>
        </p:nvSpPr>
        <p:spPr/>
        <p:txBody>
          <a:bodyPr>
            <a:normAutofit fontScale="92500" lnSpcReduction="10000"/>
          </a:bodyPr>
          <a:lstStyle/>
          <a:p>
            <a:r>
              <a:rPr lang="en-US" dirty="0" err="1" smtClean="0">
                <a:latin typeface="Times New Roman" pitchFamily="18" charset="0"/>
                <a:cs typeface="Times New Roman" pitchFamily="18" charset="0"/>
              </a:rPr>
              <a:t>Foral</a:t>
            </a:r>
            <a:r>
              <a:rPr lang="en-US" dirty="0" smtClean="0">
                <a:latin typeface="Times New Roman" pitchFamily="18" charset="0"/>
                <a:cs typeface="Times New Roman" pitchFamily="18" charset="0"/>
              </a:rPr>
              <a:t> </a:t>
            </a:r>
            <a:r>
              <a:rPr lang="en-US" dirty="0" smtClean="0"/>
              <a:t> </a:t>
            </a:r>
            <a:r>
              <a:rPr lang="en-US" dirty="0"/>
              <a:t>(1892</a:t>
            </a:r>
            <a:r>
              <a:rPr lang="en-US" dirty="0" smtClean="0"/>
              <a:t>) define lake </a:t>
            </a:r>
            <a:endParaRPr lang="en-US" dirty="0"/>
          </a:p>
          <a:p>
            <a:pPr marL="0" indent="0">
              <a:buNone/>
            </a:pPr>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body of standing water occupying a basin and lacking continuity with the sea</a:t>
            </a:r>
            <a:r>
              <a:rPr lang="en-US" dirty="0" smtClean="0"/>
              <a:t>.</a:t>
            </a:r>
          </a:p>
          <a:p>
            <a:r>
              <a:rPr lang="en-US" b="1" u="sng" dirty="0" smtClean="0">
                <a:solidFill>
                  <a:srgbClr val="FF0000"/>
                </a:solidFill>
              </a:rPr>
              <a:t>POND </a:t>
            </a:r>
          </a:p>
          <a:p>
            <a:r>
              <a:rPr lang="en-US" dirty="0" smtClean="0"/>
              <a:t>as </a:t>
            </a:r>
            <a:r>
              <a:rPr lang="en-US" dirty="0"/>
              <a:t>a lake of slight </a:t>
            </a:r>
            <a:r>
              <a:rPr lang="en-US" dirty="0" smtClean="0"/>
              <a:t>depth.</a:t>
            </a:r>
          </a:p>
          <a:p>
            <a:r>
              <a:rPr lang="en-US" b="1" u="sng" dirty="0" smtClean="0">
                <a:solidFill>
                  <a:srgbClr val="FF0000"/>
                </a:solidFill>
              </a:rPr>
              <a:t>SWAMP </a:t>
            </a:r>
          </a:p>
          <a:p>
            <a:r>
              <a:rPr lang="en-US" dirty="0" smtClean="0"/>
              <a:t>pond </a:t>
            </a:r>
            <a:r>
              <a:rPr lang="en-US" dirty="0"/>
              <a:t>of such small depth that it is occupied by rooted vegetation whose stalks extend into the air.</a:t>
            </a:r>
          </a:p>
          <a:p>
            <a:endParaRPr lang="en-US" b="1" u="sng" dirty="0" smtClean="0"/>
          </a:p>
        </p:txBody>
      </p:sp>
    </p:spTree>
    <p:extLst>
      <p:ext uri="{BB962C8B-B14F-4D97-AF65-F5344CB8AC3E}">
        <p14:creationId xmlns:p14="http://schemas.microsoft.com/office/powerpoint/2010/main" val="1407507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GLACIAL LAKE</a:t>
            </a:r>
            <a:endParaRPr lang="en-US" b="1" dirty="0"/>
          </a:p>
        </p:txBody>
      </p:sp>
      <p:sp>
        <p:nvSpPr>
          <p:cNvPr id="3" name="Content Placeholder 2"/>
          <p:cNvSpPr>
            <a:spLocks noGrp="1"/>
          </p:cNvSpPr>
          <p:nvPr>
            <p:ph idx="1"/>
          </p:nvPr>
        </p:nvSpPr>
        <p:spPr/>
        <p:txBody>
          <a:bodyPr/>
          <a:lstStyle/>
          <a:p>
            <a:endParaRPr lang="en-US" dirty="0"/>
          </a:p>
        </p:txBody>
      </p:sp>
      <p:pic>
        <p:nvPicPr>
          <p:cNvPr id="3074" name="Picture 2" descr="C:\Users\Akmal\Desktop\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305800" cy="4545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6387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lstStyle/>
          <a:p>
            <a:r>
              <a:rPr lang="en-US" b="1" dirty="0" smtClean="0">
                <a:solidFill>
                  <a:srgbClr val="FF0000"/>
                </a:solidFill>
              </a:rPr>
              <a:t>TYPE OF LAKES</a:t>
            </a:r>
            <a:endParaRPr lang="en-US" b="1" dirty="0">
              <a:solidFill>
                <a:srgbClr val="FF0000"/>
              </a:solidFill>
            </a:endParaRPr>
          </a:p>
        </p:txBody>
      </p:sp>
      <p:sp>
        <p:nvSpPr>
          <p:cNvPr id="3" name="Subtitle 2"/>
          <p:cNvSpPr>
            <a:spLocks noGrp="1"/>
          </p:cNvSpPr>
          <p:nvPr>
            <p:ph type="subTitle" idx="1"/>
          </p:nvPr>
        </p:nvSpPr>
        <p:spPr>
          <a:xfrm>
            <a:off x="152400" y="1371600"/>
            <a:ext cx="8991600" cy="5410200"/>
          </a:xfrm>
        </p:spPr>
        <p:txBody>
          <a:bodyPr/>
          <a:lstStyle/>
          <a:p>
            <a:pPr algn="just"/>
            <a:r>
              <a:rPr lang="en-US" dirty="0" err="1">
                <a:solidFill>
                  <a:srgbClr val="FF0000"/>
                </a:solidFill>
                <a:latin typeface="Times New Roman" pitchFamily="18" charset="0"/>
                <a:cs typeface="Times New Roman" pitchFamily="18" charset="0"/>
                <a:hlinkClick r:id="rId2" tooltip="Periglacial lake"/>
              </a:rPr>
              <a:t>Periglacial</a:t>
            </a:r>
            <a:r>
              <a:rPr lang="en-US" dirty="0">
                <a:solidFill>
                  <a:srgbClr val="FF0000"/>
                </a:solidFill>
                <a:latin typeface="Times New Roman" pitchFamily="18" charset="0"/>
                <a:cs typeface="Times New Roman" pitchFamily="18" charset="0"/>
                <a:hlinkClick r:id="rId2" tooltip="Periglacial lake"/>
              </a:rPr>
              <a:t> lake</a:t>
            </a:r>
            <a:r>
              <a:rPr lang="en-US" dirty="0" smtClean="0">
                <a:latin typeface="Times New Roman" pitchFamily="18" charset="0"/>
                <a:cs typeface="Times New Roman" pitchFamily="18" charset="0"/>
              </a:rPr>
              <a:t>:</a:t>
            </a:r>
          </a:p>
          <a:p>
            <a:pPr algn="just"/>
            <a:r>
              <a:rPr lang="en-US" dirty="0" smtClean="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Part of the lake's margin is formed by an ice</a:t>
            </a:r>
            <a:r>
              <a:rPr lang="en-US" dirty="0">
                <a:solidFill>
                  <a:schemeClr val="tx1"/>
                </a:solidFill>
                <a:latin typeface="Times New Roman" pitchFamily="18" charset="0"/>
                <a:cs typeface="Times New Roman" pitchFamily="18" charset="0"/>
                <a:hlinkClick r:id="rId3" tooltip="Ice sheet"/>
              </a:rPr>
              <a:t> sheet</a:t>
            </a:r>
            <a:r>
              <a:rPr lang="en-US" dirty="0">
                <a:solidFill>
                  <a:schemeClr val="tx1"/>
                </a:solidFill>
                <a:latin typeface="Times New Roman" pitchFamily="18" charset="0"/>
                <a:cs typeface="Times New Roman" pitchFamily="18" charset="0"/>
              </a:rPr>
              <a:t>, ice cap or glacier, the ice having obstructed the natural drainage of the land</a:t>
            </a:r>
            <a:r>
              <a:rPr lang="en-US" dirty="0" smtClean="0">
                <a:solidFill>
                  <a:schemeClr val="tx1"/>
                </a:solidFill>
                <a:latin typeface="Times New Roman" pitchFamily="18" charset="0"/>
                <a:cs typeface="Times New Roman" pitchFamily="18" charset="0"/>
              </a:rPr>
              <a:t>.</a:t>
            </a:r>
          </a:p>
          <a:p>
            <a:pPr algn="just"/>
            <a:r>
              <a:rPr lang="en-US" dirty="0">
                <a:solidFill>
                  <a:srgbClr val="FF0000"/>
                </a:solidFill>
                <a:hlinkClick r:id="rId4" tooltip="Fjord"/>
              </a:rPr>
              <a:t>Fjord lake</a:t>
            </a:r>
            <a:r>
              <a:rPr lang="en-US" dirty="0"/>
              <a:t>: </a:t>
            </a:r>
            <a:r>
              <a:rPr lang="en-US" dirty="0">
                <a:solidFill>
                  <a:schemeClr val="tx1"/>
                </a:solidFill>
                <a:latin typeface="Times New Roman" pitchFamily="18" charset="0"/>
                <a:cs typeface="Times New Roman" pitchFamily="18" charset="0"/>
              </a:rPr>
              <a:t>A lake in a glacially eroded valley that has been eroded below sea level.</a:t>
            </a:r>
          </a:p>
          <a:p>
            <a:pPr algn="just"/>
            <a:endParaRPr lang="en-US" dirty="0">
              <a:solidFill>
                <a:schemeClr val="tx1"/>
              </a:solidFill>
              <a:latin typeface="Times New Roman" pitchFamily="18" charset="0"/>
              <a:cs typeface="Times New Roman" pitchFamily="18" charset="0"/>
            </a:endParaRPr>
          </a:p>
          <a:p>
            <a:pPr algn="just"/>
            <a:endParaRPr lang="en-US" dirty="0"/>
          </a:p>
        </p:txBody>
      </p:sp>
    </p:spTree>
    <p:extLst>
      <p:ext uri="{BB962C8B-B14F-4D97-AF65-F5344CB8AC3E}">
        <p14:creationId xmlns:p14="http://schemas.microsoft.com/office/powerpoint/2010/main" val="3095197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LAKES on basis of mixing</a:t>
            </a:r>
            <a:endParaRPr lang="en-US" b="1" dirty="0"/>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77435451"/>
              </p:ext>
            </p:extLst>
          </p:nvPr>
        </p:nvGraphicFramePr>
        <p:xfrm>
          <a:off x="914400" y="2037756"/>
          <a:ext cx="5053014" cy="4393220"/>
        </p:xfrm>
        <a:graphic>
          <a:graphicData uri="http://schemas.openxmlformats.org/drawingml/2006/table">
            <a:tbl>
              <a:tblPr/>
              <a:tblGrid>
                <a:gridCol w="76200"/>
                <a:gridCol w="4976814"/>
              </a:tblGrid>
              <a:tr h="1088653">
                <a:tc>
                  <a:txBody>
                    <a:bodyPr/>
                    <a:lstStyle/>
                    <a:p>
                      <a:pPr fontAlgn="t"/>
                      <a:endParaRPr lang="en-US" dirty="0">
                        <a:effectLst/>
                      </a:endParaRPr>
                    </a:p>
                  </a:txBody>
                  <a:tcPr marL="19050" marR="19050" marT="19050" marB="19050">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3600" b="1" dirty="0" err="1" smtClean="0">
                          <a:solidFill>
                            <a:srgbClr val="FF0000"/>
                          </a:solidFill>
                          <a:effectLst/>
                          <a:latin typeface="Times New Roman" pitchFamily="18" charset="0"/>
                          <a:cs typeface="Times New Roman" pitchFamily="18" charset="0"/>
                        </a:rPr>
                        <a:t>Holomictic</a:t>
                      </a:r>
                      <a:r>
                        <a:rPr lang="en-US" sz="3600" b="1" dirty="0" smtClean="0">
                          <a:solidFill>
                            <a:srgbClr val="FF0000"/>
                          </a:solidFill>
                          <a:effectLst/>
                          <a:latin typeface="Times New Roman" pitchFamily="18" charset="0"/>
                          <a:cs typeface="Times New Roman" pitchFamily="18" charset="0"/>
                        </a:rPr>
                        <a:t> lake</a:t>
                      </a:r>
                    </a:p>
                    <a:p>
                      <a:pPr algn="just"/>
                      <a:endParaRPr lang="en-US" sz="3600" b="1" dirty="0">
                        <a:solidFill>
                          <a:srgbClr val="FF0000"/>
                        </a:solidFill>
                        <a:latin typeface="Times New Roman" pitchFamily="18" charset="0"/>
                        <a:cs typeface="Times New Roman" pitchFamily="18" charset="0"/>
                      </a:endParaRPr>
                    </a:p>
                  </a:txBody>
                  <a:tcPr>
                    <a:lnL w="9525" cap="flat" cmpd="sng" algn="ctr">
                      <a:solidFill>
                        <a:srgbClr val="AAAAAA"/>
                      </a:solidFill>
                      <a:prstDash val="solid"/>
                      <a:round/>
                      <a:headEnd type="none" w="med" len="med"/>
                      <a:tailEnd type="none" w="med" len="med"/>
                    </a:lnL>
                    <a:lnB w="9525" cap="flat" cmpd="sng" algn="ctr">
                      <a:solidFill>
                        <a:srgbClr val="AAAAAA"/>
                      </a:solidFill>
                      <a:prstDash val="solid"/>
                      <a:round/>
                      <a:headEnd type="none" w="med" len="med"/>
                      <a:tailEnd type="none" w="med" len="med"/>
                    </a:lnB>
                  </a:tcPr>
                </a:tc>
              </a:tr>
              <a:tr h="722140">
                <a:tc>
                  <a:txBody>
                    <a:bodyPr/>
                    <a:lstStyle/>
                    <a:p>
                      <a:pPr fontAlgn="t"/>
                      <a:endParaRPr lang="en-US" dirty="0">
                        <a:effectLst/>
                      </a:endParaRPr>
                    </a:p>
                  </a:txBody>
                  <a:tcPr marL="19050" marR="19050" marT="19050" marB="19050">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BBBBBB"/>
                    </a:solidFill>
                  </a:tcPr>
                </a:tc>
                <a:tc>
                  <a:txBody>
                    <a:bodyPr/>
                    <a:lstStyle/>
                    <a:p>
                      <a:pPr algn="just" fontAlgn="t"/>
                      <a:r>
                        <a:rPr lang="en-US" sz="3600" b="1" dirty="0">
                          <a:solidFill>
                            <a:srgbClr val="FF0000"/>
                          </a:solidFill>
                          <a:effectLst/>
                          <a:latin typeface="Times New Roman" pitchFamily="18" charset="0"/>
                          <a:cs typeface="Times New Roman" pitchFamily="18" charset="0"/>
                        </a:rPr>
                        <a:t> </a:t>
                      </a:r>
                      <a:r>
                        <a:rPr lang="en-US" sz="3600" b="1" u="none" strike="noStrike" dirty="0" err="1" smtClean="0">
                          <a:solidFill>
                            <a:srgbClr val="FF0000"/>
                          </a:solidFill>
                          <a:effectLst/>
                          <a:latin typeface="Times New Roman" pitchFamily="18" charset="0"/>
                          <a:cs typeface="Times New Roman" pitchFamily="18" charset="0"/>
                          <a:hlinkClick r:id="rId2" tooltip="Monomictic lake"/>
                        </a:rPr>
                        <a:t>Monomictic</a:t>
                      </a:r>
                      <a:r>
                        <a:rPr lang="en-US" sz="3600" b="1" u="none" strike="noStrike" dirty="0" smtClean="0">
                          <a:solidFill>
                            <a:srgbClr val="FF0000"/>
                          </a:solidFill>
                          <a:effectLst/>
                          <a:latin typeface="Times New Roman" pitchFamily="18" charset="0"/>
                          <a:cs typeface="Times New Roman" pitchFamily="18" charset="0"/>
                          <a:hlinkClick r:id="rId2" tooltip="Monomictic lake"/>
                        </a:rPr>
                        <a:t> </a:t>
                      </a:r>
                      <a:r>
                        <a:rPr lang="en-US" sz="3600" b="1" u="none" strike="noStrike" dirty="0">
                          <a:solidFill>
                            <a:srgbClr val="FF0000"/>
                          </a:solidFill>
                          <a:effectLst/>
                          <a:latin typeface="Times New Roman" pitchFamily="18" charset="0"/>
                          <a:cs typeface="Times New Roman" pitchFamily="18" charset="0"/>
                          <a:hlinkClick r:id="rId2" tooltip="Monomictic lake"/>
                        </a:rPr>
                        <a:t>lake</a:t>
                      </a:r>
                      <a:endParaRPr lang="en-US" sz="3600" b="1" dirty="0">
                        <a:solidFill>
                          <a:srgbClr val="FF0000"/>
                        </a:solidFill>
                        <a:effectLst/>
                        <a:latin typeface="Times New Roman" pitchFamily="18" charset="0"/>
                        <a:cs typeface="Times New Roman" pitchFamily="18" charset="0"/>
                      </a:endParaRPr>
                    </a:p>
                  </a:txBody>
                  <a:tcPr marL="19050" marR="19050" marT="19050" marB="19050">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537348">
                <a:tc>
                  <a:txBody>
                    <a:bodyPr/>
                    <a:lstStyle/>
                    <a:p>
                      <a:pPr fontAlgn="t"/>
                      <a:endParaRPr lang="en-US" dirty="0">
                        <a:effectLst/>
                      </a:endParaRPr>
                    </a:p>
                  </a:txBody>
                  <a:tcPr marL="19050" marR="19050" marT="19050" marB="19050">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AAAAAA"/>
                    </a:solidFill>
                  </a:tcPr>
                </a:tc>
                <a:tc>
                  <a:txBody>
                    <a:bodyPr/>
                    <a:lstStyle/>
                    <a:p>
                      <a:pPr algn="just" fontAlgn="t"/>
                      <a:r>
                        <a:rPr lang="en-US" sz="3600" b="1" dirty="0">
                          <a:solidFill>
                            <a:srgbClr val="FF0000"/>
                          </a:solidFill>
                          <a:effectLst/>
                          <a:latin typeface="Times New Roman" pitchFamily="18" charset="0"/>
                          <a:cs typeface="Times New Roman" pitchFamily="18" charset="0"/>
                        </a:rPr>
                        <a:t> </a:t>
                      </a:r>
                      <a:r>
                        <a:rPr lang="en-US" sz="3600" b="1" u="none" strike="noStrike" dirty="0" err="1" smtClean="0">
                          <a:solidFill>
                            <a:srgbClr val="FF0000"/>
                          </a:solidFill>
                          <a:effectLst/>
                          <a:latin typeface="Times New Roman" pitchFamily="18" charset="0"/>
                          <a:cs typeface="Times New Roman" pitchFamily="18" charset="0"/>
                          <a:hlinkClick r:id="rId3" tooltip="Dimictic lake"/>
                        </a:rPr>
                        <a:t>Dimictic</a:t>
                      </a:r>
                      <a:r>
                        <a:rPr lang="en-US" sz="3600" b="1" u="none" strike="noStrike" dirty="0" smtClean="0">
                          <a:solidFill>
                            <a:srgbClr val="FF0000"/>
                          </a:solidFill>
                          <a:effectLst/>
                          <a:latin typeface="Times New Roman" pitchFamily="18" charset="0"/>
                          <a:cs typeface="Times New Roman" pitchFamily="18" charset="0"/>
                          <a:hlinkClick r:id="rId3" tooltip="Dimictic lake"/>
                        </a:rPr>
                        <a:t> </a:t>
                      </a:r>
                      <a:r>
                        <a:rPr lang="en-US" sz="3600" b="1" u="none" strike="noStrike" dirty="0">
                          <a:solidFill>
                            <a:srgbClr val="FF0000"/>
                          </a:solidFill>
                          <a:effectLst/>
                          <a:latin typeface="Times New Roman" pitchFamily="18" charset="0"/>
                          <a:cs typeface="Times New Roman" pitchFamily="18" charset="0"/>
                          <a:hlinkClick r:id="rId3" tooltip="Dimictic lake"/>
                        </a:rPr>
                        <a:t>lake</a:t>
                      </a:r>
                      <a:endParaRPr lang="en-US" sz="3600" b="1" dirty="0">
                        <a:solidFill>
                          <a:srgbClr val="FF0000"/>
                        </a:solidFill>
                        <a:effectLst/>
                        <a:latin typeface="Times New Roman" pitchFamily="18" charset="0"/>
                        <a:cs typeface="Times New Roman" pitchFamily="18" charset="0"/>
                      </a:endParaRPr>
                    </a:p>
                  </a:txBody>
                  <a:tcPr marL="19050" marR="19050" marT="19050" marB="19050">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722140">
                <a:tc>
                  <a:txBody>
                    <a:bodyPr/>
                    <a:lstStyle/>
                    <a:p>
                      <a:pPr fontAlgn="t"/>
                      <a:endParaRPr lang="en-US" dirty="0">
                        <a:effectLst/>
                      </a:endParaRPr>
                    </a:p>
                  </a:txBody>
                  <a:tcPr marL="19050" marR="19050" marT="19050" marB="19050">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999999"/>
                    </a:solidFill>
                  </a:tcPr>
                </a:tc>
                <a:tc>
                  <a:txBody>
                    <a:bodyPr/>
                    <a:lstStyle/>
                    <a:p>
                      <a:pPr algn="just" fontAlgn="t"/>
                      <a:r>
                        <a:rPr lang="en-US" sz="3600" b="1" dirty="0">
                          <a:solidFill>
                            <a:srgbClr val="FF0000"/>
                          </a:solidFill>
                          <a:effectLst/>
                          <a:latin typeface="Times New Roman" pitchFamily="18" charset="0"/>
                          <a:cs typeface="Times New Roman" pitchFamily="18" charset="0"/>
                        </a:rPr>
                        <a:t> </a:t>
                      </a:r>
                      <a:r>
                        <a:rPr lang="en-US" sz="3600" b="1" u="none" strike="noStrike" dirty="0" err="1" smtClean="0">
                          <a:solidFill>
                            <a:srgbClr val="FF0000"/>
                          </a:solidFill>
                          <a:effectLst/>
                          <a:latin typeface="Times New Roman" pitchFamily="18" charset="0"/>
                          <a:cs typeface="Times New Roman" pitchFamily="18" charset="0"/>
                          <a:hlinkClick r:id="rId4" tooltip="Polymictic lake"/>
                        </a:rPr>
                        <a:t>Polymictic</a:t>
                      </a:r>
                      <a:r>
                        <a:rPr lang="en-US" sz="3600" b="1" u="none" strike="noStrike" dirty="0" smtClean="0">
                          <a:solidFill>
                            <a:srgbClr val="FF0000"/>
                          </a:solidFill>
                          <a:effectLst/>
                          <a:latin typeface="Times New Roman" pitchFamily="18" charset="0"/>
                          <a:cs typeface="Times New Roman" pitchFamily="18" charset="0"/>
                          <a:hlinkClick r:id="rId4" tooltip="Polymictic lake"/>
                        </a:rPr>
                        <a:t> </a:t>
                      </a:r>
                      <a:r>
                        <a:rPr lang="en-US" sz="3600" b="1" u="none" strike="noStrike" dirty="0">
                          <a:solidFill>
                            <a:srgbClr val="FF0000"/>
                          </a:solidFill>
                          <a:effectLst/>
                          <a:latin typeface="Times New Roman" pitchFamily="18" charset="0"/>
                          <a:cs typeface="Times New Roman" pitchFamily="18" charset="0"/>
                          <a:hlinkClick r:id="rId4" tooltip="Polymictic lake"/>
                        </a:rPr>
                        <a:t>lake</a:t>
                      </a:r>
                      <a:endParaRPr lang="en-US" sz="3600" b="1" dirty="0">
                        <a:solidFill>
                          <a:srgbClr val="FF0000"/>
                        </a:solidFill>
                        <a:effectLst/>
                        <a:latin typeface="Times New Roman" pitchFamily="18" charset="0"/>
                        <a:cs typeface="Times New Roman" pitchFamily="18" charset="0"/>
                      </a:endParaRPr>
                    </a:p>
                  </a:txBody>
                  <a:tcPr marL="19050" marR="19050" marT="19050" marB="19050">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537348">
                <a:tc>
                  <a:txBody>
                    <a:bodyPr/>
                    <a:lstStyle/>
                    <a:p>
                      <a:pPr fontAlgn="t"/>
                      <a:endParaRPr lang="en-US" dirty="0">
                        <a:effectLst/>
                      </a:endParaRPr>
                    </a:p>
                  </a:txBody>
                  <a:tcPr marL="19050" marR="19050" marT="19050" marB="19050">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888888"/>
                    </a:solidFill>
                  </a:tcPr>
                </a:tc>
                <a:tc>
                  <a:txBody>
                    <a:bodyPr/>
                    <a:lstStyle/>
                    <a:p>
                      <a:pPr algn="just" fontAlgn="t"/>
                      <a:r>
                        <a:rPr lang="en-US" sz="3600" b="1" u="none" strike="noStrike" dirty="0" err="1">
                          <a:solidFill>
                            <a:srgbClr val="FF0000"/>
                          </a:solidFill>
                          <a:effectLst/>
                          <a:latin typeface="Times New Roman" pitchFamily="18" charset="0"/>
                          <a:cs typeface="Times New Roman" pitchFamily="18" charset="0"/>
                          <a:hlinkClick r:id="rId5" tooltip="Meromictic lake"/>
                        </a:rPr>
                        <a:t>Meromictic</a:t>
                      </a:r>
                      <a:r>
                        <a:rPr lang="en-US" sz="3600" b="1" u="none" strike="noStrike" dirty="0">
                          <a:solidFill>
                            <a:srgbClr val="FF0000"/>
                          </a:solidFill>
                          <a:effectLst/>
                          <a:latin typeface="Times New Roman" pitchFamily="18" charset="0"/>
                          <a:cs typeface="Times New Roman" pitchFamily="18" charset="0"/>
                          <a:hlinkClick r:id="rId5" tooltip="Meromictic lake"/>
                        </a:rPr>
                        <a:t> lake</a:t>
                      </a:r>
                      <a:endParaRPr lang="en-US" sz="3600" b="1" dirty="0">
                        <a:solidFill>
                          <a:srgbClr val="FF0000"/>
                        </a:solidFill>
                        <a:effectLst/>
                        <a:latin typeface="Times New Roman" pitchFamily="18" charset="0"/>
                        <a:cs typeface="Times New Roman" pitchFamily="18" charset="0"/>
                      </a:endParaRPr>
                    </a:p>
                  </a:txBody>
                  <a:tcPr marL="19050" marR="19050" marT="19050" marB="19050">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537348">
                <a:tc>
                  <a:txBody>
                    <a:bodyPr/>
                    <a:lstStyle/>
                    <a:p>
                      <a:pPr fontAlgn="t"/>
                      <a:endParaRPr lang="en-US" dirty="0">
                        <a:effectLst/>
                      </a:endParaRPr>
                    </a:p>
                  </a:txBody>
                  <a:tcPr marL="19050" marR="19050" marT="19050" marB="19050">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777777"/>
                    </a:solidFill>
                  </a:tcPr>
                </a:tc>
                <a:tc>
                  <a:txBody>
                    <a:bodyPr/>
                    <a:lstStyle/>
                    <a:p>
                      <a:pPr algn="just" fontAlgn="t"/>
                      <a:r>
                        <a:rPr lang="en-US" sz="3600" b="1" u="none" strike="noStrike" dirty="0" err="1">
                          <a:solidFill>
                            <a:srgbClr val="FF0000"/>
                          </a:solidFill>
                          <a:effectLst/>
                          <a:latin typeface="Times New Roman" pitchFamily="18" charset="0"/>
                          <a:cs typeface="Times New Roman" pitchFamily="18" charset="0"/>
                          <a:hlinkClick r:id="rId6" tooltip="Amictic lake"/>
                        </a:rPr>
                        <a:t>Amictic</a:t>
                      </a:r>
                      <a:r>
                        <a:rPr lang="en-US" sz="3600" b="1" u="none" strike="noStrike" dirty="0">
                          <a:solidFill>
                            <a:srgbClr val="FF0000"/>
                          </a:solidFill>
                          <a:effectLst/>
                          <a:latin typeface="Times New Roman" pitchFamily="18" charset="0"/>
                          <a:cs typeface="Times New Roman" pitchFamily="18" charset="0"/>
                          <a:hlinkClick r:id="rId6" tooltip="Amictic lake"/>
                        </a:rPr>
                        <a:t> lake</a:t>
                      </a:r>
                      <a:endParaRPr lang="en-US" sz="3600" b="1" dirty="0">
                        <a:solidFill>
                          <a:srgbClr val="FF0000"/>
                        </a:solidFill>
                        <a:effectLst/>
                        <a:latin typeface="Times New Roman" pitchFamily="18" charset="0"/>
                        <a:cs typeface="Times New Roman" pitchFamily="18" charset="0"/>
                      </a:endParaRPr>
                    </a:p>
                  </a:txBody>
                  <a:tcPr marL="19050" marR="19050" marT="19050" marB="19050">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bl>
          </a:graphicData>
        </a:graphic>
      </p:graphicFrame>
    </p:spTree>
    <p:extLst>
      <p:ext uri="{BB962C8B-B14F-4D97-AF65-F5344CB8AC3E}">
        <p14:creationId xmlns:p14="http://schemas.microsoft.com/office/powerpoint/2010/main" val="1260622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HOLOMICTIC LAKE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Lakes which </a:t>
            </a:r>
            <a:r>
              <a:rPr lang="en-US" dirty="0"/>
              <a:t>at some time during the year, have a uniform temperature and density from top to bottom, allowing the lake waters to completely mix. </a:t>
            </a:r>
          </a:p>
        </p:txBody>
      </p:sp>
    </p:spTree>
    <p:extLst>
      <p:ext uri="{BB962C8B-B14F-4D97-AF65-F5344CB8AC3E}">
        <p14:creationId xmlns:p14="http://schemas.microsoft.com/office/powerpoint/2010/main" val="4290756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MONOMICTIC LAKE</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err="1"/>
              <a:t>Monomictic</a:t>
            </a:r>
            <a:r>
              <a:rPr lang="en-US" b="1" dirty="0"/>
              <a:t> lakes</a:t>
            </a:r>
            <a:r>
              <a:rPr lang="en-US" dirty="0"/>
              <a:t> are </a:t>
            </a:r>
            <a:r>
              <a:rPr lang="en-US" dirty="0" err="1">
                <a:hlinkClick r:id="rId2" tooltip="Holomictic"/>
              </a:rPr>
              <a:t>holomictic</a:t>
            </a:r>
            <a:r>
              <a:rPr lang="en-US" dirty="0"/>
              <a:t> lakes that mix from top to bottom during one mixing period each year. </a:t>
            </a:r>
            <a:r>
              <a:rPr lang="en-US" dirty="0" err="1"/>
              <a:t>Monomictic</a:t>
            </a:r>
            <a:r>
              <a:rPr lang="en-US" dirty="0"/>
              <a:t> lakes may be subdivided into Cold and Warm types.</a:t>
            </a:r>
          </a:p>
        </p:txBody>
      </p:sp>
    </p:spTree>
    <p:extLst>
      <p:ext uri="{BB962C8B-B14F-4D97-AF65-F5344CB8AC3E}">
        <p14:creationId xmlns:p14="http://schemas.microsoft.com/office/powerpoint/2010/main" val="2597352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DIMICTIC LAKE</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r>
              <a:rPr lang="en-US" b="1" dirty="0" err="1"/>
              <a:t>Dimictic</a:t>
            </a:r>
            <a:r>
              <a:rPr lang="en-US" b="1" dirty="0"/>
              <a:t> lakes</a:t>
            </a:r>
            <a:r>
              <a:rPr lang="en-US" dirty="0"/>
              <a:t> mix from the surface to bottom twice each year. </a:t>
            </a:r>
            <a:r>
              <a:rPr lang="en-US" dirty="0" err="1"/>
              <a:t>Dimictic</a:t>
            </a:r>
            <a:r>
              <a:rPr lang="en-US" dirty="0"/>
              <a:t> lakes are </a:t>
            </a:r>
            <a:r>
              <a:rPr lang="en-US" dirty="0" err="1">
                <a:hlinkClick r:id="rId2" tooltip="Holomictic"/>
              </a:rPr>
              <a:t>holomictic</a:t>
            </a:r>
            <a:r>
              <a:rPr lang="en-US" dirty="0"/>
              <a:t>, a category which includes all lakes which mix one or more times per year. During winter, they are covered by ice. During summer, they are thermally stratified, with temperature-derived density differences separating the warm surface waters (the </a:t>
            </a:r>
            <a:r>
              <a:rPr lang="en-US" dirty="0" err="1">
                <a:hlinkClick r:id="rId3" tooltip="Epilimnion"/>
              </a:rPr>
              <a:t>epilimnion</a:t>
            </a:r>
            <a:r>
              <a:rPr lang="en-US" dirty="0"/>
              <a:t>), from the colder bottom waters (the </a:t>
            </a:r>
            <a:r>
              <a:rPr lang="en-US" dirty="0" err="1">
                <a:hlinkClick r:id="rId4" tooltip="Hypolimnion"/>
              </a:rPr>
              <a:t>hypolimnion</a:t>
            </a:r>
            <a:r>
              <a:rPr lang="en-US" dirty="0"/>
              <a:t>).</a:t>
            </a:r>
          </a:p>
        </p:txBody>
      </p:sp>
    </p:spTree>
    <p:extLst>
      <p:ext uri="{BB962C8B-B14F-4D97-AF65-F5344CB8AC3E}">
        <p14:creationId xmlns:p14="http://schemas.microsoft.com/office/powerpoint/2010/main" val="3423395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POLYMICTIC LAKE</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r>
              <a:rPr lang="en-US" b="1" dirty="0" err="1"/>
              <a:t>Polymictic</a:t>
            </a:r>
            <a:r>
              <a:rPr lang="en-US" b="1" dirty="0"/>
              <a:t> lakes</a:t>
            </a:r>
            <a:r>
              <a:rPr lang="en-US" dirty="0"/>
              <a:t> are </a:t>
            </a:r>
            <a:r>
              <a:rPr lang="en-US" dirty="0" err="1">
                <a:hlinkClick r:id="rId2" tooltip="Holomictic"/>
              </a:rPr>
              <a:t>holomictic</a:t>
            </a:r>
            <a:r>
              <a:rPr lang="en-US" dirty="0"/>
              <a:t> lakes that are too shallow to develop thermal stratification; thus, their waters can mix from top to bottom throughout the ice-free period</a:t>
            </a:r>
          </a:p>
        </p:txBody>
      </p:sp>
    </p:spTree>
    <p:extLst>
      <p:ext uri="{BB962C8B-B14F-4D97-AF65-F5344CB8AC3E}">
        <p14:creationId xmlns:p14="http://schemas.microsoft.com/office/powerpoint/2010/main" val="2604599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MEROMICTIC LAKE</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a:latin typeface="Times New Roman" pitchFamily="18" charset="0"/>
                <a:cs typeface="Times New Roman" pitchFamily="18" charset="0"/>
              </a:rPr>
              <a:t>A </a:t>
            </a:r>
            <a:r>
              <a:rPr lang="en-US" b="1" dirty="0" err="1">
                <a:latin typeface="Times New Roman" pitchFamily="18" charset="0"/>
                <a:cs typeface="Times New Roman" pitchFamily="18" charset="0"/>
              </a:rPr>
              <a:t>meromictic</a:t>
            </a:r>
            <a:r>
              <a:rPr lang="en-US" b="1" dirty="0">
                <a:latin typeface="Times New Roman" pitchFamily="18" charset="0"/>
                <a:cs typeface="Times New Roman" pitchFamily="18" charset="0"/>
              </a:rPr>
              <a:t> lake</a:t>
            </a:r>
            <a:r>
              <a:rPr lang="en-US" dirty="0">
                <a:latin typeface="Times New Roman" pitchFamily="18" charset="0"/>
                <a:cs typeface="Times New Roman" pitchFamily="18" charset="0"/>
              </a:rPr>
              <a:t> has layers of water that do not </a:t>
            </a:r>
            <a:r>
              <a:rPr lang="en-US" dirty="0" smtClean="0">
                <a:latin typeface="Times New Roman" pitchFamily="18" charset="0"/>
                <a:cs typeface="Times New Roman" pitchFamily="18" charset="0"/>
              </a:rPr>
              <a:t>intermix.</a:t>
            </a:r>
          </a:p>
          <a:p>
            <a:r>
              <a:rPr lang="en-US" b="1" dirty="0" err="1" smtClean="0">
                <a:latin typeface="Times New Roman" pitchFamily="18" charset="0"/>
                <a:cs typeface="Times New Roman" pitchFamily="18" charset="0"/>
              </a:rPr>
              <a:t>Amictic</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lakes</a:t>
            </a:r>
            <a:r>
              <a:rPr lang="en-US" dirty="0">
                <a:latin typeface="Times New Roman" pitchFamily="18" charset="0"/>
                <a:cs typeface="Times New Roman" pitchFamily="18" charset="0"/>
              </a:rPr>
              <a:t> are "perennially sealed off by ice from most of the annual seasonal variations in temperature</a:t>
            </a:r>
            <a:r>
              <a:rPr lang="en-US" dirty="0" smtClean="0">
                <a:latin typeface="Times New Roman" pitchFamily="18" charset="0"/>
                <a:cs typeface="Times New Roman" pitchFamily="18" charset="0"/>
              </a:rPr>
              <a:t>."</a:t>
            </a:r>
            <a:r>
              <a:rPr lang="en-US" baseline="30000"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Amictic</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lakes exhibit inverse cold water stratification whereby water temperature increases with depth below the ice surface 0 °C (less-dense) up to a theoretical maximum of 4 °C (at which the density of water is highest).</a:t>
            </a:r>
          </a:p>
          <a:p>
            <a:endParaRPr lang="en-US" dirty="0"/>
          </a:p>
        </p:txBody>
      </p:sp>
    </p:spTree>
    <p:extLst>
      <p:ext uri="{BB962C8B-B14F-4D97-AF65-F5344CB8AC3E}">
        <p14:creationId xmlns:p14="http://schemas.microsoft.com/office/powerpoint/2010/main" val="2031851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8991600" cy="6885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9290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7709"/>
            <a:ext cx="7772400" cy="685800"/>
          </a:xfrm>
        </p:spPr>
        <p:txBody>
          <a:bodyPr>
            <a:normAutofit fontScale="90000"/>
          </a:bodyPr>
          <a:lstStyle/>
          <a:p>
            <a:r>
              <a:rPr lang="en-US" b="1" dirty="0" smtClean="0">
                <a:solidFill>
                  <a:srgbClr val="FF0000"/>
                </a:solidFill>
              </a:rPr>
              <a:t>LAKE VARIBLITY</a:t>
            </a:r>
            <a:endParaRPr lang="en-US" b="1" dirty="0">
              <a:solidFill>
                <a:srgbClr val="FF0000"/>
              </a:solidFill>
            </a:endParaRPr>
          </a:p>
        </p:txBody>
      </p:sp>
      <p:sp>
        <p:nvSpPr>
          <p:cNvPr id="3" name="Subtitle 2"/>
          <p:cNvSpPr>
            <a:spLocks noGrp="1"/>
          </p:cNvSpPr>
          <p:nvPr>
            <p:ph type="subTitle" idx="1"/>
          </p:nvPr>
        </p:nvSpPr>
        <p:spPr>
          <a:xfrm>
            <a:off x="6927" y="457200"/>
            <a:ext cx="8991600" cy="7543800"/>
          </a:xfrm>
        </p:spPr>
        <p:txBody>
          <a:bodyPr>
            <a:noAutofit/>
          </a:bodyPr>
          <a:lstStyle/>
          <a:p>
            <a:pPr algn="just"/>
            <a:r>
              <a:rPr lang="en-US" sz="2800" dirty="0" smtClean="0">
                <a:solidFill>
                  <a:schemeClr val="tx1"/>
                </a:solidFill>
                <a:latin typeface="Times New Roman" pitchFamily="18" charset="0"/>
                <a:cs typeface="Times New Roman" pitchFamily="18" charset="0"/>
              </a:rPr>
              <a:t>In fact, lakes are extremely heterogeneous, or patchy. The physical, chemical, and biological characteristics of lakes are extremely variable. Lakes vary physically in terms of light levels, temperature, and water currents. Lakes vary chemically in terms of nutrients, major ions, and contaminants. Lakes vary biologically in terms of structure and function as well as static versus dynamic variables, such as biomass, population numbers, and growth rates. There is a great deal of spatial heterogeneity in all these variables, as well as temporal variability on the scales of minutes, hours, </a:t>
            </a:r>
            <a:r>
              <a:rPr lang="en-US" sz="2800" dirty="0" err="1" smtClean="0">
                <a:solidFill>
                  <a:schemeClr val="tx1"/>
                </a:solidFill>
                <a:latin typeface="Times New Roman" pitchFamily="18" charset="0"/>
                <a:cs typeface="Times New Roman" pitchFamily="18" charset="0"/>
              </a:rPr>
              <a:t>diel</a:t>
            </a:r>
            <a:r>
              <a:rPr lang="en-US" sz="2800" dirty="0" smtClean="0">
                <a:solidFill>
                  <a:schemeClr val="tx1"/>
                </a:solidFill>
                <a:latin typeface="Times New Roman" pitchFamily="18" charset="0"/>
                <a:cs typeface="Times New Roman" pitchFamily="18" charset="0"/>
              </a:rPr>
              <a:t>(day/night), seasons, decades, and geological time. Though lakes vary in many dimensions they are actually highly structured, similar to a forest </a:t>
            </a:r>
            <a:r>
              <a:rPr lang="en-US" sz="2800" dirty="0" err="1" smtClean="0">
                <a:solidFill>
                  <a:schemeClr val="tx1"/>
                </a:solidFill>
                <a:latin typeface="Times New Roman" pitchFamily="18" charset="0"/>
                <a:cs typeface="Times New Roman" pitchFamily="18" charset="0"/>
              </a:rPr>
              <a:t>ecosystemwhere</a:t>
            </a:r>
            <a:r>
              <a:rPr lang="en-US" sz="2800" dirty="0" smtClean="0">
                <a:solidFill>
                  <a:schemeClr val="tx1"/>
                </a:solidFill>
                <a:latin typeface="Times New Roman" pitchFamily="18" charset="0"/>
                <a:cs typeface="Times New Roman" pitchFamily="18" charset="0"/>
              </a:rPr>
              <a:t>, for example, a variety of physical variables (light, temperature, moisture) vary from the soil up through the canopy.</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23901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228600"/>
            <a:ext cx="8229600" cy="10134600"/>
          </a:xfrm>
        </p:spPr>
        <p:txBody>
          <a:bodyPr>
            <a:normAutofit/>
          </a:bodyPr>
          <a:lstStyle/>
          <a:p>
            <a:pPr algn="just"/>
            <a:r>
              <a:rPr lang="en-US" b="1" u="sng" dirty="0" err="1">
                <a:solidFill>
                  <a:srgbClr val="FF0000"/>
                </a:solidFill>
                <a:latin typeface="Microsoft Yi Baiti" pitchFamily="66" charset="0"/>
                <a:ea typeface="Microsoft Yi Baiti" pitchFamily="66" charset="0"/>
              </a:rPr>
              <a:t>Muttkowski</a:t>
            </a:r>
            <a:r>
              <a:rPr lang="en-US" b="1" u="sng" dirty="0">
                <a:solidFill>
                  <a:srgbClr val="FF0000"/>
                </a:solidFill>
                <a:latin typeface="Microsoft Yi Baiti" pitchFamily="66" charset="0"/>
                <a:ea typeface="Microsoft Yi Baiti" pitchFamily="66" charset="0"/>
              </a:rPr>
              <a:t> (</a:t>
            </a:r>
            <a:r>
              <a:rPr lang="en-US" b="1" u="sng" dirty="0" smtClean="0">
                <a:solidFill>
                  <a:srgbClr val="FF0000"/>
                </a:solidFill>
                <a:latin typeface="Microsoft Yi Baiti" pitchFamily="66" charset="0"/>
                <a:ea typeface="Microsoft Yi Baiti" pitchFamily="66" charset="0"/>
              </a:rPr>
              <a:t>1918 )</a:t>
            </a:r>
          </a:p>
          <a:p>
            <a:pPr algn="just"/>
            <a:r>
              <a:rPr lang="en-US" dirty="0" smtClean="0">
                <a:solidFill>
                  <a:schemeClr val="tx1"/>
                </a:solidFill>
                <a:latin typeface="Times New Roman" pitchFamily="18" charset="0"/>
                <a:ea typeface="Microsoft Yi Baiti" pitchFamily="66" charset="0"/>
                <a:cs typeface="Times New Roman" pitchFamily="18" charset="0"/>
              </a:rPr>
              <a:t>lake “include </a:t>
            </a:r>
            <a:r>
              <a:rPr lang="en-US" dirty="0">
                <a:solidFill>
                  <a:schemeClr val="tx1"/>
                </a:solidFill>
                <a:latin typeface="Times New Roman" pitchFamily="18" charset="0"/>
                <a:ea typeface="Microsoft Yi Baiti" pitchFamily="66" charset="0"/>
                <a:cs typeface="Times New Roman" pitchFamily="18" charset="0"/>
              </a:rPr>
              <a:t>only those bodies of standing </a:t>
            </a:r>
            <a:r>
              <a:rPr lang="en-US" dirty="0" smtClean="0">
                <a:solidFill>
                  <a:schemeClr val="tx1"/>
                </a:solidFill>
                <a:latin typeface="Times New Roman" pitchFamily="18" charset="0"/>
                <a:ea typeface="Microsoft Yi Baiti" pitchFamily="66" charset="0"/>
                <a:cs typeface="Times New Roman" pitchFamily="18" charset="0"/>
              </a:rPr>
              <a:t>water which </a:t>
            </a:r>
            <a:r>
              <a:rPr lang="en-US" dirty="0">
                <a:solidFill>
                  <a:schemeClr val="tx1"/>
                </a:solidFill>
                <a:latin typeface="Times New Roman" pitchFamily="18" charset="0"/>
                <a:ea typeface="Microsoft Yi Baiti" pitchFamily="66" charset="0"/>
                <a:cs typeface="Times New Roman" pitchFamily="18" charset="0"/>
              </a:rPr>
              <a:t>are of considerable expanse and which are deep enough to stratify </a:t>
            </a:r>
            <a:r>
              <a:rPr lang="en-US" dirty="0" smtClean="0">
                <a:solidFill>
                  <a:schemeClr val="tx1"/>
                </a:solidFill>
                <a:latin typeface="Times New Roman" pitchFamily="18" charset="0"/>
                <a:ea typeface="Microsoft Yi Baiti" pitchFamily="66" charset="0"/>
                <a:cs typeface="Times New Roman" pitchFamily="18" charset="0"/>
              </a:rPr>
              <a:t>thermally”</a:t>
            </a:r>
          </a:p>
          <a:p>
            <a:pPr algn="just"/>
            <a:r>
              <a:rPr lang="en-US" b="1" u="sng" dirty="0">
                <a:solidFill>
                  <a:srgbClr val="FF0000"/>
                </a:solidFill>
                <a:latin typeface="Microsoft Yi Baiti" pitchFamily="66" charset="0"/>
                <a:ea typeface="Microsoft Yi Baiti" pitchFamily="66" charset="0"/>
              </a:rPr>
              <a:t>Carpenter (1928) defines ponds as</a:t>
            </a:r>
          </a:p>
          <a:p>
            <a:pPr algn="just"/>
            <a:r>
              <a:rPr lang="en-US" dirty="0">
                <a:solidFill>
                  <a:schemeClr val="tx1"/>
                </a:solidFill>
                <a:latin typeface="Microsoft Yi Baiti" pitchFamily="66" charset="0"/>
                <a:ea typeface="Microsoft Yi Baiti" pitchFamily="66" charset="0"/>
              </a:rPr>
              <a:t> </a:t>
            </a:r>
            <a:r>
              <a:rPr lang="en-US" dirty="0" smtClean="0">
                <a:solidFill>
                  <a:schemeClr val="tx1"/>
                </a:solidFill>
                <a:latin typeface="Times New Roman" pitchFamily="18" charset="0"/>
                <a:ea typeface="Microsoft Yi Baiti" pitchFamily="66" charset="0"/>
                <a:cs typeface="Times New Roman" pitchFamily="18" charset="0"/>
              </a:rPr>
              <a:t>“A </a:t>
            </a:r>
            <a:r>
              <a:rPr lang="en-US" dirty="0">
                <a:solidFill>
                  <a:schemeClr val="tx1"/>
                </a:solidFill>
                <a:latin typeface="Times New Roman" pitchFamily="18" charset="0"/>
                <a:ea typeface="Microsoft Yi Baiti" pitchFamily="66" charset="0"/>
                <a:cs typeface="Times New Roman" pitchFamily="18" charset="0"/>
              </a:rPr>
              <a:t>quiet body of water in which the littoral zone of </a:t>
            </a:r>
            <a:r>
              <a:rPr lang="en-US" dirty="0" err="1">
                <a:solidFill>
                  <a:schemeClr val="tx1"/>
                </a:solidFill>
                <a:latin typeface="Times New Roman" pitchFamily="18" charset="0"/>
                <a:ea typeface="Microsoft Yi Baiti" pitchFamily="66" charset="0"/>
                <a:cs typeface="Times New Roman" pitchFamily="18" charset="0"/>
              </a:rPr>
              <a:t>floatingleaved</a:t>
            </a:r>
            <a:r>
              <a:rPr lang="en-US" dirty="0">
                <a:solidFill>
                  <a:schemeClr val="tx1"/>
                </a:solidFill>
                <a:latin typeface="Times New Roman" pitchFamily="18" charset="0"/>
                <a:ea typeface="Microsoft Yi Baiti" pitchFamily="66" charset="0"/>
                <a:cs typeface="Times New Roman" pitchFamily="18" charset="0"/>
              </a:rPr>
              <a:t> vegetation extends to the middle of the basin and in which the biota is very similar to that of the littoral zone of </a:t>
            </a:r>
            <a:r>
              <a:rPr lang="en-US" dirty="0" smtClean="0">
                <a:solidFill>
                  <a:schemeClr val="tx1"/>
                </a:solidFill>
                <a:latin typeface="Times New Roman" pitchFamily="18" charset="0"/>
                <a:ea typeface="Microsoft Yi Baiti" pitchFamily="66" charset="0"/>
                <a:cs typeface="Times New Roman" pitchFamily="18" charset="0"/>
              </a:rPr>
              <a:t>lakes”</a:t>
            </a:r>
            <a:endParaRPr lang="en-US" dirty="0">
              <a:solidFill>
                <a:schemeClr val="tx1"/>
              </a:solidFill>
              <a:latin typeface="Times New Roman" pitchFamily="18" charset="0"/>
              <a:ea typeface="Microsoft Yi Baiti" pitchFamily="66" charset="0"/>
              <a:cs typeface="Times New Roman" pitchFamily="18" charset="0"/>
            </a:endParaRPr>
          </a:p>
        </p:txBody>
      </p:sp>
    </p:spTree>
    <p:extLst>
      <p:ext uri="{BB962C8B-B14F-4D97-AF65-F5344CB8AC3E}">
        <p14:creationId xmlns:p14="http://schemas.microsoft.com/office/powerpoint/2010/main" val="2183524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891" y="55419"/>
            <a:ext cx="7772400" cy="762000"/>
          </a:xfrm>
        </p:spPr>
        <p:txBody>
          <a:bodyPr>
            <a:normAutofit fontScale="90000"/>
          </a:bodyPr>
          <a:lstStyle/>
          <a:p>
            <a:r>
              <a:rPr lang="en-US" dirty="0"/>
              <a:t/>
            </a:r>
            <a:br>
              <a:rPr lang="en-US" dirty="0"/>
            </a:br>
            <a:r>
              <a:rPr lang="en-US" b="1" dirty="0" smtClean="0">
                <a:solidFill>
                  <a:srgbClr val="FF0000"/>
                </a:solidFill>
              </a:rPr>
              <a:t>LIGHT</a:t>
            </a:r>
            <a:endParaRPr lang="en-US" b="1" dirty="0">
              <a:solidFill>
                <a:srgbClr val="FF0000"/>
              </a:solidFill>
            </a:endParaRPr>
          </a:p>
        </p:txBody>
      </p:sp>
      <p:sp>
        <p:nvSpPr>
          <p:cNvPr id="3" name="Subtitle 2"/>
          <p:cNvSpPr>
            <a:spLocks noGrp="1"/>
          </p:cNvSpPr>
          <p:nvPr>
            <p:ph type="subTitle" idx="1"/>
          </p:nvPr>
        </p:nvSpPr>
        <p:spPr>
          <a:xfrm>
            <a:off x="228600" y="1143000"/>
            <a:ext cx="8915400" cy="5486400"/>
          </a:xfrm>
        </p:spPr>
        <p:txBody>
          <a:bodyPr>
            <a:normAutofit fontScale="92500" lnSpcReduction="10000"/>
          </a:bodyPr>
          <a:lstStyle/>
          <a:p>
            <a:pPr algn="just"/>
            <a:r>
              <a:rPr lang="en-US" dirty="0" smtClean="0">
                <a:solidFill>
                  <a:schemeClr val="tx1"/>
                </a:solidFill>
                <a:latin typeface="Times New Roman" pitchFamily="18" charset="0"/>
                <a:cs typeface="Times New Roman" pitchFamily="18" charset="0"/>
              </a:rPr>
              <a:t>Perhaps the most fundamental set of properties of lakes relates to the interactions of light, temperature and wind</a:t>
            </a:r>
          </a:p>
          <a:p>
            <a:pPr algn="just"/>
            <a:r>
              <a:rPr lang="en-US" dirty="0" smtClean="0">
                <a:solidFill>
                  <a:schemeClr val="tx1"/>
                </a:solidFill>
                <a:latin typeface="Times New Roman" pitchFamily="18" charset="0"/>
                <a:cs typeface="Times New Roman" pitchFamily="18" charset="0"/>
              </a:rPr>
              <a:t>mixing. </a:t>
            </a:r>
          </a:p>
          <a:p>
            <a:pPr algn="just"/>
            <a:r>
              <a:rPr lang="en-US" dirty="0" smtClean="0">
                <a:solidFill>
                  <a:schemeClr val="tx1"/>
                </a:solidFill>
                <a:latin typeface="Times New Roman" pitchFamily="18" charset="0"/>
                <a:cs typeface="Times New Roman" pitchFamily="18" charset="0"/>
              </a:rPr>
              <a:t>The absorption and attenuation of light by the water column are major factors controlling temperature and</a:t>
            </a:r>
          </a:p>
          <a:p>
            <a:pPr algn="just"/>
            <a:r>
              <a:rPr lang="en-US" dirty="0" smtClean="0">
                <a:solidFill>
                  <a:schemeClr val="tx1"/>
                </a:solidFill>
                <a:latin typeface="Times New Roman" pitchFamily="18" charset="0"/>
                <a:cs typeface="Times New Roman" pitchFamily="18" charset="0"/>
              </a:rPr>
              <a:t>potential photosynthesis. </a:t>
            </a:r>
          </a:p>
          <a:p>
            <a:pPr algn="just"/>
            <a:r>
              <a:rPr lang="en-US" dirty="0" smtClean="0">
                <a:solidFill>
                  <a:schemeClr val="tx1"/>
                </a:solidFill>
                <a:latin typeface="Times New Roman" pitchFamily="18" charset="0"/>
                <a:cs typeface="Times New Roman" pitchFamily="18" charset="0"/>
              </a:rPr>
              <a:t>Photosynthesis provides the food that supports much of the food web. </a:t>
            </a:r>
          </a:p>
          <a:p>
            <a:pPr algn="just"/>
            <a:r>
              <a:rPr lang="en-US" dirty="0" smtClean="0">
                <a:solidFill>
                  <a:schemeClr val="tx1"/>
                </a:solidFill>
                <a:latin typeface="Times New Roman" pitchFamily="18" charset="0"/>
                <a:cs typeface="Times New Roman" pitchFamily="18" charset="0"/>
              </a:rPr>
              <a:t>It also provides much of the dissolved oxygen in the water. Solar radiation is the major source of heat to the water column and is a major factor determining wind patterns in the lake basin and water movements.</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03377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845"/>
            <a:ext cx="9296400" cy="3693319"/>
          </a:xfrm>
          <a:prstGeom prst="rect">
            <a:avLst/>
          </a:prstGeom>
        </p:spPr>
        <p:txBody>
          <a:bodyPr wrap="square">
            <a:spAutoFit/>
          </a:bodyPr>
          <a:lstStyle/>
          <a:p>
            <a:r>
              <a:rPr lang="en-US" dirty="0" smtClean="0"/>
              <a:t>Light intensity at the lake surface varies seasonally and with cloud cover and decreases with depth down the water</a:t>
            </a:r>
          </a:p>
          <a:p>
            <a:r>
              <a:rPr lang="en-US" dirty="0" smtClean="0"/>
              <a:t>column. The deeper into the water column that light can penetrate, the deeper photosynthesis can occur.</a:t>
            </a:r>
          </a:p>
          <a:p>
            <a:r>
              <a:rPr lang="en-US" dirty="0" smtClean="0"/>
              <a:t>Photosynthetic organisms include </a:t>
            </a:r>
            <a:r>
              <a:rPr lang="en-US" dirty="0" err="1" smtClean="0"/>
              <a:t>algaesuspended</a:t>
            </a:r>
            <a:r>
              <a:rPr lang="en-US" dirty="0" smtClean="0"/>
              <a:t> in the water (phytoplankton), algae attached to surfaces</a:t>
            </a:r>
          </a:p>
          <a:p>
            <a:r>
              <a:rPr lang="en-US" dirty="0" smtClean="0"/>
              <a:t>(</a:t>
            </a:r>
            <a:r>
              <a:rPr lang="en-US" dirty="0" err="1" smtClean="0"/>
              <a:t>periphyton</a:t>
            </a:r>
            <a:r>
              <a:rPr lang="en-US" dirty="0" smtClean="0"/>
              <a:t>), and vascular aquatic plants (</a:t>
            </a:r>
            <a:r>
              <a:rPr lang="en-US" dirty="0" err="1" smtClean="0"/>
              <a:t>macrophytes</a:t>
            </a:r>
            <a:r>
              <a:rPr lang="en-US" dirty="0" smtClean="0"/>
              <a:t>).</a:t>
            </a:r>
          </a:p>
          <a:p>
            <a:r>
              <a:rPr lang="en-US" dirty="0" smtClean="0"/>
              <a:t>The rate at which light decreases with depth depends upon the amount of light-absorbing dissolved substances</a:t>
            </a:r>
          </a:p>
          <a:p>
            <a:r>
              <a:rPr lang="en-US" dirty="0" smtClean="0"/>
              <a:t>(mostly </a:t>
            </a:r>
            <a:r>
              <a:rPr lang="en-US" dirty="0" err="1" smtClean="0"/>
              <a:t>organiccarbon</a:t>
            </a:r>
            <a:r>
              <a:rPr lang="en-US" dirty="0" smtClean="0"/>
              <a:t> compounds washed in from decomposing vegetation in the watershed) and the amount of</a:t>
            </a:r>
          </a:p>
          <a:p>
            <a:r>
              <a:rPr lang="en-US" dirty="0" smtClean="0"/>
              <a:t>absorption and scattering caused by suspended materials (soil particles from the watershed, algae and detritus).</a:t>
            </a:r>
            <a:endParaRPr lang="en-US" dirty="0"/>
          </a:p>
        </p:txBody>
      </p:sp>
    </p:spTree>
    <p:extLst>
      <p:ext uri="{BB962C8B-B14F-4D97-AF65-F5344CB8AC3E}">
        <p14:creationId xmlns:p14="http://schemas.microsoft.com/office/powerpoint/2010/main" val="2838957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1470025"/>
          </a:xfrm>
        </p:spPr>
        <p:txBody>
          <a:bodyPr>
            <a:normAutofit fontScale="90000"/>
          </a:bodyPr>
          <a:lstStyle/>
          <a:p>
            <a:r>
              <a:rPr lang="en-US" dirty="0" err="1">
                <a:solidFill>
                  <a:srgbClr val="FF0000"/>
                </a:solidFill>
              </a:rPr>
              <a:t>Thienemann</a:t>
            </a:r>
            <a:r>
              <a:rPr lang="en-US" dirty="0">
                <a:solidFill>
                  <a:srgbClr val="FF0000"/>
                </a:solidFill>
              </a:rPr>
              <a:t> (1926) and Lenz (1928) apparently accept </a:t>
            </a:r>
            <a:r>
              <a:rPr lang="en-US" dirty="0" err="1">
                <a:solidFill>
                  <a:srgbClr val="FF0000"/>
                </a:solidFill>
              </a:rPr>
              <a:t>Forel's</a:t>
            </a:r>
            <a:r>
              <a:rPr lang="en-US" dirty="0">
                <a:solidFill>
                  <a:srgbClr val="FF0000"/>
                </a:solidFill>
              </a:rPr>
              <a:t> definition</a:t>
            </a:r>
            <a:r>
              <a:rPr lang="en-US" dirty="0"/>
              <a:t/>
            </a:r>
            <a:br>
              <a:rPr lang="en-US" dirty="0"/>
            </a:br>
            <a:endParaRPr lang="en-US" dirty="0"/>
          </a:p>
        </p:txBody>
      </p:sp>
      <p:sp>
        <p:nvSpPr>
          <p:cNvPr id="3" name="Subtitle 2"/>
          <p:cNvSpPr>
            <a:spLocks noGrp="1"/>
          </p:cNvSpPr>
          <p:nvPr>
            <p:ph type="subTitle" idx="1"/>
          </p:nvPr>
        </p:nvSpPr>
        <p:spPr>
          <a:xfrm>
            <a:off x="152400" y="1371600"/>
            <a:ext cx="8991600" cy="5257800"/>
          </a:xfrm>
        </p:spPr>
        <p:txBody>
          <a:bodyPr>
            <a:noAutofit/>
          </a:bodyPr>
          <a:lstStyle/>
          <a:p>
            <a:pPr algn="just"/>
            <a:r>
              <a:rPr lang="en-US" dirty="0">
                <a:solidFill>
                  <a:schemeClr val="tx1"/>
                </a:solidFill>
                <a:latin typeface="Times New Roman" pitchFamily="18" charset="0"/>
                <a:cs typeface="Times New Roman" pitchFamily="18" charset="0"/>
              </a:rPr>
              <a:t>A lake is sometimes defined as a body of standing water completely isolated from the sea and having an area of open, relatively deep water sufficiently large to produce somewhere on its periphery a barren, </a:t>
            </a:r>
            <a:r>
              <a:rPr lang="en-US" dirty="0" err="1">
                <a:solidFill>
                  <a:schemeClr val="tx1"/>
                </a:solidFill>
                <a:latin typeface="Times New Roman" pitchFamily="18" charset="0"/>
                <a:cs typeface="Times New Roman" pitchFamily="18" charset="0"/>
              </a:rPr>
              <a:t>waveswept</a:t>
            </a:r>
            <a:r>
              <a:rPr lang="en-US" dirty="0">
                <a:solidFill>
                  <a:schemeClr val="tx1"/>
                </a:solidFill>
                <a:latin typeface="Times New Roman" pitchFamily="18" charset="0"/>
                <a:cs typeface="Times New Roman" pitchFamily="18" charset="0"/>
              </a:rPr>
              <a:t> shore</a:t>
            </a:r>
          </a:p>
        </p:txBody>
      </p:sp>
    </p:spTree>
    <p:extLst>
      <p:ext uri="{BB962C8B-B14F-4D97-AF65-F5344CB8AC3E}">
        <p14:creationId xmlns:p14="http://schemas.microsoft.com/office/powerpoint/2010/main" val="2334496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1"/>
            <a:ext cx="7772400" cy="304800"/>
          </a:xfrm>
        </p:spPr>
        <p:txBody>
          <a:bodyPr>
            <a:normAutofit fontScale="90000"/>
          </a:bodyPr>
          <a:lstStyle/>
          <a:p>
            <a:r>
              <a:rPr lang="en-US" b="1" dirty="0" smtClean="0">
                <a:solidFill>
                  <a:srgbClr val="FF0000"/>
                </a:solidFill>
              </a:rPr>
              <a:t>CHARACTERISTICS OF LAKE</a:t>
            </a:r>
            <a:endParaRPr lang="en-US" b="1" dirty="0">
              <a:solidFill>
                <a:srgbClr val="FF0000"/>
              </a:solidFill>
            </a:endParaRPr>
          </a:p>
        </p:txBody>
      </p:sp>
      <p:sp>
        <p:nvSpPr>
          <p:cNvPr id="3" name="Subtitle 2"/>
          <p:cNvSpPr>
            <a:spLocks noGrp="1"/>
          </p:cNvSpPr>
          <p:nvPr>
            <p:ph type="subTitle" idx="1"/>
          </p:nvPr>
        </p:nvSpPr>
        <p:spPr>
          <a:xfrm>
            <a:off x="0" y="762000"/>
            <a:ext cx="9144000" cy="6553200"/>
          </a:xfrm>
        </p:spPr>
        <p:txBody>
          <a:bodyPr>
            <a:normAutofit/>
          </a:bodyPr>
          <a:lstStyle/>
          <a:p>
            <a:pPr marL="457200" indent="-457200" algn="just">
              <a:buFont typeface="Wingdings" pitchFamily="2" charset="2"/>
              <a:buChar char="q"/>
            </a:pPr>
            <a:r>
              <a:rPr lang="en-US" dirty="0">
                <a:solidFill>
                  <a:schemeClr val="tx1"/>
                </a:solidFill>
                <a:latin typeface="Times New Roman" pitchFamily="18" charset="0"/>
                <a:cs typeface="Times New Roman" pitchFamily="18" charset="0"/>
              </a:rPr>
              <a:t>it partially or totally fills one or several basins connected by </a:t>
            </a:r>
            <a:r>
              <a:rPr lang="en-US" dirty="0" smtClean="0">
                <a:solidFill>
                  <a:schemeClr val="tx1"/>
                </a:solidFill>
                <a:latin typeface="Times New Roman" pitchFamily="18" charset="0"/>
                <a:cs typeface="Times New Roman" pitchFamily="18" charset="0"/>
              </a:rPr>
              <a:t>straits</a:t>
            </a:r>
            <a:r>
              <a:rPr lang="en-US" baseline="30000" dirty="0">
                <a:solidFill>
                  <a:schemeClr val="tx1"/>
                </a:solidFill>
                <a:latin typeface="Times New Roman" pitchFamily="18" charset="0"/>
                <a:cs typeface="Times New Roman" pitchFamily="18" charset="0"/>
              </a:rPr>
              <a:t>.</a:t>
            </a:r>
            <a:endParaRPr lang="en-US" dirty="0">
              <a:solidFill>
                <a:schemeClr val="tx1"/>
              </a:solidFill>
              <a:latin typeface="Times New Roman" pitchFamily="18" charset="0"/>
              <a:cs typeface="Times New Roman" pitchFamily="18" charset="0"/>
            </a:endParaRPr>
          </a:p>
          <a:p>
            <a:pPr marL="457200" indent="-457200" algn="just">
              <a:buFont typeface="Wingdings" pitchFamily="2" charset="2"/>
              <a:buChar char="q"/>
            </a:pPr>
            <a:r>
              <a:rPr lang="en-US" dirty="0" smtClean="0">
                <a:solidFill>
                  <a:schemeClr val="tx1"/>
                </a:solidFill>
                <a:latin typeface="Times New Roman" pitchFamily="18" charset="0"/>
                <a:cs typeface="Times New Roman" pitchFamily="18" charset="0"/>
              </a:rPr>
              <a:t>Has </a:t>
            </a:r>
            <a:r>
              <a:rPr lang="en-US" dirty="0">
                <a:solidFill>
                  <a:schemeClr val="tx1"/>
                </a:solidFill>
                <a:latin typeface="Times New Roman" pitchFamily="18" charset="0"/>
                <a:cs typeface="Times New Roman" pitchFamily="18" charset="0"/>
              </a:rPr>
              <a:t>essentially </a:t>
            </a:r>
            <a:r>
              <a:rPr lang="en-US" dirty="0" smtClean="0">
                <a:solidFill>
                  <a:schemeClr val="tx1"/>
                </a:solidFill>
                <a:latin typeface="Times New Roman" pitchFamily="18" charset="0"/>
                <a:cs typeface="Times New Roman" pitchFamily="18" charset="0"/>
              </a:rPr>
              <a:t>the same </a:t>
            </a:r>
            <a:r>
              <a:rPr lang="en-US" dirty="0">
                <a:solidFill>
                  <a:schemeClr val="tx1"/>
                </a:solidFill>
                <a:latin typeface="Times New Roman" pitchFamily="18" charset="0"/>
                <a:cs typeface="Times New Roman" pitchFamily="18" charset="0"/>
              </a:rPr>
              <a:t>water level in all parts (except for relatively short-lived variations caused by wind, varying ice cover, large inflows, etc</a:t>
            </a:r>
            <a:r>
              <a:rPr lang="en-US" dirty="0" smtClean="0">
                <a:solidFill>
                  <a:schemeClr val="tx1"/>
                </a:solidFill>
                <a:latin typeface="Times New Roman" pitchFamily="18" charset="0"/>
                <a:cs typeface="Times New Roman" pitchFamily="18" charset="0"/>
              </a:rPr>
              <a:t>.)</a:t>
            </a:r>
            <a:endParaRPr lang="en-US" dirty="0">
              <a:solidFill>
                <a:schemeClr val="tx1"/>
              </a:solidFill>
              <a:latin typeface="Times New Roman" pitchFamily="18" charset="0"/>
              <a:cs typeface="Times New Roman" pitchFamily="18" charset="0"/>
            </a:endParaRPr>
          </a:p>
          <a:p>
            <a:pPr marL="457200" indent="-457200" algn="just">
              <a:buFont typeface="Wingdings" pitchFamily="2" charset="2"/>
              <a:buChar char="q"/>
            </a:pPr>
            <a:r>
              <a:rPr lang="en-US" dirty="0">
                <a:solidFill>
                  <a:schemeClr val="tx1"/>
                </a:solidFill>
                <a:latin typeface="Times New Roman" pitchFamily="18" charset="0"/>
                <a:cs typeface="Times New Roman" pitchFamily="18" charset="0"/>
              </a:rPr>
              <a:t>it does not have regular intrusion of </a:t>
            </a:r>
            <a:r>
              <a:rPr lang="en-US" dirty="0" smtClean="0">
                <a:solidFill>
                  <a:schemeClr val="tx1"/>
                </a:solidFill>
                <a:latin typeface="Times New Roman" pitchFamily="18" charset="0"/>
                <a:cs typeface="Times New Roman" pitchFamily="18" charset="0"/>
              </a:rPr>
              <a:t>seawater</a:t>
            </a:r>
            <a:endParaRPr lang="en-US" dirty="0">
              <a:solidFill>
                <a:schemeClr val="tx1"/>
              </a:solidFill>
              <a:latin typeface="Times New Roman" pitchFamily="18" charset="0"/>
              <a:cs typeface="Times New Roman" pitchFamily="18" charset="0"/>
            </a:endParaRPr>
          </a:p>
          <a:p>
            <a:pPr marL="457200" indent="-457200" algn="just">
              <a:buFont typeface="Wingdings" pitchFamily="2" charset="2"/>
              <a:buChar char="q"/>
            </a:pPr>
            <a:r>
              <a:rPr lang="en-US" dirty="0">
                <a:solidFill>
                  <a:schemeClr val="tx1"/>
                </a:solidFill>
                <a:latin typeface="Times New Roman" pitchFamily="18" charset="0"/>
                <a:cs typeface="Times New Roman" pitchFamily="18" charset="0"/>
              </a:rPr>
              <a:t>a considerable portion of the sediment suspended in the water is captured by the </a:t>
            </a:r>
            <a:r>
              <a:rPr lang="en-US" dirty="0" smtClean="0">
                <a:solidFill>
                  <a:schemeClr val="tx1"/>
                </a:solidFill>
                <a:latin typeface="Times New Roman" pitchFamily="18" charset="0"/>
                <a:cs typeface="Times New Roman" pitchFamily="18" charset="0"/>
              </a:rPr>
              <a:t>basins.</a:t>
            </a:r>
            <a:endParaRPr lang="en-US" dirty="0">
              <a:solidFill>
                <a:schemeClr val="tx1"/>
              </a:solidFill>
            </a:endParaRPr>
          </a:p>
        </p:txBody>
      </p:sp>
    </p:spTree>
    <p:extLst>
      <p:ext uri="{BB962C8B-B14F-4D97-AF65-F5344CB8AC3E}">
        <p14:creationId xmlns:p14="http://schemas.microsoft.com/office/powerpoint/2010/main" val="3863176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1"/>
            <a:ext cx="7772400" cy="609600"/>
          </a:xfrm>
        </p:spPr>
        <p:txBody>
          <a:bodyPr>
            <a:normAutofit fontScale="90000"/>
          </a:bodyPr>
          <a:lstStyle/>
          <a:p>
            <a:r>
              <a:rPr lang="en-US" b="1" dirty="0" smtClean="0">
                <a:solidFill>
                  <a:srgbClr val="FF0000"/>
                </a:solidFill>
              </a:rPr>
              <a:t>ORIGIN OF LAKES</a:t>
            </a:r>
            <a:br>
              <a:rPr lang="en-US" b="1" dirty="0" smtClean="0">
                <a:solidFill>
                  <a:srgbClr val="FF0000"/>
                </a:solidFill>
              </a:rPr>
            </a:br>
            <a:endParaRPr lang="en-US" b="1" dirty="0">
              <a:solidFill>
                <a:srgbClr val="FF0000"/>
              </a:solidFill>
            </a:endParaRPr>
          </a:p>
        </p:txBody>
      </p:sp>
      <p:sp>
        <p:nvSpPr>
          <p:cNvPr id="3" name="Subtitle 2"/>
          <p:cNvSpPr>
            <a:spLocks noGrp="1"/>
          </p:cNvSpPr>
          <p:nvPr>
            <p:ph type="subTitle" idx="1"/>
          </p:nvPr>
        </p:nvSpPr>
        <p:spPr>
          <a:xfrm>
            <a:off x="152400" y="1066800"/>
            <a:ext cx="8991600" cy="5791200"/>
          </a:xfrm>
        </p:spPr>
        <p:txBody>
          <a:bodyPr>
            <a:normAutofit/>
          </a:bodyPr>
          <a:lstStyle/>
          <a:p>
            <a:pPr algn="just"/>
            <a:r>
              <a:rPr lang="en-US" sz="3600" b="1" dirty="0">
                <a:solidFill>
                  <a:srgbClr val="FF0000"/>
                </a:solidFill>
              </a:rPr>
              <a:t>Tectonic </a:t>
            </a:r>
            <a:r>
              <a:rPr lang="en-US" sz="3600" b="1" dirty="0" smtClean="0">
                <a:solidFill>
                  <a:srgbClr val="FF0000"/>
                </a:solidFill>
              </a:rPr>
              <a:t>lakes</a:t>
            </a:r>
            <a:endParaRPr lang="en-US" sz="3600" b="1" dirty="0">
              <a:solidFill>
                <a:srgbClr val="FF0000"/>
              </a:solidFill>
            </a:endParaRPr>
          </a:p>
          <a:p>
            <a:pPr algn="just"/>
            <a:r>
              <a:rPr lang="en-US" sz="3600" dirty="0">
                <a:solidFill>
                  <a:schemeClr val="tx1"/>
                </a:solidFill>
              </a:rPr>
              <a:t>The longest-living lakes on Earth are related to tectonic processes. A tectonic uplift of a mountain range can create depressions (basins) that accumulate water and form lakes</a:t>
            </a:r>
          </a:p>
          <a:p>
            <a:pPr algn="just"/>
            <a:r>
              <a:rPr lang="en-US" sz="3600" b="1" dirty="0">
                <a:solidFill>
                  <a:srgbClr val="FF0000"/>
                </a:solidFill>
              </a:rPr>
              <a:t>Landslide and ice-dam </a:t>
            </a:r>
            <a:r>
              <a:rPr lang="en-US" sz="3600" b="1" dirty="0" smtClean="0">
                <a:solidFill>
                  <a:srgbClr val="FF0000"/>
                </a:solidFill>
              </a:rPr>
              <a:t>lakes</a:t>
            </a:r>
            <a:endParaRPr lang="en-US" sz="3600" b="1" dirty="0">
              <a:solidFill>
                <a:srgbClr val="FF0000"/>
              </a:solidFill>
            </a:endParaRPr>
          </a:p>
          <a:p>
            <a:pPr algn="just"/>
            <a:r>
              <a:rPr lang="en-US" sz="3600" dirty="0">
                <a:solidFill>
                  <a:schemeClr val="tx1"/>
                </a:solidFill>
              </a:rPr>
              <a:t>Lakes can also form by means of landslides or by glacial blockages. </a:t>
            </a:r>
            <a:endParaRPr lang="en-US" sz="3500" dirty="0">
              <a:latin typeface="Times New Roman" pitchFamily="18" charset="0"/>
              <a:cs typeface="Times New Roman" pitchFamily="18" charset="0"/>
            </a:endParaRPr>
          </a:p>
        </p:txBody>
      </p:sp>
    </p:spTree>
    <p:extLst>
      <p:ext uri="{BB962C8B-B14F-4D97-AF65-F5344CB8AC3E}">
        <p14:creationId xmlns:p14="http://schemas.microsoft.com/office/powerpoint/2010/main" val="116780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0"/>
            <a:ext cx="8915400" cy="6781800"/>
          </a:xfrm>
        </p:spPr>
        <p:txBody>
          <a:bodyPr>
            <a:normAutofit fontScale="92500" lnSpcReduction="20000"/>
          </a:bodyPr>
          <a:lstStyle/>
          <a:p>
            <a:pPr algn="just"/>
            <a:r>
              <a:rPr lang="en-US" b="1" dirty="0">
                <a:solidFill>
                  <a:srgbClr val="FF0000"/>
                </a:solidFill>
                <a:latin typeface="Times New Roman" pitchFamily="18" charset="0"/>
                <a:cs typeface="Times New Roman" pitchFamily="18" charset="0"/>
              </a:rPr>
              <a:t>Salt </a:t>
            </a:r>
            <a:r>
              <a:rPr lang="en-US" b="1" dirty="0" smtClean="0">
                <a:solidFill>
                  <a:srgbClr val="FF0000"/>
                </a:solidFill>
                <a:latin typeface="Times New Roman" pitchFamily="18" charset="0"/>
                <a:cs typeface="Times New Roman" pitchFamily="18" charset="0"/>
              </a:rPr>
              <a:t>lakes</a:t>
            </a:r>
            <a:endParaRPr lang="en-US" b="1" dirty="0">
              <a:solidFill>
                <a:srgbClr val="FF0000"/>
              </a:solidFill>
              <a:latin typeface="Times New Roman" pitchFamily="18" charset="0"/>
              <a:cs typeface="Times New Roman" pitchFamily="18" charset="0"/>
            </a:endParaRPr>
          </a:p>
          <a:p>
            <a:pPr algn="just"/>
            <a:r>
              <a:rPr lang="en-US" dirty="0">
                <a:solidFill>
                  <a:schemeClr val="tx1"/>
                </a:solidFill>
                <a:latin typeface="Times New Roman" pitchFamily="18" charset="0"/>
                <a:cs typeface="Times New Roman" pitchFamily="18" charset="0"/>
              </a:rPr>
              <a:t>Salt lakes (also called saline lakes) can form where there is no natural outlet or where the water evaporates rapidly and the drainage surface of the water table has a higher-than-normal salt content. Examples of salt lakes include Great Salt Lake</a:t>
            </a:r>
            <a:r>
              <a:rPr lang="en-US" dirty="0" smtClean="0">
                <a:solidFill>
                  <a:schemeClr val="tx1"/>
                </a:solidFill>
                <a:latin typeface="Times New Roman" pitchFamily="18" charset="0"/>
                <a:cs typeface="Times New Roman" pitchFamily="18" charset="0"/>
              </a:rPr>
              <a:t>,.</a:t>
            </a:r>
          </a:p>
          <a:p>
            <a:pPr algn="just"/>
            <a:r>
              <a:rPr lang="en-US" b="1" dirty="0" smtClean="0">
                <a:solidFill>
                  <a:srgbClr val="FF0000"/>
                </a:solidFill>
                <a:latin typeface="Times New Roman" pitchFamily="18" charset="0"/>
                <a:cs typeface="Times New Roman" pitchFamily="18" charset="0"/>
              </a:rPr>
              <a:t>Oxbow lakes</a:t>
            </a:r>
            <a:endParaRPr lang="en-US" b="1" dirty="0">
              <a:solidFill>
                <a:srgbClr val="FF0000"/>
              </a:solidFill>
              <a:latin typeface="Times New Roman" pitchFamily="18" charset="0"/>
              <a:cs typeface="Times New Roman" pitchFamily="18" charset="0"/>
            </a:endParaRPr>
          </a:p>
          <a:p>
            <a:pPr algn="just"/>
            <a:r>
              <a:rPr lang="en-US" dirty="0">
                <a:solidFill>
                  <a:schemeClr val="tx1"/>
                </a:solidFill>
                <a:latin typeface="Times New Roman" pitchFamily="18" charset="0"/>
                <a:cs typeface="Times New Roman" pitchFamily="18" charset="0"/>
              </a:rPr>
              <a:t>Small, crescent-shaped lakes called oxbow lakes can form in river valleys as a result of meandering. The slow-moving river forms a sinuous shape as the outer side of bends are eroded away more rapidly than the inner side. Eventually a horseshoe bend is formed and the river cuts through the narrow neck. This new passage then forms the main passage for the river and the ends of the bend become silted up, thus forming a bow-shaped lake</a:t>
            </a:r>
          </a:p>
          <a:p>
            <a:pPr algn="just"/>
            <a:endParaRPr lang="en-US" dirty="0"/>
          </a:p>
          <a:p>
            <a:pPr algn="just"/>
            <a:endParaRPr lang="en-US" dirty="0"/>
          </a:p>
        </p:txBody>
      </p:sp>
    </p:spTree>
    <p:extLst>
      <p:ext uri="{BB962C8B-B14F-4D97-AF65-F5344CB8AC3E}">
        <p14:creationId xmlns:p14="http://schemas.microsoft.com/office/powerpoint/2010/main" val="2936134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kmal\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3855"/>
            <a:ext cx="9948097" cy="6844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77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0"/>
            <a:ext cx="8991600" cy="6858000"/>
          </a:xfrm>
        </p:spPr>
        <p:txBody>
          <a:bodyPr>
            <a:normAutofit/>
          </a:bodyPr>
          <a:lstStyle/>
          <a:p>
            <a:pPr algn="just"/>
            <a:r>
              <a:rPr lang="en-US" b="1" dirty="0">
                <a:solidFill>
                  <a:srgbClr val="FF0000"/>
                </a:solidFill>
                <a:latin typeface="Times New Roman" pitchFamily="18" charset="0"/>
                <a:cs typeface="Times New Roman" pitchFamily="18" charset="0"/>
              </a:rPr>
              <a:t>Crater </a:t>
            </a:r>
            <a:r>
              <a:rPr lang="en-US" b="1" dirty="0" smtClean="0">
                <a:solidFill>
                  <a:srgbClr val="FF0000"/>
                </a:solidFill>
                <a:latin typeface="Times New Roman" pitchFamily="18" charset="0"/>
                <a:cs typeface="Times New Roman" pitchFamily="18" charset="0"/>
              </a:rPr>
              <a:t>lakes</a:t>
            </a:r>
            <a:endParaRPr lang="en-US" b="1" dirty="0">
              <a:solidFill>
                <a:srgbClr val="FF0000"/>
              </a:solidFill>
              <a:latin typeface="Times New Roman" pitchFamily="18" charset="0"/>
              <a:cs typeface="Times New Roman" pitchFamily="18" charset="0"/>
            </a:endParaRPr>
          </a:p>
          <a:p>
            <a:pPr algn="just"/>
            <a:r>
              <a:rPr lang="en-US" dirty="0">
                <a:solidFill>
                  <a:schemeClr val="tx1"/>
                </a:solidFill>
                <a:latin typeface="Times New Roman" pitchFamily="18" charset="0"/>
                <a:cs typeface="Times New Roman" pitchFamily="18" charset="0"/>
              </a:rPr>
              <a:t>Crater lakes are formed in volcanic</a:t>
            </a:r>
            <a:r>
              <a:rPr lang="en-US" dirty="0">
                <a:solidFill>
                  <a:schemeClr val="tx1"/>
                </a:solidFill>
                <a:latin typeface="Times New Roman" pitchFamily="18" charset="0"/>
                <a:cs typeface="Times New Roman" pitchFamily="18" charset="0"/>
                <a:hlinkClick r:id="rId3" tooltip="Volcanic crater"/>
              </a:rPr>
              <a:t> </a:t>
            </a:r>
            <a:r>
              <a:rPr lang="en-US" dirty="0">
                <a:solidFill>
                  <a:schemeClr val="tx1"/>
                </a:solidFill>
                <a:latin typeface="Times New Roman" pitchFamily="18" charset="0"/>
                <a:cs typeface="Times New Roman" pitchFamily="18" charset="0"/>
              </a:rPr>
              <a:t>craters and calderas which fill up with precipitation more rapidly than they empty via evaporation. </a:t>
            </a:r>
            <a:r>
              <a:rPr lang="en-US" b="1" dirty="0" smtClean="0">
                <a:solidFill>
                  <a:srgbClr val="FF0000"/>
                </a:solidFill>
                <a:latin typeface="Times New Roman" pitchFamily="18" charset="0"/>
                <a:cs typeface="Times New Roman" pitchFamily="18" charset="0"/>
              </a:rPr>
              <a:t>Glacial lakes</a:t>
            </a:r>
            <a:endParaRPr lang="en-US" b="1" dirty="0">
              <a:solidFill>
                <a:srgbClr val="FF0000"/>
              </a:solidFill>
              <a:latin typeface="Times New Roman" pitchFamily="18" charset="0"/>
              <a:cs typeface="Times New Roman" pitchFamily="18" charset="0"/>
            </a:endParaRPr>
          </a:p>
          <a:p>
            <a:pPr algn="just"/>
            <a:r>
              <a:rPr lang="en-US" dirty="0">
                <a:solidFill>
                  <a:schemeClr val="tx1"/>
                </a:solidFill>
                <a:latin typeface="Times New Roman" pitchFamily="18" charset="0"/>
                <a:cs typeface="Times New Roman" pitchFamily="18" charset="0"/>
              </a:rPr>
              <a:t>The advance and retreat of glaciers can scrape depressions in the surface where water accumulates; such lakes are common in </a:t>
            </a:r>
            <a:r>
              <a:rPr lang="en-US" dirty="0" smtClean="0">
                <a:solidFill>
                  <a:schemeClr val="tx1"/>
                </a:solidFill>
                <a:latin typeface="Times New Roman" pitchFamily="18" charset="0"/>
                <a:cs typeface="Times New Roman" pitchFamily="18" charset="0"/>
              </a:rPr>
              <a:t>Canada</a:t>
            </a:r>
            <a:r>
              <a:rPr lang="en-US" dirty="0">
                <a:solidFill>
                  <a:schemeClr val="tx1"/>
                </a:solidFill>
                <a:latin typeface="Times New Roman" pitchFamily="18" charset="0"/>
                <a:cs typeface="Times New Roman" pitchFamily="18" charset="0"/>
              </a:rPr>
              <a:t>. The most notable examples are probably the Great Lakes of North America. </a:t>
            </a:r>
            <a:endParaRPr lang="en-US" dirty="0"/>
          </a:p>
        </p:txBody>
      </p:sp>
    </p:spTree>
    <p:extLst>
      <p:ext uri="{BB962C8B-B14F-4D97-AF65-F5344CB8AC3E}">
        <p14:creationId xmlns:p14="http://schemas.microsoft.com/office/powerpoint/2010/main" val="1075395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CRATER LAKE </a:t>
            </a:r>
            <a:endParaRPr lang="en-US" b="1" dirty="0"/>
          </a:p>
        </p:txBody>
      </p:sp>
      <p:sp>
        <p:nvSpPr>
          <p:cNvPr id="3" name="Content Placeholder 2"/>
          <p:cNvSpPr>
            <a:spLocks noGrp="1"/>
          </p:cNvSpPr>
          <p:nvPr>
            <p:ph idx="1"/>
          </p:nvPr>
        </p:nvSpPr>
        <p:spPr/>
        <p:txBody>
          <a:bodyPr/>
          <a:lstStyle/>
          <a:p>
            <a:endParaRPr lang="en-US" dirty="0"/>
          </a:p>
        </p:txBody>
      </p:sp>
      <p:pic>
        <p:nvPicPr>
          <p:cNvPr id="4098" name="Picture 2" descr="C:\Users\Akmal\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055" y="1219200"/>
            <a:ext cx="8305800" cy="5172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31330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750</Words>
  <Application>Microsoft Office PowerPoint</Application>
  <PresentationFormat>On-screen Show (4:3)</PresentationFormat>
  <Paragraphs>85</Paragraphs>
  <Slides>21</Slides>
  <Notes>6</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LAKE </vt:lpstr>
      <vt:lpstr>PowerPoint Presentation</vt:lpstr>
      <vt:lpstr>Thienemann (1926) and Lenz (1928) apparently accept Forel's definition </vt:lpstr>
      <vt:lpstr>CHARACTERISTICS OF LAKE</vt:lpstr>
      <vt:lpstr>ORIGIN OF LAKES </vt:lpstr>
      <vt:lpstr>PowerPoint Presentation</vt:lpstr>
      <vt:lpstr>PowerPoint Presentation</vt:lpstr>
      <vt:lpstr>PowerPoint Presentation</vt:lpstr>
      <vt:lpstr>CRATER LAKE </vt:lpstr>
      <vt:lpstr>GLACIAL LAKE</vt:lpstr>
      <vt:lpstr>TYPE OF LAKES</vt:lpstr>
      <vt:lpstr>TYPES OF LAKES on basis of mixing</vt:lpstr>
      <vt:lpstr>HOLOMICTIC LAKE </vt:lpstr>
      <vt:lpstr>MONOMICTIC LAKE </vt:lpstr>
      <vt:lpstr>DIMICTIC LAKE </vt:lpstr>
      <vt:lpstr>POLYMICTIC LAKE </vt:lpstr>
      <vt:lpstr>MEROMICTIC LAKE </vt:lpstr>
      <vt:lpstr>PowerPoint Presentation</vt:lpstr>
      <vt:lpstr>LAKE VARIBLITY</vt:lpstr>
      <vt:lpstr> LIGHT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Lake</dc:title>
  <dc:creator>Akmal</dc:creator>
  <cp:lastModifiedBy>ismail - [2010]</cp:lastModifiedBy>
  <cp:revision>22</cp:revision>
  <dcterms:created xsi:type="dcterms:W3CDTF">2015-03-16T13:51:58Z</dcterms:created>
  <dcterms:modified xsi:type="dcterms:W3CDTF">2015-03-18T16:01:08Z</dcterms:modified>
</cp:coreProperties>
</file>