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4" r:id="rId3"/>
    <p:sldId id="305" r:id="rId4"/>
    <p:sldId id="306" r:id="rId5"/>
    <p:sldId id="307" r:id="rId6"/>
    <p:sldId id="308" r:id="rId7"/>
    <p:sldId id="310" r:id="rId8"/>
    <p:sldId id="309" r:id="rId9"/>
    <p:sldId id="312" r:id="rId10"/>
    <p:sldId id="311" r:id="rId11"/>
    <p:sldId id="285" r:id="rId12"/>
    <p:sldId id="304" r:id="rId13"/>
    <p:sldId id="257" r:id="rId14"/>
    <p:sldId id="258" r:id="rId15"/>
    <p:sldId id="259" r:id="rId16"/>
    <p:sldId id="275" r:id="rId17"/>
    <p:sldId id="289" r:id="rId18"/>
    <p:sldId id="316" r:id="rId19"/>
    <p:sldId id="314" r:id="rId20"/>
    <p:sldId id="315" r:id="rId21"/>
    <p:sldId id="31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2D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53" autoAdjust="0"/>
    <p:restoredTop sz="94660"/>
  </p:normalViewPr>
  <p:slideViewPr>
    <p:cSldViewPr>
      <p:cViewPr>
        <p:scale>
          <a:sx n="81" d="100"/>
          <a:sy n="81" d="100"/>
        </p:scale>
        <p:origin x="-1074" y="2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093B125-AC85-4232-B87C-8D96AC7E2935}" type="datetimeFigureOut">
              <a:rPr lang="en-US" smtClean="0"/>
              <a:pPr/>
              <a:t>5/19/2015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B83CF01-253F-4574-9B9C-E498B8189AE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093B125-AC85-4232-B87C-8D96AC7E2935}" type="datetimeFigureOut">
              <a:rPr lang="en-US" smtClean="0"/>
              <a:pPr/>
              <a:t>5/19/2015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83CF01-253F-4574-9B9C-E498B8189AE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093B125-AC85-4232-B87C-8D96AC7E2935}" type="datetimeFigureOut">
              <a:rPr lang="en-US" smtClean="0"/>
              <a:pPr/>
              <a:t>5/19/2015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83CF01-253F-4574-9B9C-E498B8189AE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093B125-AC85-4232-B87C-8D96AC7E2935}" type="datetimeFigureOut">
              <a:rPr lang="en-US" smtClean="0"/>
              <a:pPr/>
              <a:t>5/19/2015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83CF01-253F-4574-9B9C-E498B8189AE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093B125-AC85-4232-B87C-8D96AC7E2935}" type="datetimeFigureOut">
              <a:rPr lang="en-US" smtClean="0"/>
              <a:pPr/>
              <a:t>5/19/2015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83CF01-253F-4574-9B9C-E498B8189AE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093B125-AC85-4232-B87C-8D96AC7E2935}" type="datetimeFigureOut">
              <a:rPr lang="en-US" smtClean="0"/>
              <a:pPr/>
              <a:t>5/19/2015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83CF01-253F-4574-9B9C-E498B8189AE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093B125-AC85-4232-B87C-8D96AC7E2935}" type="datetimeFigureOut">
              <a:rPr lang="en-US" smtClean="0"/>
              <a:pPr/>
              <a:t>5/19/2015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83CF01-253F-4574-9B9C-E498B8189AE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093B125-AC85-4232-B87C-8D96AC7E2935}" type="datetimeFigureOut">
              <a:rPr lang="en-US" smtClean="0"/>
              <a:pPr/>
              <a:t>5/19/2015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83CF01-253F-4574-9B9C-E498B8189AE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93B125-AC85-4232-B87C-8D96AC7E2935}" type="datetimeFigureOut">
              <a:rPr lang="en-US" smtClean="0"/>
              <a:pPr/>
              <a:t>5/19/2015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83CF01-253F-4574-9B9C-E498B8189AE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093B125-AC85-4232-B87C-8D96AC7E2935}" type="datetimeFigureOut">
              <a:rPr lang="en-US" smtClean="0"/>
              <a:pPr/>
              <a:t>5/19/2015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83CF01-253F-4574-9B9C-E498B8189AE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093B125-AC85-4232-B87C-8D96AC7E2935}" type="datetimeFigureOut">
              <a:rPr lang="en-US" smtClean="0"/>
              <a:pPr/>
              <a:t>5/19/2015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B83CF01-253F-4574-9B9C-E498B8189AE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093B125-AC85-4232-B87C-8D96AC7E2935}" type="datetimeFigureOut">
              <a:rPr lang="en-US" smtClean="0"/>
              <a:pPr/>
              <a:t>5/19/2015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B83CF01-253F-4574-9B9C-E498B8189AE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PHOSPHOROUS CYCLE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2971800"/>
          </a:xfrm>
        </p:spPr>
        <p:txBody>
          <a:bodyPr>
            <a:noAutofit/>
          </a:bodyPr>
          <a:lstStyle/>
          <a:p>
            <a:pPr algn="l"/>
            <a:r>
              <a:rPr lang="en-US" sz="2000" b="1" dirty="0" smtClean="0">
                <a:latin typeface="Times New Roman" pitchFamily="18" charset="0"/>
                <a:cs typeface="Times New Roman" pitchFamily="18" charset="0"/>
              </a:rPr>
              <a:t>A SOIL-BASED VIEW OF THE PHOSPHORUS CYCLE</a:t>
            </a:r>
            <a:br>
              <a:rPr lang="en-US" sz="2000" b="1"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Initially, phosphate weathers from rocks. The small losses in a terrestrial system caused by leaching through the action of rain are balanced in the gains from weathering rocks. In soil, phosphate is absorbed on clay surfaces and organic matter particles and becomes incorporated (immobilized). Plants dissolve ionized forms of phosphate. Herbivores obtain phosphorus by eating plants, and carnivores by eating herbivores. Herbivores and carnivores excrete phosphorus as a waste product in urine and feces. Phosphorus is released back to the soil when plants or animal matter decomposes and the cycle repeats.</a:t>
            </a:r>
            <a:endParaRPr lang="en-US" sz="1800" dirty="0">
              <a:latin typeface="Times New Roman" pitchFamily="18" charset="0"/>
              <a:cs typeface="Times New Roman" pitchFamily="18" charset="0"/>
            </a:endParaRPr>
          </a:p>
        </p:txBody>
      </p:sp>
      <p:pic>
        <p:nvPicPr>
          <p:cNvPr id="5122" name="Picture 2" descr="D:\cpee mtech\assignment\images\phosph.JPG"/>
          <p:cNvPicPr>
            <a:picLocks noGrp="1" noChangeAspect="1" noChangeArrowheads="1"/>
          </p:cNvPicPr>
          <p:nvPr>
            <p:ph idx="1"/>
          </p:nvPr>
        </p:nvPicPr>
        <p:blipFill>
          <a:blip r:embed="rId2"/>
          <a:stretch>
            <a:fillRect/>
          </a:stretch>
        </p:blipFill>
        <p:spPr bwMode="auto">
          <a:xfrm>
            <a:off x="990600" y="3429000"/>
            <a:ext cx="7391400" cy="3200401"/>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705600"/>
          </a:xfrm>
        </p:spPr>
        <p:txBody>
          <a:bodyPr>
            <a:normAutofit/>
          </a:bodyPr>
          <a:lstStyle/>
          <a:p>
            <a:pPr algn="ctr">
              <a:buNone/>
            </a:pPr>
            <a:r>
              <a:rPr lang="en-US" sz="2800" dirty="0" smtClean="0">
                <a:latin typeface="Times New Roman" pitchFamily="18" charset="0"/>
                <a:cs typeface="Times New Roman" pitchFamily="18" charset="0"/>
              </a:rPr>
              <a:t>Phosphorous Cycle</a:t>
            </a:r>
            <a:endParaRPr lang="en-US" sz="2800" dirty="0">
              <a:latin typeface="Times New Roman" pitchFamily="18" charset="0"/>
              <a:cs typeface="Times New Roman" pitchFamily="18" charset="0"/>
            </a:endParaRPr>
          </a:p>
        </p:txBody>
      </p:sp>
      <p:pic>
        <p:nvPicPr>
          <p:cNvPr id="4" name="Picture 4" descr="phosphoruscycle"/>
          <p:cNvPicPr>
            <a:picLocks noChangeAspect="1" noChangeArrowheads="1"/>
          </p:cNvPicPr>
          <p:nvPr/>
        </p:nvPicPr>
        <p:blipFill>
          <a:blip r:embed="rId2"/>
          <a:srcRect/>
          <a:stretch>
            <a:fillRect/>
          </a:stretch>
        </p:blipFill>
        <p:spPr>
          <a:xfrm>
            <a:off x="0" y="685800"/>
            <a:ext cx="9144000" cy="61722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458200" cy="762000"/>
          </a:xfrm>
        </p:spPr>
        <p:txBody>
          <a:bodyPr>
            <a:normAutofit/>
          </a:bodyPr>
          <a:lstStyle/>
          <a:p>
            <a:r>
              <a:rPr lang="en-US" sz="3600" dirty="0" smtClean="0">
                <a:cs typeface="Times New Roman" pitchFamily="18" charset="0"/>
              </a:rPr>
              <a:t>Form of existence in nature</a:t>
            </a:r>
            <a:endParaRPr lang="en-US" sz="3600" dirty="0">
              <a:cs typeface="Times New Roman" pitchFamily="18" charset="0"/>
            </a:endParaRPr>
          </a:p>
        </p:txBody>
      </p:sp>
      <p:sp>
        <p:nvSpPr>
          <p:cNvPr id="3" name="Content Placeholder 2"/>
          <p:cNvSpPr>
            <a:spLocks noGrp="1"/>
          </p:cNvSpPr>
          <p:nvPr>
            <p:ph idx="1"/>
          </p:nvPr>
        </p:nvSpPr>
        <p:spPr>
          <a:xfrm>
            <a:off x="0" y="1143000"/>
            <a:ext cx="8915400" cy="5715000"/>
          </a:xfrm>
        </p:spPr>
        <p:txBody>
          <a:bodyPr>
            <a:normAutofit/>
          </a:bodyPr>
          <a:lstStyle/>
          <a:p>
            <a:pPr>
              <a:lnSpc>
                <a:spcPct val="150000"/>
              </a:lnSpc>
            </a:pPr>
            <a:r>
              <a:rPr lang="en-US" sz="2000" i="1" dirty="0" smtClean="0">
                <a:latin typeface="Times New Roman" pitchFamily="18" charset="0"/>
                <a:cs typeface="Times New Roman" pitchFamily="18" charset="0"/>
              </a:rPr>
              <a:t>Unlike the other cycles, there is no volatile </a:t>
            </a:r>
            <a:r>
              <a:rPr lang="en-US" sz="2000" dirty="0" smtClean="0">
                <a:latin typeface="Times New Roman" pitchFamily="18" charset="0"/>
                <a:cs typeface="Times New Roman" pitchFamily="18" charset="0"/>
              </a:rPr>
              <a:t>phosphorus-containing product to return phosphorus to the atmosphere in the way carbon dioxide, nitrogen gas, and sulfur dioxide are returned. </a:t>
            </a:r>
          </a:p>
          <a:p>
            <a:pPr>
              <a:lnSpc>
                <a:spcPct val="150000"/>
              </a:lnSpc>
            </a:pPr>
            <a:r>
              <a:rPr lang="en-US" sz="2000" dirty="0" smtClean="0">
                <a:latin typeface="Times New Roman" pitchFamily="18" charset="0"/>
                <a:cs typeface="Times New Roman" pitchFamily="18" charset="0"/>
              </a:rPr>
              <a:t>Therefore, phosphorus tends to accumulate in the seas. It can be retrieved by mining the above-ground sediments of ancient seas, mostly as deposits of calcium phosphate.</a:t>
            </a:r>
          </a:p>
          <a:p>
            <a:pPr>
              <a:lnSpc>
                <a:spcPct val="150000"/>
              </a:lnSpc>
            </a:pPr>
            <a:r>
              <a:rPr lang="en-US" sz="2000" dirty="0" smtClean="0">
                <a:latin typeface="Times New Roman" pitchFamily="18" charset="0"/>
                <a:cs typeface="Times New Roman" pitchFamily="18" charset="0"/>
              </a:rPr>
              <a:t>Seabirds also mine phosphorus from the sea by eating phosphorus-containing fish and depositing it as guano (bird droppings).</a:t>
            </a:r>
          </a:p>
          <a:p>
            <a:pPr>
              <a:lnSpc>
                <a:spcPct val="150000"/>
              </a:lnSpc>
            </a:pPr>
            <a:r>
              <a:rPr lang="en-US" sz="2000" dirty="0" smtClean="0">
                <a:latin typeface="Times New Roman" pitchFamily="18" charset="0"/>
                <a:cs typeface="Times New Roman" pitchFamily="18" charset="0"/>
              </a:rPr>
              <a:t> Certain small islands inhabited by such birds have long been mined for these deposits as a source of phosphorus for fertilizers.</a:t>
            </a:r>
          </a:p>
          <a:p>
            <a:pPr>
              <a:lnSpc>
                <a:spcPct val="150000"/>
              </a:lnSpc>
            </a:pPr>
            <a:endParaRPr lang="en-US"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0"/>
            <a:ext cx="8915400" cy="1295400"/>
          </a:xfrm>
        </p:spPr>
        <p:txBody>
          <a:bodyPr>
            <a:normAutofit fontScale="90000"/>
          </a:bodyPr>
          <a:lstStyle/>
          <a:p>
            <a:r>
              <a:rPr lang="en-US" dirty="0" smtClean="0"/>
              <a:t>Microbiological importance of phosphorous</a:t>
            </a:r>
            <a:endParaRPr lang="en-US" dirty="0"/>
          </a:p>
        </p:txBody>
      </p:sp>
      <p:sp>
        <p:nvSpPr>
          <p:cNvPr id="3" name="Content Placeholder 2"/>
          <p:cNvSpPr>
            <a:spLocks noGrp="1"/>
          </p:cNvSpPr>
          <p:nvPr>
            <p:ph idx="1"/>
          </p:nvPr>
        </p:nvSpPr>
        <p:spPr>
          <a:xfrm>
            <a:off x="0" y="1219200"/>
            <a:ext cx="9144000" cy="5638800"/>
          </a:xfrm>
        </p:spPr>
        <p:txBody>
          <a:bodyPr>
            <a:normAutofit/>
          </a:bodyPr>
          <a:lstStyle/>
          <a:p>
            <a:pPr>
              <a:buNone/>
            </a:pP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Phosphorus is a macronutrient necessary to all living cells. It is an important component </a:t>
            </a:r>
            <a:r>
              <a:rPr lang="en-US" sz="2000" dirty="0" smtClean="0">
                <a:latin typeface="Times New Roman" pitchFamily="18" charset="0"/>
                <a:cs typeface="Times New Roman" pitchFamily="18" charset="0"/>
              </a:rPr>
              <a:t>of adenosine </a:t>
            </a:r>
            <a:r>
              <a:rPr lang="en-US" sz="2000" dirty="0">
                <a:latin typeface="Times New Roman" pitchFamily="18" charset="0"/>
                <a:cs typeface="Times New Roman" pitchFamily="18" charset="0"/>
              </a:rPr>
              <a:t>triphosphate (ATP), nucleic acids (DNA and RNA), and phospholipids in </a:t>
            </a:r>
            <a:r>
              <a:rPr lang="en-US" sz="2000" dirty="0" smtClean="0">
                <a:latin typeface="Times New Roman" pitchFamily="18" charset="0"/>
                <a:cs typeface="Times New Roman" pitchFamily="18" charset="0"/>
              </a:rPr>
              <a:t>cell membranes</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It </a:t>
            </a:r>
            <a:r>
              <a:rPr lang="en-US" sz="2000" dirty="0">
                <a:latin typeface="Times New Roman" pitchFamily="18" charset="0"/>
                <a:cs typeface="Times New Roman" pitchFamily="18" charset="0"/>
              </a:rPr>
              <a:t>may be stored in intracellular volutin granules as polyphosphates in </a:t>
            </a:r>
            <a:r>
              <a:rPr lang="en-US" sz="2000" dirty="0" smtClean="0">
                <a:latin typeface="Times New Roman" pitchFamily="18" charset="0"/>
                <a:cs typeface="Times New Roman" pitchFamily="18" charset="0"/>
              </a:rPr>
              <a:t>both prokaryotes </a:t>
            </a:r>
            <a:r>
              <a:rPr lang="en-US" sz="2000" dirty="0">
                <a:latin typeface="Times New Roman" pitchFamily="18" charset="0"/>
                <a:cs typeface="Times New Roman" pitchFamily="18" charset="0"/>
              </a:rPr>
              <a:t>and eukaryotes.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It </a:t>
            </a:r>
            <a:r>
              <a:rPr lang="en-US" sz="2000" dirty="0">
                <a:latin typeface="Times New Roman" pitchFamily="18" charset="0"/>
                <a:cs typeface="Times New Roman" pitchFamily="18" charset="0"/>
              </a:rPr>
              <a:t>is a limiting nutrient for algal growth in lakes. </a:t>
            </a:r>
            <a:r>
              <a:rPr lang="en-US" sz="2000" dirty="0" smtClean="0">
                <a:latin typeface="Times New Roman" pitchFamily="18" charset="0"/>
                <a:cs typeface="Times New Roman" pitchFamily="18" charset="0"/>
              </a:rPr>
              <a:t>The average </a:t>
            </a:r>
            <a:r>
              <a:rPr lang="en-US" sz="2000" dirty="0">
                <a:latin typeface="Times New Roman" pitchFamily="18" charset="0"/>
                <a:cs typeface="Times New Roman" pitchFamily="18" charset="0"/>
              </a:rPr>
              <a:t>concentration of total phosphorus (inorganic and organic forms) in </a:t>
            </a:r>
            <a:r>
              <a:rPr lang="en-US" sz="2000" dirty="0" smtClean="0">
                <a:latin typeface="Times New Roman" pitchFamily="18" charset="0"/>
                <a:cs typeface="Times New Roman" pitchFamily="18" charset="0"/>
              </a:rPr>
              <a:t>wastewater is </a:t>
            </a:r>
            <a:r>
              <a:rPr lang="en-US" sz="2000" dirty="0">
                <a:latin typeface="Times New Roman" pitchFamily="18" charset="0"/>
                <a:cs typeface="Times New Roman" pitchFamily="18" charset="0"/>
              </a:rPr>
              <a:t>in the range 10–20 </a:t>
            </a:r>
            <a:r>
              <a:rPr lang="en-US" sz="2000" dirty="0" smtClean="0">
                <a:latin typeface="Times New Roman" pitchFamily="18" charset="0"/>
                <a:cs typeface="Times New Roman" pitchFamily="18" charset="0"/>
              </a:rPr>
              <a:t>mg/L.</a:t>
            </a:r>
          </a:p>
          <a:p>
            <a:r>
              <a:rPr lang="en-US" sz="2000" dirty="0" smtClean="0">
                <a:latin typeface="Times New Roman" pitchFamily="18" charset="0"/>
                <a:cs typeface="Times New Roman" pitchFamily="18" charset="0"/>
              </a:rPr>
              <a:t>The major transformations of phosphorus in aquatic environments are described below :</a:t>
            </a:r>
          </a:p>
          <a:p>
            <a:pPr>
              <a:buFont typeface="Wingdings" pitchFamily="2" charset="2"/>
              <a:buChar char="Ø"/>
            </a:pPr>
            <a:r>
              <a:rPr lang="en-US" sz="2000" dirty="0" smtClean="0">
                <a:latin typeface="Times New Roman" pitchFamily="18" charset="0"/>
                <a:cs typeface="Times New Roman" pitchFamily="18" charset="0"/>
              </a:rPr>
              <a:t>Mineralization</a:t>
            </a:r>
          </a:p>
          <a:p>
            <a:pPr>
              <a:buFont typeface="Wingdings" pitchFamily="2" charset="2"/>
              <a:buChar char="Ø"/>
            </a:pPr>
            <a:r>
              <a:rPr lang="en-US" sz="2000" dirty="0" smtClean="0">
                <a:latin typeface="Times New Roman" pitchFamily="18" charset="0"/>
                <a:cs typeface="Times New Roman" pitchFamily="18" charset="0"/>
              </a:rPr>
              <a:t>Assimilation.</a:t>
            </a:r>
          </a:p>
          <a:p>
            <a:pPr>
              <a:buFont typeface="Wingdings" pitchFamily="2" charset="2"/>
              <a:buChar char="Ø"/>
            </a:pPr>
            <a:r>
              <a:rPr lang="en-US" sz="2000" dirty="0" smtClean="0">
                <a:latin typeface="Times New Roman" pitchFamily="18" charset="0"/>
                <a:cs typeface="Times New Roman" pitchFamily="18" charset="0"/>
              </a:rPr>
              <a:t>Precipitation of Phosphorus Compounds.</a:t>
            </a:r>
          </a:p>
          <a:p>
            <a:pPr>
              <a:buFont typeface="Wingdings" pitchFamily="2" charset="2"/>
              <a:buChar char="Ø"/>
            </a:pPr>
            <a:r>
              <a:rPr lang="en-US" sz="2000" dirty="0" smtClean="0">
                <a:latin typeface="Times New Roman" pitchFamily="18" charset="0"/>
                <a:cs typeface="Times New Roman" pitchFamily="18" charset="0"/>
              </a:rPr>
              <a:t>Microbial Solubilization of Insoluble Forms of Phosphorus.</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sz="2000" b="1" dirty="0" smtClean="0">
                <a:latin typeface="Times New Roman" pitchFamily="18" charset="0"/>
                <a:cs typeface="Times New Roman" pitchFamily="18" charset="0"/>
              </a:rPr>
              <a:t>Mineralization : </a:t>
            </a:r>
          </a:p>
          <a:p>
            <a:r>
              <a:rPr lang="en-US" sz="2000" dirty="0" smtClean="0">
                <a:latin typeface="Times New Roman" pitchFamily="18" charset="0"/>
                <a:cs typeface="Times New Roman" pitchFamily="18" charset="0"/>
              </a:rPr>
              <a:t>Organic </a:t>
            </a:r>
            <a:r>
              <a:rPr lang="en-US" sz="2000" dirty="0">
                <a:latin typeface="Times New Roman" pitchFamily="18" charset="0"/>
                <a:cs typeface="Times New Roman" pitchFamily="18" charset="0"/>
              </a:rPr>
              <a:t>phosphorus compounds (e.g., phytin, inositol </a:t>
            </a:r>
            <a:r>
              <a:rPr lang="en-US" sz="2000" dirty="0" smtClean="0">
                <a:latin typeface="Times New Roman" pitchFamily="18" charset="0"/>
                <a:cs typeface="Times New Roman" pitchFamily="18" charset="0"/>
              </a:rPr>
              <a:t>phosphates, nucleic </a:t>
            </a:r>
            <a:r>
              <a:rPr lang="en-US" sz="2000" dirty="0">
                <a:latin typeface="Times New Roman" pitchFamily="18" charset="0"/>
                <a:cs typeface="Times New Roman" pitchFamily="18" charset="0"/>
              </a:rPr>
              <a:t>acids, phospholipids) are mineralized to orthophosphate by a wide </a:t>
            </a:r>
            <a:r>
              <a:rPr lang="en-US" sz="2000" dirty="0" smtClean="0">
                <a:latin typeface="Times New Roman" pitchFamily="18" charset="0"/>
                <a:cs typeface="Times New Roman" pitchFamily="18" charset="0"/>
              </a:rPr>
              <a:t>range of </a:t>
            </a:r>
            <a:r>
              <a:rPr lang="en-US" sz="2000" dirty="0">
                <a:latin typeface="Times New Roman" pitchFamily="18" charset="0"/>
                <a:cs typeface="Times New Roman" pitchFamily="18" charset="0"/>
              </a:rPr>
              <a:t>microorganisms that include bacteria (e.g., B. subtilis, Arthrobacter), </a:t>
            </a:r>
            <a:r>
              <a:rPr lang="en-US" sz="2000" dirty="0" smtClean="0">
                <a:latin typeface="Times New Roman" pitchFamily="18" charset="0"/>
                <a:cs typeface="Times New Roman" pitchFamily="18" charset="0"/>
              </a:rPr>
              <a:t>actinomycetes (e.g</a:t>
            </a:r>
            <a:r>
              <a:rPr lang="en-US" sz="2000" dirty="0">
                <a:latin typeface="Times New Roman" pitchFamily="18" charset="0"/>
                <a:cs typeface="Times New Roman" pitchFamily="18" charset="0"/>
              </a:rPr>
              <a:t>., Streptomyces), and fungi (e.g., Aspergillus, Penicillium</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Phosphatases are </a:t>
            </a:r>
            <a:r>
              <a:rPr lang="en-US" sz="2000" dirty="0" smtClean="0">
                <a:latin typeface="Times New Roman" pitchFamily="18" charset="0"/>
                <a:cs typeface="Times New Roman" pitchFamily="18" charset="0"/>
              </a:rPr>
              <a:t>the enzymes </a:t>
            </a:r>
            <a:r>
              <a:rPr lang="en-US" sz="2000" dirty="0">
                <a:latin typeface="Times New Roman" pitchFamily="18" charset="0"/>
                <a:cs typeface="Times New Roman" pitchFamily="18" charset="0"/>
              </a:rPr>
              <a:t>responsible for degradation of phosphorus compounds</a:t>
            </a:r>
            <a:r>
              <a:rPr lang="en-US" sz="2000" dirty="0" smtClean="0">
                <a:latin typeface="Times New Roman" pitchFamily="18" charset="0"/>
                <a:cs typeface="Times New Roman" pitchFamily="18" charset="0"/>
              </a:rPr>
              <a:t>.</a:t>
            </a:r>
          </a:p>
          <a:p>
            <a:endParaRPr lang="en-US" sz="2000" dirty="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Assimilation :</a:t>
            </a:r>
          </a:p>
          <a:p>
            <a:r>
              <a:rPr lang="en-US" sz="2000" dirty="0" smtClean="0">
                <a:latin typeface="Times New Roman" pitchFamily="18" charset="0"/>
                <a:cs typeface="Times New Roman" pitchFamily="18" charset="0"/>
              </a:rPr>
              <a:t>Microorganisms </a:t>
            </a:r>
            <a:r>
              <a:rPr lang="en-US" sz="2000" dirty="0">
                <a:latin typeface="Times New Roman" pitchFamily="18" charset="0"/>
                <a:cs typeface="Times New Roman" pitchFamily="18" charset="0"/>
              </a:rPr>
              <a:t>assimilate phosphorus, which enters </a:t>
            </a:r>
            <a:r>
              <a:rPr lang="en-US" sz="2000" dirty="0" smtClean="0">
                <a:latin typeface="Times New Roman" pitchFamily="18" charset="0"/>
                <a:cs typeface="Times New Roman" pitchFamily="18" charset="0"/>
              </a:rPr>
              <a:t>in the </a:t>
            </a:r>
            <a:r>
              <a:rPr lang="en-US" sz="2000" dirty="0">
                <a:latin typeface="Times New Roman" pitchFamily="18" charset="0"/>
                <a:cs typeface="Times New Roman" pitchFamily="18" charset="0"/>
              </a:rPr>
              <a:t>composition of several macromolecules in the cell.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Some </a:t>
            </a:r>
            <a:r>
              <a:rPr lang="en-US" sz="2000" dirty="0">
                <a:latin typeface="Times New Roman" pitchFamily="18" charset="0"/>
                <a:cs typeface="Times New Roman" pitchFamily="18" charset="0"/>
              </a:rPr>
              <a:t>microorganisms have </a:t>
            </a:r>
            <a:r>
              <a:rPr lang="en-US" sz="2000" dirty="0" smtClean="0">
                <a:latin typeface="Times New Roman" pitchFamily="18" charset="0"/>
                <a:cs typeface="Times New Roman" pitchFamily="18" charset="0"/>
              </a:rPr>
              <a:t>the ability </a:t>
            </a:r>
            <a:r>
              <a:rPr lang="en-US" sz="2000" dirty="0">
                <a:latin typeface="Times New Roman" pitchFamily="18" charset="0"/>
                <a:cs typeface="Times New Roman" pitchFamily="18" charset="0"/>
              </a:rPr>
              <a:t>to store phosphorus as polyphosphates in special </a:t>
            </a:r>
            <a:r>
              <a:rPr lang="en-US" sz="2000" dirty="0" smtClean="0">
                <a:latin typeface="Times New Roman" pitchFamily="18" charset="0"/>
                <a:cs typeface="Times New Roman" pitchFamily="18" charset="0"/>
              </a:rPr>
              <a:t>granules</a:t>
            </a:r>
          </a:p>
          <a:p>
            <a:pPr>
              <a:buNone/>
            </a:pP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a:t>
            </a:r>
            <a:r>
              <a:rPr lang="en-US" sz="2000" b="1" dirty="0">
                <a:latin typeface="Times New Roman" pitchFamily="18" charset="0"/>
                <a:cs typeface="Times New Roman" pitchFamily="18" charset="0"/>
              </a:rPr>
              <a:t>Precipitation of Phosphorus </a:t>
            </a:r>
            <a:r>
              <a:rPr lang="en-US" sz="2000" b="1" dirty="0" smtClean="0">
                <a:latin typeface="Times New Roman" pitchFamily="18" charset="0"/>
                <a:cs typeface="Times New Roman" pitchFamily="18" charset="0"/>
              </a:rPr>
              <a:t>Compounds:</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solubility of </a:t>
            </a:r>
            <a:r>
              <a:rPr lang="en-US" sz="2000" dirty="0" smtClean="0">
                <a:latin typeface="Times New Roman" pitchFamily="18" charset="0"/>
                <a:cs typeface="Times New Roman" pitchFamily="18" charset="0"/>
              </a:rPr>
              <a:t>orthophosphate is </a:t>
            </a:r>
            <a:r>
              <a:rPr lang="en-US" sz="2000" dirty="0">
                <a:latin typeface="Times New Roman" pitchFamily="18" charset="0"/>
                <a:cs typeface="Times New Roman" pitchFamily="18" charset="0"/>
              </a:rPr>
              <a:t>controlled by the pH of the aquatic environment and by the presence of </a:t>
            </a:r>
            <a:r>
              <a:rPr lang="en-US" sz="2000" dirty="0" smtClean="0">
                <a:latin typeface="Times New Roman" pitchFamily="18" charset="0"/>
                <a:cs typeface="Times New Roman" pitchFamily="18" charset="0"/>
              </a:rPr>
              <a:t>Ca</a:t>
            </a:r>
            <a:r>
              <a:rPr lang="en-US" sz="2000" baseline="30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,Mg</a:t>
            </a:r>
            <a:r>
              <a:rPr lang="en-US" sz="2000" baseline="30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 Fe</a:t>
            </a:r>
            <a:r>
              <a:rPr lang="en-US" sz="2000" baseline="30000" dirty="0" smtClean="0">
                <a:latin typeface="Times New Roman" pitchFamily="18" charset="0"/>
                <a:cs typeface="Times New Roman" pitchFamily="18" charset="0"/>
              </a:rPr>
              <a:t>3+ </a:t>
            </a:r>
            <a:r>
              <a:rPr lang="en-US" sz="2000" dirty="0" smtClean="0">
                <a:latin typeface="Times New Roman" pitchFamily="18" charset="0"/>
                <a:cs typeface="Times New Roman" pitchFamily="18" charset="0"/>
              </a:rPr>
              <a:t>and Al</a:t>
            </a:r>
            <a:r>
              <a:rPr lang="en-US" sz="2000" baseline="30000" dirty="0" smtClean="0">
                <a:latin typeface="Times New Roman" pitchFamily="18" charset="0"/>
                <a:cs typeface="Times New Roman" pitchFamily="18" charset="0"/>
              </a:rPr>
              <a:t>3+.</a:t>
            </a: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When precipitation occurs, there is </a:t>
            </a:r>
            <a:r>
              <a:rPr lang="en-US" sz="2000" dirty="0" smtClean="0">
                <a:latin typeface="Times New Roman" pitchFamily="18" charset="0"/>
                <a:cs typeface="Times New Roman" pitchFamily="18" charset="0"/>
              </a:rPr>
              <a:t>formation </a:t>
            </a:r>
            <a:r>
              <a:rPr lang="en-US" sz="2000" dirty="0">
                <a:latin typeface="Times New Roman" pitchFamily="18" charset="0"/>
                <a:cs typeface="Times New Roman" pitchFamily="18" charset="0"/>
              </a:rPr>
              <a:t>of insoluble </a:t>
            </a:r>
            <a:r>
              <a:rPr lang="en-US" sz="2000" dirty="0" smtClean="0">
                <a:latin typeface="Times New Roman" pitchFamily="18" charset="0"/>
                <a:cs typeface="Times New Roman" pitchFamily="18" charset="0"/>
              </a:rPr>
              <a:t>compounds such </a:t>
            </a:r>
            <a:r>
              <a:rPr lang="en-US" sz="2000" dirty="0">
                <a:latin typeface="Times New Roman" pitchFamily="18" charset="0"/>
                <a:cs typeface="Times New Roman" pitchFamily="18" charset="0"/>
              </a:rPr>
              <a:t>as hydroxyapatite (Cal0(PO4)6(OH)2 , vivianite Fe3(PO4)2 . 8H2O </a:t>
            </a:r>
            <a:r>
              <a:rPr lang="en-US" sz="2000" dirty="0" smtClean="0">
                <a:latin typeface="Times New Roman" pitchFamily="18" charset="0"/>
                <a:cs typeface="Times New Roman" pitchFamily="18" charset="0"/>
              </a:rPr>
              <a:t>or variscite</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AlPO4 </a:t>
            </a:r>
            <a:r>
              <a:rPr lang="en-US" sz="2000" dirty="0">
                <a:latin typeface="Times New Roman" pitchFamily="18" charset="0"/>
                <a:cs typeface="Times New Roman" pitchFamily="18" charset="0"/>
              </a:rPr>
              <a:t>. 2H2O </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sz="2000" dirty="0" smtClean="0">
                <a:latin typeface="Times New Roman" pitchFamily="18" charset="0"/>
                <a:cs typeface="Times New Roman" pitchFamily="18" charset="0"/>
              </a:rPr>
              <a:t> </a:t>
            </a:r>
            <a:r>
              <a:rPr lang="en-US" sz="2000" b="1" dirty="0">
                <a:latin typeface="Times New Roman" pitchFamily="18" charset="0"/>
                <a:cs typeface="Times New Roman" pitchFamily="18" charset="0"/>
              </a:rPr>
              <a:t>Microbial Solubilization of Insoluble Forms of </a:t>
            </a:r>
            <a:r>
              <a:rPr lang="en-US" sz="2000" b="1" dirty="0" smtClean="0">
                <a:latin typeface="Times New Roman" pitchFamily="18" charset="0"/>
                <a:cs typeface="Times New Roman" pitchFamily="18" charset="0"/>
              </a:rPr>
              <a:t>Phosphorus:</a:t>
            </a:r>
          </a:p>
          <a:p>
            <a:pPr>
              <a:buNone/>
            </a:pPr>
            <a:endParaRPr lang="en-US" sz="2000" b="1" dirty="0" smtClean="0">
              <a:latin typeface="Times New Roman" pitchFamily="18" charset="0"/>
              <a:cs typeface="Times New Roman" pitchFamily="18" charset="0"/>
            </a:endParaRPr>
          </a:p>
          <a:p>
            <a:pPr>
              <a:lnSpc>
                <a:spcPct val="150000"/>
              </a:lnSpc>
            </a:pPr>
            <a:r>
              <a:rPr lang="en-US" sz="2000" dirty="0" smtClean="0">
                <a:latin typeface="Times New Roman" pitchFamily="18" charset="0"/>
                <a:cs typeface="Times New Roman" pitchFamily="18" charset="0"/>
              </a:rPr>
              <a:t>Through</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their </a:t>
            </a:r>
            <a:r>
              <a:rPr lang="en-US" sz="2000" dirty="0">
                <a:latin typeface="Times New Roman" pitchFamily="18" charset="0"/>
                <a:cs typeface="Times New Roman" pitchFamily="18" charset="0"/>
              </a:rPr>
              <a:t>metabolic activity, microorganisms help in the solubilization </a:t>
            </a:r>
            <a:r>
              <a:rPr lang="en-US" sz="2000" dirty="0" smtClean="0">
                <a:latin typeface="Times New Roman" pitchFamily="18" charset="0"/>
                <a:cs typeface="Times New Roman" pitchFamily="18" charset="0"/>
              </a:rPr>
              <a:t>of  </a:t>
            </a:r>
            <a:r>
              <a:rPr lang="en-US" sz="2000" dirty="0">
                <a:latin typeface="Times New Roman" pitchFamily="18" charset="0"/>
                <a:cs typeface="Times New Roman" pitchFamily="18" charset="0"/>
              </a:rPr>
              <a:t>P </a:t>
            </a:r>
            <a:r>
              <a:rPr lang="en-US" sz="2000" dirty="0" smtClean="0">
                <a:latin typeface="Times New Roman" pitchFamily="18" charset="0"/>
                <a:cs typeface="Times New Roman" pitchFamily="18" charset="0"/>
              </a:rPr>
              <a:t>compounds.</a:t>
            </a:r>
          </a:p>
          <a:p>
            <a:pPr>
              <a:lnSpc>
                <a:spcPct val="150000"/>
              </a:lnSpc>
            </a:pPr>
            <a:r>
              <a:rPr lang="en-US" sz="2000" dirty="0" smtClean="0">
                <a:latin typeface="Times New Roman" pitchFamily="18" charset="0"/>
                <a:cs typeface="Times New Roman" pitchFamily="18" charset="0"/>
              </a:rPr>
              <a:t>The</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mechanisms </a:t>
            </a:r>
            <a:r>
              <a:rPr lang="en-US" sz="2000" dirty="0">
                <a:latin typeface="Times New Roman" pitchFamily="18" charset="0"/>
                <a:cs typeface="Times New Roman" pitchFamily="18" charset="0"/>
              </a:rPr>
              <a:t>of solubilization are metabolic processes </a:t>
            </a:r>
            <a:r>
              <a:rPr lang="en-US" sz="2000" dirty="0" smtClean="0">
                <a:latin typeface="Times New Roman" pitchFamily="18" charset="0"/>
                <a:cs typeface="Times New Roman" pitchFamily="18" charset="0"/>
              </a:rPr>
              <a:t>involving :</a:t>
            </a:r>
          </a:p>
          <a:p>
            <a:pPr>
              <a:lnSpc>
                <a:spcPct val="150000"/>
              </a:lnSpc>
              <a:buFont typeface="Wingdings" pitchFamily="2" charset="2"/>
              <a:buChar char="Ø"/>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enzymes, </a:t>
            </a:r>
            <a:endParaRPr lang="en-US" sz="2000" dirty="0" smtClean="0">
              <a:latin typeface="Times New Roman" pitchFamily="18" charset="0"/>
              <a:cs typeface="Times New Roman" pitchFamily="18" charset="0"/>
            </a:endParaRPr>
          </a:p>
          <a:p>
            <a:pPr>
              <a:lnSpc>
                <a:spcPct val="150000"/>
              </a:lnSpc>
              <a:buFont typeface="Wingdings" pitchFamily="2" charset="2"/>
              <a:buChar char="Ø"/>
            </a:pPr>
            <a:r>
              <a:rPr lang="en-US" sz="2000" dirty="0" smtClean="0">
                <a:latin typeface="Times New Roman" pitchFamily="18" charset="0"/>
                <a:cs typeface="Times New Roman" pitchFamily="18" charset="0"/>
              </a:rPr>
              <a:t>production of organic </a:t>
            </a:r>
            <a:r>
              <a:rPr lang="en-US" sz="2000" dirty="0">
                <a:latin typeface="Times New Roman" pitchFamily="18" charset="0"/>
                <a:cs typeface="Times New Roman" pitchFamily="18" charset="0"/>
              </a:rPr>
              <a:t>and inorganic acids by microorganisms (e.g., succinic acid, oxalic acid, </a:t>
            </a:r>
            <a:r>
              <a:rPr lang="en-US" sz="2000" dirty="0" smtClean="0">
                <a:latin typeface="Times New Roman" pitchFamily="18" charset="0"/>
                <a:cs typeface="Times New Roman" pitchFamily="18" charset="0"/>
              </a:rPr>
              <a:t>nitric acid</a:t>
            </a:r>
            <a:r>
              <a:rPr lang="en-US" sz="2000" dirty="0">
                <a:latin typeface="Times New Roman" pitchFamily="18" charset="0"/>
                <a:cs typeface="Times New Roman" pitchFamily="18" charset="0"/>
              </a:rPr>
              <a:t>, and sulfuric acid), </a:t>
            </a:r>
            <a:endParaRPr lang="en-US" sz="2000" dirty="0" smtClean="0">
              <a:latin typeface="Times New Roman" pitchFamily="18" charset="0"/>
              <a:cs typeface="Times New Roman" pitchFamily="18" charset="0"/>
            </a:endParaRPr>
          </a:p>
          <a:p>
            <a:pPr>
              <a:lnSpc>
                <a:spcPct val="150000"/>
              </a:lnSpc>
              <a:buFont typeface="Wingdings" pitchFamily="2" charset="2"/>
              <a:buChar char="Ø"/>
            </a:pPr>
            <a:r>
              <a:rPr lang="en-US" sz="2000" dirty="0" smtClean="0">
                <a:latin typeface="Times New Roman" pitchFamily="18" charset="0"/>
                <a:cs typeface="Times New Roman" pitchFamily="18" charset="0"/>
              </a:rPr>
              <a:t>production </a:t>
            </a:r>
            <a:r>
              <a:rPr lang="en-US" sz="2000" dirty="0">
                <a:latin typeface="Times New Roman" pitchFamily="18" charset="0"/>
                <a:cs typeface="Times New Roman" pitchFamily="18" charset="0"/>
              </a:rPr>
              <a:t>of CO2 , which lowers pH, </a:t>
            </a:r>
            <a:endParaRPr lang="en-US" sz="2000" dirty="0" smtClean="0">
              <a:latin typeface="Times New Roman" pitchFamily="18" charset="0"/>
              <a:cs typeface="Times New Roman" pitchFamily="18" charset="0"/>
            </a:endParaRPr>
          </a:p>
          <a:p>
            <a:pPr>
              <a:lnSpc>
                <a:spcPct val="150000"/>
              </a:lnSpc>
              <a:buFont typeface="Wingdings" pitchFamily="2" charset="2"/>
              <a:buChar char="Ø"/>
            </a:pPr>
            <a:r>
              <a:rPr lang="en-US" sz="2000" dirty="0" smtClean="0">
                <a:latin typeface="Times New Roman" pitchFamily="18" charset="0"/>
                <a:cs typeface="Times New Roman" pitchFamily="18" charset="0"/>
              </a:rPr>
              <a:t>production </a:t>
            </a:r>
            <a:r>
              <a:rPr lang="en-US" sz="2000" dirty="0">
                <a:latin typeface="Times New Roman" pitchFamily="18" charset="0"/>
                <a:cs typeface="Times New Roman" pitchFamily="18" charset="0"/>
              </a:rPr>
              <a:t>of </a:t>
            </a:r>
            <a:r>
              <a:rPr lang="en-US" sz="2000" dirty="0" smtClean="0">
                <a:latin typeface="Times New Roman" pitchFamily="18" charset="0"/>
                <a:cs typeface="Times New Roman" pitchFamily="18" charset="0"/>
              </a:rPr>
              <a:t>H2S,which </a:t>
            </a:r>
            <a:r>
              <a:rPr lang="en-US" sz="2000" dirty="0">
                <a:latin typeface="Times New Roman" pitchFamily="18" charset="0"/>
                <a:cs typeface="Times New Roman" pitchFamily="18" charset="0"/>
              </a:rPr>
              <a:t>may react with iron phosphate and liberate orthophosphate, and </a:t>
            </a:r>
            <a:endParaRPr lang="en-US" sz="2000" dirty="0" smtClean="0">
              <a:latin typeface="Times New Roman" pitchFamily="18" charset="0"/>
              <a:cs typeface="Times New Roman" pitchFamily="18" charset="0"/>
            </a:endParaRPr>
          </a:p>
          <a:p>
            <a:pPr>
              <a:lnSpc>
                <a:spcPct val="150000"/>
              </a:lnSpc>
              <a:buFont typeface="Wingdings" pitchFamily="2" charset="2"/>
              <a:buChar char="Ø"/>
            </a:pPr>
            <a:r>
              <a:rPr lang="en-US" sz="2000" dirty="0" smtClean="0">
                <a:latin typeface="Times New Roman" pitchFamily="18" charset="0"/>
                <a:cs typeface="Times New Roman" pitchFamily="18" charset="0"/>
              </a:rPr>
              <a:t>the production of </a:t>
            </a:r>
            <a:r>
              <a:rPr lang="en-US" sz="2000" dirty="0" err="1">
                <a:latin typeface="Times New Roman" pitchFamily="18" charset="0"/>
                <a:cs typeface="Times New Roman" pitchFamily="18" charset="0"/>
              </a:rPr>
              <a:t>chelators</a:t>
            </a:r>
            <a:r>
              <a:rPr lang="en-US" sz="2000" dirty="0">
                <a:latin typeface="Times New Roman" pitchFamily="18" charset="0"/>
                <a:cs typeface="Times New Roman" pitchFamily="18" charset="0"/>
              </a:rPr>
              <a:t>, which can complex Ca, Fe, or Al</a:t>
            </a:r>
            <a:r>
              <a:rPr lang="en-US" sz="2000" dirty="0" smtClean="0">
                <a:latin typeface="Times New Roman" pitchFamily="18" charset="0"/>
                <a:cs typeface="Times New Roman" pitchFamily="18" charset="0"/>
              </a:rPr>
              <a:t>.</a:t>
            </a:r>
          </a:p>
          <a:p>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458200" cy="1143000"/>
          </a:xfrm>
        </p:spPr>
        <p:txBody>
          <a:bodyPr>
            <a:normAutofit fontScale="90000"/>
          </a:bodyPr>
          <a:lstStyle/>
          <a:p>
            <a:r>
              <a:rPr lang="en-US" b="1" dirty="0" smtClean="0"/>
              <a:t>Phosphatic minerals</a:t>
            </a:r>
            <a:br>
              <a:rPr lang="en-US" b="1" dirty="0" smtClean="0"/>
            </a:br>
            <a:endParaRPr lang="en-US" dirty="0"/>
          </a:p>
        </p:txBody>
      </p:sp>
      <p:sp>
        <p:nvSpPr>
          <p:cNvPr id="3" name="Content Placeholder 2"/>
          <p:cNvSpPr>
            <a:spLocks noGrp="1"/>
          </p:cNvSpPr>
          <p:nvPr>
            <p:ph idx="1"/>
          </p:nvPr>
        </p:nvSpPr>
        <p:spPr>
          <a:xfrm>
            <a:off x="304800" y="609600"/>
            <a:ext cx="8382000" cy="6248400"/>
          </a:xfrm>
        </p:spPr>
        <p:txBody>
          <a:bodyPr>
            <a:noAutofit/>
          </a:bodyPr>
          <a:lstStyle/>
          <a:p>
            <a:r>
              <a:rPr lang="en-US" sz="1800" dirty="0" smtClean="0">
                <a:latin typeface="Times New Roman" pitchFamily="18" charset="0"/>
                <a:cs typeface="Times New Roman" pitchFamily="18" charset="0"/>
              </a:rPr>
              <a:t>The availability of phosphorus in an ecosystem is restricted by the rate of release of this element during weathering. </a:t>
            </a:r>
          </a:p>
          <a:p>
            <a:r>
              <a:rPr lang="en-US" sz="1800" dirty="0" smtClean="0">
                <a:latin typeface="Times New Roman" pitchFamily="18" charset="0"/>
                <a:cs typeface="Times New Roman" pitchFamily="18" charset="0"/>
              </a:rPr>
              <a:t>The release of phosphorus from apatite dissolution is a key control on ecosystem productivity.</a:t>
            </a:r>
          </a:p>
          <a:p>
            <a:r>
              <a:rPr lang="en-US" sz="1800" dirty="0" smtClean="0">
                <a:latin typeface="Times New Roman" pitchFamily="18" charset="0"/>
                <a:cs typeface="Times New Roman" pitchFamily="18" charset="0"/>
              </a:rPr>
              <a:t>The primary mineral with significant phosphorus content, apatite [Ca</a:t>
            </a:r>
            <a:r>
              <a:rPr lang="en-US" sz="1800" baseline="-25000" dirty="0" smtClean="0">
                <a:latin typeface="Times New Roman" pitchFamily="18" charset="0"/>
                <a:cs typeface="Times New Roman" pitchFamily="18" charset="0"/>
              </a:rPr>
              <a:t>5</a:t>
            </a:r>
            <a:r>
              <a:rPr lang="en-US" sz="1800" dirty="0" smtClean="0">
                <a:latin typeface="Times New Roman" pitchFamily="18" charset="0"/>
                <a:cs typeface="Times New Roman" pitchFamily="18" charset="0"/>
              </a:rPr>
              <a:t>(PO</a:t>
            </a:r>
            <a:r>
              <a:rPr lang="en-US" sz="1800" baseline="-25000" dirty="0" smtClean="0">
                <a:latin typeface="Times New Roman" pitchFamily="18" charset="0"/>
                <a:cs typeface="Times New Roman" pitchFamily="18" charset="0"/>
              </a:rPr>
              <a:t>4</a:t>
            </a:r>
            <a:r>
              <a:rPr lang="en-US" sz="1800" dirty="0" smtClean="0">
                <a:latin typeface="Times New Roman" pitchFamily="18" charset="0"/>
                <a:cs typeface="Times New Roman" pitchFamily="18" charset="0"/>
              </a:rPr>
              <a:t>)</a:t>
            </a:r>
            <a:r>
              <a:rPr lang="en-US" sz="1800" baseline="-25000" dirty="0" smtClean="0">
                <a:latin typeface="Times New Roman" pitchFamily="18" charset="0"/>
                <a:cs typeface="Times New Roman" pitchFamily="18" charset="0"/>
              </a:rPr>
              <a:t>3</a:t>
            </a:r>
            <a:r>
              <a:rPr lang="en-US" sz="1800" dirty="0" smtClean="0">
                <a:latin typeface="Times New Roman" pitchFamily="18" charset="0"/>
                <a:cs typeface="Times New Roman" pitchFamily="18" charset="0"/>
              </a:rPr>
              <a:t>OH] undergoes carbonation.</a:t>
            </a:r>
          </a:p>
          <a:p>
            <a:r>
              <a:rPr lang="en-US" sz="1800" dirty="0" smtClean="0">
                <a:latin typeface="Times New Roman" pitchFamily="18" charset="0"/>
                <a:cs typeface="Times New Roman" pitchFamily="18" charset="0"/>
              </a:rPr>
              <a:t>Little of this released phosphorus is taken by biota (organic form) whereas, large proportion reacts with other soil minerals leading to precipitation in unavailable forms. </a:t>
            </a:r>
          </a:p>
          <a:p>
            <a:r>
              <a:rPr lang="en-US" sz="1800" dirty="0" smtClean="0">
                <a:latin typeface="Times New Roman" pitchFamily="18" charset="0"/>
                <a:cs typeface="Times New Roman" pitchFamily="18" charset="0"/>
              </a:rPr>
              <a:t> Available phosphorus is found in a biogeochemical cycle in the upper soil profile, while phosphorus found at lower depths is primarily involved in geochemical reactions with secondary minerals.</a:t>
            </a:r>
          </a:p>
          <a:p>
            <a:r>
              <a:rPr lang="en-US" sz="1800" dirty="0" smtClean="0">
                <a:latin typeface="Times New Roman" pitchFamily="18" charset="0"/>
                <a:cs typeface="Times New Roman" pitchFamily="18" charset="0"/>
              </a:rPr>
              <a:t> Plant growth depends on the rapid root uptake of phosphorus released from dead organic matter in the biochemical cycle. Phosphorus is limited in supply for plant growth. </a:t>
            </a:r>
          </a:p>
          <a:p>
            <a:r>
              <a:rPr lang="en-US" sz="1800" dirty="0" smtClean="0">
                <a:latin typeface="Times New Roman" pitchFamily="18" charset="0"/>
                <a:cs typeface="Times New Roman" pitchFamily="18" charset="0"/>
              </a:rPr>
              <a:t>Phosphates move quickly through plants and animals; however, the processes that move them through the soil or ocean are very slow, making the phosphorus cycle overall one of the slowest biogeochemical cycles.</a:t>
            </a:r>
          </a:p>
          <a:p>
            <a:r>
              <a:rPr lang="en-US" sz="1800" dirty="0" smtClean="0">
                <a:latin typeface="Times New Roman" pitchFamily="18" charset="0"/>
                <a:cs typeface="Times New Roman" pitchFamily="18" charset="0"/>
              </a:rPr>
              <a:t>Low-molecular-weight (LMW) organic acids are found in soils. They originate from the activities of various microorganisms in soils or may be exuded from the roots of living plants. </a:t>
            </a:r>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304800" y="152400"/>
            <a:ext cx="8382000" cy="838200"/>
          </a:xfrm>
        </p:spPr>
        <p:txBody>
          <a:bodyPr rtlCol="0">
            <a:normAutofit/>
          </a:bodyPr>
          <a:lstStyle/>
          <a:p>
            <a:pPr algn="l" fontAlgn="auto">
              <a:spcAft>
                <a:spcPts val="0"/>
              </a:spcAft>
              <a:defRPr/>
            </a:pPr>
            <a:r>
              <a:rPr lang="en-US" sz="3200" b="1" dirty="0" smtClean="0">
                <a:latin typeface="Times New Roman" pitchFamily="18" charset="0"/>
                <a:cs typeface="Times New Roman" pitchFamily="18" charset="0"/>
              </a:rPr>
              <a:t>Human Impacts on the Phosphorus Cycle</a:t>
            </a:r>
          </a:p>
        </p:txBody>
      </p:sp>
      <p:sp>
        <p:nvSpPr>
          <p:cNvPr id="56323" name="Rectangle 3"/>
          <p:cNvSpPr>
            <a:spLocks noGrp="1" noChangeArrowheads="1"/>
          </p:cNvSpPr>
          <p:nvPr>
            <p:ph idx="1"/>
          </p:nvPr>
        </p:nvSpPr>
        <p:spPr>
          <a:xfrm>
            <a:off x="228600" y="1219200"/>
            <a:ext cx="8686800" cy="5410200"/>
          </a:xfrm>
        </p:spPr>
        <p:txBody>
          <a:bodyPr>
            <a:normAutofit/>
          </a:bodyPr>
          <a:lstStyle/>
          <a:p>
            <a:pPr>
              <a:lnSpc>
                <a:spcPct val="150000"/>
              </a:lnSpc>
            </a:pPr>
            <a:r>
              <a:rPr lang="en-US" sz="1800" dirty="0" smtClean="0">
                <a:latin typeface="Times New Roman" pitchFamily="18" charset="0"/>
                <a:cs typeface="Times New Roman" pitchFamily="18" charset="0"/>
              </a:rPr>
              <a:t>Like nitrogen, increased use of fertilizers increases phosphorus runoff into our waterways and contributes to eutrophication.</a:t>
            </a:r>
          </a:p>
          <a:p>
            <a:pPr>
              <a:lnSpc>
                <a:spcPct val="150000"/>
              </a:lnSpc>
            </a:pPr>
            <a:r>
              <a:rPr lang="en-US" sz="1800" dirty="0" smtClean="0">
                <a:latin typeface="Times New Roman" pitchFamily="18" charset="0"/>
                <a:cs typeface="Times New Roman" pitchFamily="18" charset="0"/>
              </a:rPr>
              <a:t>Humans have greatly influenced the P cycle by mining P, converting it to fertilizer, and by shipping fertilizer and products around the globe. </a:t>
            </a:r>
          </a:p>
          <a:p>
            <a:pPr>
              <a:lnSpc>
                <a:spcPct val="150000"/>
              </a:lnSpc>
            </a:pPr>
            <a:r>
              <a:rPr lang="en-US" sz="1800" dirty="0" smtClean="0">
                <a:latin typeface="Times New Roman" pitchFamily="18" charset="0"/>
                <a:cs typeface="Times New Roman" pitchFamily="18" charset="0"/>
              </a:rPr>
              <a:t>Transporting P in food from farms to cities has made a major change in the global P cycle. </a:t>
            </a:r>
          </a:p>
          <a:p>
            <a:pPr>
              <a:lnSpc>
                <a:spcPct val="150000"/>
              </a:lnSpc>
            </a:pPr>
            <a:r>
              <a:rPr lang="en-US" sz="1800" dirty="0" smtClean="0">
                <a:latin typeface="Times New Roman" pitchFamily="18" charset="0"/>
                <a:cs typeface="Times New Roman" pitchFamily="18" charset="0"/>
              </a:rPr>
              <a:t>Waters are enriched in P from farms run off, and from effluent that is inadequately treated before it is discharged to waters. </a:t>
            </a:r>
          </a:p>
          <a:p>
            <a:pPr>
              <a:lnSpc>
                <a:spcPct val="150000"/>
              </a:lnSpc>
            </a:pPr>
            <a:r>
              <a:rPr lang="en-US" sz="1800" dirty="0" smtClean="0">
                <a:latin typeface="Times New Roman" pitchFamily="18" charset="0"/>
                <a:cs typeface="Times New Roman" pitchFamily="18" charset="0"/>
              </a:rPr>
              <a:t>Natural eutrophication is a process by which lakes gradually age and become more productive and may take thousands of years to progress. </a:t>
            </a:r>
          </a:p>
          <a:p>
            <a:pPr>
              <a:lnSpc>
                <a:spcPct val="150000"/>
              </a:lnSpc>
            </a:pPr>
            <a:endParaRPr lang="en-US" sz="1800" dirty="0"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915400" cy="6858000"/>
          </a:xfrm>
        </p:spPr>
        <p:txBody>
          <a:bodyPr>
            <a:normAutofit/>
          </a:bodyPr>
          <a:lstStyle/>
          <a:p>
            <a:endParaRPr lang="en-US" sz="1800" dirty="0" smtClean="0">
              <a:latin typeface="Times New Roman" pitchFamily="18" charset="0"/>
              <a:cs typeface="Times New Roman" pitchFamily="18" charset="0"/>
            </a:endParaRPr>
          </a:p>
          <a:p>
            <a:pPr>
              <a:lnSpc>
                <a:spcPct val="150000"/>
              </a:lnSpc>
            </a:pPr>
            <a:r>
              <a:rPr lang="en-US" sz="1800" dirty="0" smtClean="0">
                <a:latin typeface="Times New Roman" pitchFamily="18" charset="0"/>
                <a:cs typeface="Times New Roman" pitchFamily="18" charset="0"/>
              </a:rPr>
              <a:t>Surface and subsurface runoff and erosion from high-P soils may be major contributing factors to fresh water eutrophication. </a:t>
            </a:r>
          </a:p>
          <a:p>
            <a:pPr>
              <a:lnSpc>
                <a:spcPct val="150000"/>
              </a:lnSpc>
            </a:pPr>
            <a:r>
              <a:rPr lang="en-US" sz="1800" dirty="0" smtClean="0">
                <a:latin typeface="Times New Roman" pitchFamily="18" charset="0"/>
                <a:cs typeface="Times New Roman" pitchFamily="18" charset="0"/>
              </a:rPr>
              <a:t>The processes controlling soil P release to surface runoff and to subsurface flow are a complex interaction between the type of P input, soil type and management, and transport processes depending on hydrological conditions.</a:t>
            </a:r>
          </a:p>
          <a:p>
            <a:pPr>
              <a:lnSpc>
                <a:spcPct val="150000"/>
              </a:lnSpc>
            </a:pPr>
            <a:r>
              <a:rPr lang="en-US" sz="1800" dirty="0" smtClean="0">
                <a:latin typeface="Times New Roman" pitchFamily="18" charset="0"/>
                <a:cs typeface="Times New Roman" pitchFamily="18" charset="0"/>
              </a:rPr>
              <a:t>In poorly drained soils or in areas where snowmelt can cause periodical </a:t>
            </a:r>
            <a:r>
              <a:rPr lang="en-US" sz="1800" dirty="0" err="1" smtClean="0">
                <a:latin typeface="Times New Roman" pitchFamily="18" charset="0"/>
                <a:cs typeface="Times New Roman" pitchFamily="18" charset="0"/>
              </a:rPr>
              <a:t>waterlogging</a:t>
            </a:r>
            <a:r>
              <a:rPr lang="en-US" sz="1800" dirty="0" smtClean="0">
                <a:latin typeface="Times New Roman" pitchFamily="18" charset="0"/>
                <a:cs typeface="Times New Roman" pitchFamily="18" charset="0"/>
              </a:rPr>
              <a:t>, Fe-reducing conditions can be attained in 7–10 days. This causes a sharp increase in P concentration in solution and P can be leached. </a:t>
            </a:r>
          </a:p>
          <a:p>
            <a:pPr>
              <a:lnSpc>
                <a:spcPct val="150000"/>
              </a:lnSpc>
            </a:pPr>
            <a:r>
              <a:rPr lang="en-US" sz="1800" dirty="0" smtClean="0">
                <a:latin typeface="Times New Roman" pitchFamily="18" charset="0"/>
                <a:cs typeface="Times New Roman" pitchFamily="18" charset="0"/>
              </a:rPr>
              <a:t>In addition, reduction of the soil causes a shift in phosphorus from resilient to more labile forms. This could eventually increase the potential for P loss. </a:t>
            </a:r>
          </a:p>
          <a:p>
            <a:pPr>
              <a:lnSpc>
                <a:spcPct val="150000"/>
              </a:lnSpc>
            </a:pPr>
            <a:r>
              <a:rPr lang="en-US" sz="1800" dirty="0" smtClean="0">
                <a:latin typeface="Times New Roman" pitchFamily="18" charset="0"/>
                <a:cs typeface="Times New Roman" pitchFamily="18" charset="0"/>
              </a:rPr>
              <a:t>This is of particular concern for the environmentally sound management of such areas, where disposal of agricultural wastes has already become a problem. </a:t>
            </a:r>
          </a:p>
          <a:p>
            <a:pPr>
              <a:lnSpc>
                <a:spcPct val="150000"/>
              </a:lnSpc>
            </a:pPr>
            <a:r>
              <a:rPr lang="en-US" sz="1800" dirty="0" smtClean="0">
                <a:latin typeface="Times New Roman" pitchFamily="18" charset="0"/>
                <a:cs typeface="Times New Roman" pitchFamily="18" charset="0"/>
              </a:rPr>
              <a:t>It is suggested that the water regime of soils that are to be used for organic wastes disposal is taken into account in the preparation of waste management regulations.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phosphateag"/>
          <p:cNvPicPr>
            <a:picLocks noGrp="1" noChangeAspect="1" noChangeArrowheads="1"/>
          </p:cNvPicPr>
          <p:nvPr>
            <p:ph idx="1"/>
          </p:nvPr>
        </p:nvPicPr>
        <p:blipFill>
          <a:blip r:embed="rId2"/>
          <a:srcRect/>
          <a:stretch>
            <a:fillRect/>
          </a:stretch>
        </p:blipFill>
        <p:spPr bwMode="auto">
          <a:xfrm>
            <a:off x="914400" y="6755"/>
            <a:ext cx="7162800" cy="631562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4"/>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4"/>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Introduction</a:t>
            </a:r>
            <a:endParaRPr lang="en-US" dirty="0"/>
          </a:p>
        </p:txBody>
      </p:sp>
      <p:sp>
        <p:nvSpPr>
          <p:cNvPr id="3" name="Content Placeholder 2"/>
          <p:cNvSpPr>
            <a:spLocks noGrp="1"/>
          </p:cNvSpPr>
          <p:nvPr>
            <p:ph idx="1"/>
          </p:nvPr>
        </p:nvSpPr>
        <p:spPr>
          <a:xfrm>
            <a:off x="0" y="1219200"/>
            <a:ext cx="9144000" cy="5638800"/>
          </a:xfrm>
        </p:spPr>
        <p:txBody>
          <a:bodyPr>
            <a:normAutofit lnSpcReduction="10000"/>
          </a:bodyPr>
          <a:lstStyle/>
          <a:p>
            <a:pPr>
              <a:lnSpc>
                <a:spcPct val="80000"/>
              </a:lnSpc>
              <a:buNone/>
            </a:pPr>
            <a:endParaRPr lang="en-US" sz="2800" dirty="0" smtClean="0"/>
          </a:p>
          <a:p>
            <a:pPr>
              <a:lnSpc>
                <a:spcPct val="150000"/>
              </a:lnSpc>
            </a:pPr>
            <a:r>
              <a:rPr lang="en-US" sz="2000" dirty="0" smtClean="0">
                <a:latin typeface="Times New Roman" pitchFamily="18" charset="0"/>
                <a:cs typeface="Times New Roman" pitchFamily="18" charset="0"/>
              </a:rPr>
              <a:t>The </a:t>
            </a:r>
            <a:r>
              <a:rPr lang="en-US" sz="2000" dirty="0" smtClean="0">
                <a:solidFill>
                  <a:srgbClr val="0000FF"/>
                </a:solidFill>
                <a:latin typeface="Times New Roman" pitchFamily="18" charset="0"/>
                <a:cs typeface="Times New Roman" pitchFamily="18" charset="0"/>
              </a:rPr>
              <a:t>phosphorus cycle</a:t>
            </a:r>
            <a:r>
              <a:rPr lang="en-US" sz="2000" dirty="0" smtClean="0">
                <a:latin typeface="Times New Roman" pitchFamily="18" charset="0"/>
                <a:cs typeface="Times New Roman" pitchFamily="18" charset="0"/>
              </a:rPr>
              <a:t> is the movement of phosphorus from the environment to organisms and then back to the environment. </a:t>
            </a:r>
          </a:p>
          <a:p>
            <a:pPr>
              <a:lnSpc>
                <a:spcPct val="150000"/>
              </a:lnSpc>
            </a:pPr>
            <a:r>
              <a:rPr lang="en-US" sz="2000" dirty="0" smtClean="0">
                <a:latin typeface="Times New Roman" pitchFamily="18" charset="0"/>
                <a:cs typeface="Times New Roman" pitchFamily="18" charset="0"/>
              </a:rPr>
              <a:t>The phosphorus cycle may also be referred to as the </a:t>
            </a:r>
            <a:r>
              <a:rPr lang="en-US" sz="2000" i="1" dirty="0" smtClean="0">
                <a:solidFill>
                  <a:srgbClr val="282DF8"/>
                </a:solidFill>
                <a:latin typeface="Times New Roman" pitchFamily="18" charset="0"/>
                <a:cs typeface="Times New Roman" pitchFamily="18" charset="0"/>
              </a:rPr>
              <a:t>mineral cycle or sedimentary cycle.</a:t>
            </a:r>
            <a:endParaRPr lang="en-US" sz="2000" dirty="0" smtClean="0">
              <a:solidFill>
                <a:srgbClr val="282DF8"/>
              </a:solidFill>
              <a:latin typeface="Times New Roman" pitchFamily="18" charset="0"/>
              <a:cs typeface="Times New Roman" pitchFamily="18" charset="0"/>
            </a:endParaRPr>
          </a:p>
          <a:p>
            <a:pPr>
              <a:lnSpc>
                <a:spcPct val="150000"/>
              </a:lnSpc>
            </a:pPr>
            <a:r>
              <a:rPr lang="en-US" sz="2000" dirty="0" smtClean="0">
                <a:latin typeface="Times New Roman" pitchFamily="18" charset="0"/>
                <a:cs typeface="Times New Roman" pitchFamily="18" charset="0"/>
              </a:rPr>
              <a:t>Unlike the other cycles, phosphorus </a:t>
            </a:r>
            <a:r>
              <a:rPr lang="en-US" sz="2000" dirty="0" smtClean="0">
                <a:solidFill>
                  <a:srgbClr val="282DF8"/>
                </a:solidFill>
                <a:latin typeface="Times New Roman" pitchFamily="18" charset="0"/>
                <a:cs typeface="Times New Roman" pitchFamily="18" charset="0"/>
              </a:rPr>
              <a:t>cannot </a:t>
            </a:r>
            <a:r>
              <a:rPr lang="en-US" sz="2000" dirty="0" smtClean="0">
                <a:latin typeface="Times New Roman" pitchFamily="18" charset="0"/>
                <a:cs typeface="Times New Roman" pitchFamily="18" charset="0"/>
              </a:rPr>
              <a:t>be found in air in the gaseous state. </a:t>
            </a:r>
          </a:p>
          <a:p>
            <a:pPr>
              <a:lnSpc>
                <a:spcPct val="150000"/>
              </a:lnSpc>
            </a:pPr>
            <a:r>
              <a:rPr lang="en-US" sz="2000" dirty="0" smtClean="0">
                <a:latin typeface="Times New Roman" pitchFamily="18" charset="0"/>
                <a:cs typeface="Times New Roman" pitchFamily="18" charset="0"/>
              </a:rPr>
              <a:t>The phosphorus cycle is the </a:t>
            </a:r>
            <a:r>
              <a:rPr lang="en-US" sz="2000" dirty="0" smtClean="0">
                <a:solidFill>
                  <a:srgbClr val="282DF8"/>
                </a:solidFill>
                <a:latin typeface="Times New Roman" pitchFamily="18" charset="0"/>
                <a:cs typeface="Times New Roman" pitchFamily="18" charset="0"/>
              </a:rPr>
              <a:t>SLOWEST</a:t>
            </a:r>
            <a:r>
              <a:rPr lang="en-US" sz="2000" dirty="0" smtClean="0">
                <a:latin typeface="Times New Roman" pitchFamily="18" charset="0"/>
                <a:cs typeface="Times New Roman" pitchFamily="18" charset="0"/>
              </a:rPr>
              <a:t> cycle.</a:t>
            </a:r>
          </a:p>
          <a:p>
            <a:pPr>
              <a:lnSpc>
                <a:spcPct val="150000"/>
              </a:lnSpc>
            </a:pPr>
            <a:r>
              <a:rPr lang="en-US" sz="2000" dirty="0" smtClean="0">
                <a:latin typeface="Times New Roman" pitchFamily="18" charset="0"/>
                <a:cs typeface="Times New Roman" pitchFamily="18" charset="0"/>
              </a:rPr>
              <a:t>The atmosphere does not play a significant role in the movement of phosphorus, because phosphorus and phosphorus-based compounds are usually solids at the typical ranges of temperature and pressure found on Earth. </a:t>
            </a:r>
          </a:p>
          <a:p>
            <a:pPr>
              <a:lnSpc>
                <a:spcPct val="150000"/>
              </a:lnSpc>
            </a:pPr>
            <a:r>
              <a:rPr lang="en-US" sz="2000" dirty="0" smtClean="0">
                <a:latin typeface="Times New Roman" pitchFamily="18" charset="0"/>
                <a:cs typeface="Times New Roman" pitchFamily="18" charset="0"/>
              </a:rPr>
              <a:t>On the land, phosphorus (chemical symbol, P) gradually becomes less available to plants over thousands of years, because it is slowly lost in runoff. </a:t>
            </a:r>
          </a:p>
          <a:p>
            <a:pPr>
              <a:lnSpc>
                <a:spcPct val="150000"/>
              </a:lnSpc>
              <a:buNone/>
            </a:pPr>
            <a:endParaRPr lang="en-US" sz="2000" dirty="0" smtClean="0">
              <a:latin typeface="Times New Roman" pitchFamily="18" charset="0"/>
              <a:cs typeface="Times New Roman" pitchFamily="18" charset="0"/>
            </a:endParaRPr>
          </a:p>
          <a:p>
            <a:endParaRPr lang="en-US" sz="2200" dirty="0" smtClean="0">
              <a:latin typeface="Times New Roman" pitchFamily="18" charset="0"/>
              <a:cs typeface="Times New Roman" pitchFamily="18" charset="0"/>
            </a:endParaRPr>
          </a:p>
          <a:p>
            <a:pPr>
              <a:lnSpc>
                <a:spcPct val="80000"/>
              </a:lnSpc>
              <a:buNone/>
            </a:pPr>
            <a:endParaRPr lang="en-US" sz="2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944562"/>
          </a:xfrm>
        </p:spPr>
        <p:txBody>
          <a:bodyPr>
            <a:normAutofit/>
          </a:bodyPr>
          <a:lstStyle/>
          <a:p>
            <a:pPr algn="l"/>
            <a:r>
              <a:rPr lang="en-US" sz="2000" dirty="0" smtClean="0">
                <a:latin typeface="Times New Roman" pitchFamily="18" charset="0"/>
                <a:cs typeface="Times New Roman" pitchFamily="18" charset="0"/>
              </a:rPr>
              <a:t>Eutrophication due to excess phosphate in water bodies</a:t>
            </a:r>
            <a:r>
              <a:rPr lang="en-US" sz="2000" dirty="0" smtClean="0"/>
              <a:t>.</a:t>
            </a:r>
            <a:endParaRPr lang="en-US" sz="2000" dirty="0"/>
          </a:p>
        </p:txBody>
      </p:sp>
      <p:pic>
        <p:nvPicPr>
          <p:cNvPr id="4" name="Picture 7" descr="EUTROPHICATION02"/>
          <p:cNvPicPr>
            <a:picLocks noGrp="1" noChangeAspect="1" noChangeArrowheads="1"/>
          </p:cNvPicPr>
          <p:nvPr>
            <p:ph idx="1"/>
          </p:nvPr>
        </p:nvPicPr>
        <p:blipFill>
          <a:blip r:embed="rId2"/>
          <a:stretch>
            <a:fillRect/>
          </a:stretch>
        </p:blipFill>
        <p:spPr bwMode="auto">
          <a:xfrm>
            <a:off x="570974" y="1600199"/>
            <a:ext cx="8039626" cy="508311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4"/>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4"/>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pPr>
              <a:lnSpc>
                <a:spcPct val="150000"/>
              </a:lnSpc>
            </a:pPr>
            <a:r>
              <a:rPr lang="en-US" sz="2000" dirty="0" smtClean="0">
                <a:latin typeface="Times New Roman" pitchFamily="18" charset="0"/>
                <a:cs typeface="Times New Roman" pitchFamily="18" charset="0"/>
              </a:rPr>
              <a:t>Low concentration of P in soils reduces plant growth, and slows soil microbial growth.</a:t>
            </a:r>
          </a:p>
          <a:p>
            <a:pPr>
              <a:lnSpc>
                <a:spcPct val="150000"/>
              </a:lnSpc>
            </a:pPr>
            <a:r>
              <a:rPr lang="en-US" sz="2000" dirty="0" smtClean="0">
                <a:latin typeface="Times New Roman" pitchFamily="18" charset="0"/>
                <a:cs typeface="Times New Roman" pitchFamily="18" charset="0"/>
              </a:rPr>
              <a:t>Soil microorganisms act as both sinks and sources of available P in the biogeochemical cycle.</a:t>
            </a:r>
            <a:endParaRPr lang="en-US" sz="2000" baseline="30000" dirty="0" smtClean="0">
              <a:latin typeface="Times New Roman" pitchFamily="18" charset="0"/>
              <a:cs typeface="Times New Roman" pitchFamily="18" charset="0"/>
            </a:endParaRPr>
          </a:p>
          <a:p>
            <a:pPr>
              <a:lnSpc>
                <a:spcPct val="150000"/>
              </a:lnSpc>
            </a:pPr>
            <a:r>
              <a:rPr lang="en-US" sz="2000" dirty="0" smtClean="0">
                <a:latin typeface="Times New Roman" pitchFamily="18" charset="0"/>
                <a:cs typeface="Times New Roman" pitchFamily="18" charset="0"/>
              </a:rPr>
              <a:t> Locally, transformations of  P are chemical, biological and microbiological: the major long-term transfers in the global cycle, however, are driven by tectonic movements in geologic time.</a:t>
            </a:r>
          </a:p>
          <a:p>
            <a:pPr>
              <a:lnSpc>
                <a:spcPct val="150000"/>
              </a:lnSpc>
            </a:pPr>
            <a:r>
              <a:rPr lang="en-US" sz="2000" dirty="0" smtClean="0">
                <a:latin typeface="Times New Roman" pitchFamily="18" charset="0"/>
                <a:cs typeface="Times New Roman" pitchFamily="18" charset="0"/>
              </a:rPr>
              <a:t> Humans have caused major changes to the global P cycle through shipping of P minerals, and use of P fertilizer, and also the shipping of food from farms to cities, where it is lost as effluent.</a:t>
            </a:r>
          </a:p>
          <a:p>
            <a:pPr>
              <a:lnSpc>
                <a:spcPct val="150000"/>
              </a:lnSpc>
            </a:pPr>
            <a:endParaRPr lang="en-US" sz="2000" dirty="0" smtClean="0">
              <a:latin typeface="Times New Roman" pitchFamily="18" charset="0"/>
              <a:cs typeface="Times New Roman" pitchFamily="18" charset="0"/>
            </a:endParaRPr>
          </a:p>
          <a:p>
            <a:pPr>
              <a:lnSpc>
                <a:spcPct val="150000"/>
              </a:lnSpc>
            </a:pPr>
            <a:endParaRPr lang="en-US" sz="2000" dirty="0" smtClean="0">
              <a:latin typeface="Times New Roman" pitchFamily="18" charset="0"/>
              <a:cs typeface="Times New Roman" pitchFamily="18" charset="0"/>
            </a:endParaRPr>
          </a:p>
          <a:p>
            <a:pPr>
              <a:lnSpc>
                <a:spcPct val="150000"/>
              </a:lnSpc>
              <a:buNone/>
            </a:pPr>
            <a:endParaRPr lang="en-US" sz="2000" dirty="0" smtClean="0">
              <a:latin typeface="Times New Roman" pitchFamily="18" charset="0"/>
              <a:cs typeface="Times New Roman" pitchFamily="18" charset="0"/>
            </a:endParaRPr>
          </a:p>
          <a:p>
            <a:pPr>
              <a:lnSpc>
                <a:spcPct val="150000"/>
              </a:lnSpc>
            </a:pP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458200" cy="990600"/>
          </a:xfrm>
        </p:spPr>
        <p:txBody>
          <a:bodyPr/>
          <a:lstStyle/>
          <a:p>
            <a:r>
              <a:rPr lang="en-US" dirty="0" smtClean="0"/>
              <a:t>Phosphorous cycle</a:t>
            </a:r>
            <a:endParaRPr lang="en-US" dirty="0"/>
          </a:p>
        </p:txBody>
      </p:sp>
      <p:pic>
        <p:nvPicPr>
          <p:cNvPr id="1026" name="Picture 2" descr="D:\cpee mtech\assignment\images\phoscycle2 (1).gif"/>
          <p:cNvPicPr>
            <a:picLocks noGrp="1" noChangeAspect="1" noChangeArrowheads="1"/>
          </p:cNvPicPr>
          <p:nvPr>
            <p:ph idx="1"/>
          </p:nvPr>
        </p:nvPicPr>
        <p:blipFill>
          <a:blip r:embed="rId2"/>
          <a:srcRect/>
          <a:stretch>
            <a:fillRect/>
          </a:stretch>
        </p:blipFill>
        <p:spPr bwMode="auto">
          <a:xfrm>
            <a:off x="279722" y="1600199"/>
            <a:ext cx="8483278" cy="5026343"/>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82000" cy="5897563"/>
          </a:xfrm>
        </p:spPr>
        <p:txBody>
          <a:bodyPr>
            <a:normAutofit/>
          </a:bodyPr>
          <a:lstStyle/>
          <a:p>
            <a:pPr>
              <a:lnSpc>
                <a:spcPct val="150000"/>
              </a:lnSpc>
            </a:pPr>
            <a:r>
              <a:rPr lang="en-US" sz="2200" dirty="0" smtClean="0">
                <a:latin typeface="Times New Roman" pitchFamily="18" charset="0"/>
                <a:cs typeface="Times New Roman" pitchFamily="18" charset="0"/>
              </a:rPr>
              <a:t>Phosphate salts that are released from rocks through weathering usually dissolve in soil water and will be absorbed by plants. </a:t>
            </a:r>
          </a:p>
          <a:p>
            <a:pPr>
              <a:lnSpc>
                <a:spcPct val="150000"/>
              </a:lnSpc>
            </a:pPr>
            <a:r>
              <a:rPr lang="en-US" sz="2200" dirty="0" smtClean="0">
                <a:latin typeface="Times New Roman" pitchFamily="18" charset="0"/>
                <a:cs typeface="Times New Roman" pitchFamily="18" charset="0"/>
              </a:rPr>
              <a:t>Animals absorb phosphates by eating plants or plant-eating animals.</a:t>
            </a:r>
          </a:p>
          <a:p>
            <a:pPr>
              <a:lnSpc>
                <a:spcPct val="150000"/>
              </a:lnSpc>
            </a:pPr>
            <a:r>
              <a:rPr lang="en-US" sz="2200" dirty="0" smtClean="0">
                <a:latin typeface="Times New Roman" pitchFamily="18" charset="0"/>
                <a:cs typeface="Times New Roman" pitchFamily="18" charset="0"/>
              </a:rPr>
              <a:t>When animals and plants die, phosphates will return to the soils or oceans again during decomposition. </a:t>
            </a:r>
          </a:p>
          <a:p>
            <a:pPr>
              <a:lnSpc>
                <a:spcPct val="150000"/>
              </a:lnSpc>
            </a:pPr>
            <a:r>
              <a:rPr lang="en-US" sz="2200" dirty="0" smtClean="0">
                <a:latin typeface="Times New Roman" pitchFamily="18" charset="0"/>
                <a:cs typeface="Times New Roman" pitchFamily="18" charset="0"/>
              </a:rPr>
              <a:t>After that, phosphorus will end up in sediments or rock formations again, remaining there for millions of years. Eventually, phosphorus is released again through weathering and the cycle starts over.</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a:normAutofit/>
          </a:bodyPr>
          <a:lstStyle/>
          <a:p>
            <a:r>
              <a:rPr lang="en-US" dirty="0" smtClean="0"/>
              <a:t>Schematic </a:t>
            </a:r>
            <a:endParaRPr lang="en-US" dirty="0"/>
          </a:p>
        </p:txBody>
      </p:sp>
      <p:pic>
        <p:nvPicPr>
          <p:cNvPr id="2050" name="Picture 2" descr="D:\cpee mtech\assignment\images\phoscycle.gif"/>
          <p:cNvPicPr>
            <a:picLocks noGrp="1" noChangeAspect="1" noChangeArrowheads="1"/>
          </p:cNvPicPr>
          <p:nvPr>
            <p:ph idx="1"/>
          </p:nvPr>
        </p:nvPicPr>
        <p:blipFill>
          <a:blip r:embed="rId2"/>
          <a:stretch>
            <a:fillRect/>
          </a:stretch>
        </p:blipFill>
        <p:spPr bwMode="auto">
          <a:xfrm>
            <a:off x="457200" y="1676400"/>
            <a:ext cx="8229600" cy="4724399"/>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D:\cpee mtech\assignment\images\images (12).jpg"/>
          <p:cNvPicPr>
            <a:picLocks noGrp="1" noChangeAspect="1" noChangeArrowheads="1"/>
          </p:cNvPicPr>
          <p:nvPr>
            <p:ph idx="1"/>
          </p:nvPr>
        </p:nvPicPr>
        <p:blipFill>
          <a:blip r:embed="rId2"/>
          <a:stretch>
            <a:fillRect/>
          </a:stretch>
        </p:blipFill>
        <p:spPr bwMode="auto">
          <a:xfrm>
            <a:off x="1066800" y="533401"/>
            <a:ext cx="6400800" cy="6169445"/>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2743200"/>
          </a:xfrm>
        </p:spPr>
        <p:txBody>
          <a:bodyPr>
            <a:normAutofit fontScale="90000"/>
          </a:bodyPr>
          <a:lstStyle/>
          <a:p>
            <a:pPr algn="l"/>
            <a:r>
              <a:rPr lang="en-US" sz="2200" b="1" dirty="0" smtClean="0">
                <a:latin typeface="Times New Roman" pitchFamily="18" charset="0"/>
                <a:cs typeface="Times New Roman" pitchFamily="18" charset="0"/>
              </a:rPr>
              <a:t> </a:t>
            </a:r>
            <a:br>
              <a:rPr lang="en-US" sz="2200" b="1" dirty="0" smtClean="0">
                <a:latin typeface="Times New Roman" pitchFamily="18" charset="0"/>
                <a:cs typeface="Times New Roman" pitchFamily="18" charset="0"/>
              </a:rPr>
            </a:br>
            <a:r>
              <a:rPr lang="en-US" sz="2200" b="1" dirty="0" smtClean="0">
                <a:latin typeface="Times New Roman" pitchFamily="18" charset="0"/>
                <a:cs typeface="Times New Roman" pitchFamily="18" charset="0"/>
              </a:rPr>
              <a:t> </a:t>
            </a:r>
            <a:br>
              <a:rPr lang="en-US" sz="2200" b="1" dirty="0" smtClean="0">
                <a:latin typeface="Times New Roman" pitchFamily="18" charset="0"/>
                <a:cs typeface="Times New Roman" pitchFamily="18" charset="0"/>
              </a:rPr>
            </a:br>
            <a:r>
              <a:rPr lang="en-US" sz="2200" b="1" dirty="0" smtClean="0">
                <a:latin typeface="Times New Roman" pitchFamily="18" charset="0"/>
                <a:cs typeface="Times New Roman" pitchFamily="18" charset="0"/>
              </a:rPr>
              <a:t>A GLOBAL VIEW OF THE PHOSPHORUS CYCLE</a:t>
            </a:r>
            <a:br>
              <a:rPr lang="en-US" sz="2200" b="1" dirty="0" smtClean="0">
                <a:latin typeface="Times New Roman" pitchFamily="18" charset="0"/>
                <a:cs typeface="Times New Roman" pitchFamily="18" charset="0"/>
              </a:rPr>
            </a:br>
            <a:r>
              <a:rPr lang="en-US" sz="2200" dirty="0" smtClean="0">
                <a:latin typeface="Times New Roman" pitchFamily="18" charset="0"/>
                <a:cs typeface="Times New Roman" pitchFamily="18" charset="0"/>
              </a:rPr>
              <a:t/>
            </a:r>
            <a:br>
              <a:rPr lang="en-US" sz="22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The phosphorus cycle occurs when phosphorus moves from land to sediments in the seas and then back to land again. The main storage for phosphorus is in the earths crust. On land phosphorus is usually found in the form of phosphates. By the process of weathering and erosion phosphates enter rivers and streams that transport them to the ocean. Once in the ocean the phosphorus accumulates on continental shelves in the form of insoluble deposits. After millions of years, the crustal plates rise from the sea floor and expose the phosphates on land. After more time, weathering will release them from rock and the cycle's geochemical phase begins again.</a:t>
            </a:r>
            <a:endParaRPr lang="en-US" sz="2000" dirty="0">
              <a:latin typeface="Times New Roman" pitchFamily="18" charset="0"/>
              <a:cs typeface="Times New Roman" pitchFamily="18" charset="0"/>
            </a:endParaRPr>
          </a:p>
        </p:txBody>
      </p:sp>
      <p:pic>
        <p:nvPicPr>
          <p:cNvPr id="3074" name="Picture 2" descr="D:\cpee mtech\assignment\images\phos2.gif"/>
          <p:cNvPicPr>
            <a:picLocks noGrp="1" noChangeAspect="1" noChangeArrowheads="1"/>
          </p:cNvPicPr>
          <p:nvPr>
            <p:ph idx="1"/>
          </p:nvPr>
        </p:nvPicPr>
        <p:blipFill>
          <a:blip r:embed="rId2"/>
          <a:stretch>
            <a:fillRect/>
          </a:stretch>
        </p:blipFill>
        <p:spPr bwMode="auto">
          <a:xfrm>
            <a:off x="1600200" y="2971800"/>
            <a:ext cx="6553200" cy="36576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3352800"/>
          </a:xfrm>
        </p:spPr>
        <p:txBody>
          <a:bodyPr>
            <a:noAutofit/>
          </a:bodyPr>
          <a:lstStyle/>
          <a:p>
            <a:pPr algn="l"/>
            <a:r>
              <a:rPr lang="en-US" sz="2000" b="1" dirty="0" smtClean="0">
                <a:latin typeface="Times New Roman" pitchFamily="18" charset="0"/>
                <a:cs typeface="Times New Roman" pitchFamily="18" charset="0"/>
              </a:rPr>
              <a:t>AN ECOSYSTEM VIEW OF THE PHOSPHORUS CYCLE</a:t>
            </a:r>
            <a:br>
              <a:rPr lang="en-US" sz="2000" b="1"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The ecosystem phase of the phosphorus cycle moves faster than the sediment phase. All organisms require phosphorus for synthesizing phospholipids, NADPH, ATP, nucleic acids, and other compounds. Plants absorb phosphorus very quickly, and then herbivores get phosphorus by eat plants. Then carnivores get phosphorus by eating herbivores. Eventually both of these organisms will excrete phosphorus as a waste. This decomposition will release phosphorus into the soil. Plants absorb the phosphorus from the soil and they recycle it within the ecosystem.</a:t>
            </a:r>
            <a:r>
              <a:rPr lang="en-US" sz="2000" dirty="0" smtClean="0">
                <a:latin typeface="Times New Roman" pitchFamily="18" charset="0"/>
                <a:cs typeface="Times New Roman" pitchFamily="18" charset="0"/>
              </a:rPr>
              <a:t>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pic>
        <p:nvPicPr>
          <p:cNvPr id="6146" name="Picture 2" descr="D:\cpee mtech\assignment\images\phos3.gif"/>
          <p:cNvPicPr>
            <a:picLocks noGrp="1" noChangeAspect="1" noChangeArrowheads="1"/>
          </p:cNvPicPr>
          <p:nvPr>
            <p:ph idx="1"/>
          </p:nvPr>
        </p:nvPicPr>
        <p:blipFill>
          <a:blip r:embed="rId2"/>
          <a:stretch>
            <a:fillRect/>
          </a:stretch>
        </p:blipFill>
        <p:spPr bwMode="auto">
          <a:xfrm>
            <a:off x="457200" y="2879158"/>
            <a:ext cx="8382000" cy="386362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381</TotalTime>
  <Words>1009</Words>
  <Application>Microsoft Office PowerPoint</Application>
  <PresentationFormat>On-screen Show (4:3)</PresentationFormat>
  <Paragraphs>87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PHOSPHOROUS CYCLE</vt:lpstr>
      <vt:lpstr>Introduction</vt:lpstr>
      <vt:lpstr>PowerPoint Presentation</vt:lpstr>
      <vt:lpstr>Phosphorous cycle</vt:lpstr>
      <vt:lpstr>PowerPoint Presentation</vt:lpstr>
      <vt:lpstr>Schematic </vt:lpstr>
      <vt:lpstr>PowerPoint Presentation</vt:lpstr>
      <vt:lpstr>    A GLOBAL VIEW OF THE PHOSPHORUS CYCLE  The phosphorus cycle occurs when phosphorus moves from land to sediments in the seas and then back to land again. The main storage for phosphorus is in the earths crust. On land phosphorus is usually found in the form of phosphates. By the process of weathering and erosion phosphates enter rivers and streams that transport them to the ocean. Once in the ocean the phosphorus accumulates on continental shelves in the form of insoluble deposits. After millions of years, the crustal plates rise from the sea floor and expose the phosphates on land. After more time, weathering will release them from rock and the cycle's geochemical phase begins again.</vt:lpstr>
      <vt:lpstr>AN ECOSYSTEM VIEW OF THE PHOSPHORUS CYCLE  The ecosystem phase of the phosphorus cycle moves faster than the sediment phase. All organisms require phosphorus for synthesizing phospholipids, NADPH, ATP, nucleic acids, and other compounds. Plants absorb phosphorus very quickly, and then herbivores get phosphorus by eat plants. Then carnivores get phosphorus by eating herbivores. Eventually both of these organisms will excrete phosphorus as a waste. This decomposition will release phosphorus into the soil. Plants absorb the phosphorus from the soil and they recycle it within the ecosystem.    </vt:lpstr>
      <vt:lpstr>A SOIL-BASED VIEW OF THE PHOSPHORUS CYCLE  Initially, phosphate weathers from rocks. The small losses in a terrestrial system caused by leaching through the action of rain are balanced in the gains from weathering rocks. In soil, phosphate is absorbed on clay surfaces and organic matter particles and becomes incorporated (immobilized). Plants dissolve ionized forms of phosphate. Herbivores obtain phosphorus by eating plants, and carnivores by eating herbivores. Herbivores and carnivores excrete phosphorus as a waste product in urine and feces. Phosphorus is released back to the soil when plants or animal matter decomposes and the cycle repeats.</vt:lpstr>
      <vt:lpstr>PowerPoint Presentation</vt:lpstr>
      <vt:lpstr>Form of existence in nature</vt:lpstr>
      <vt:lpstr>Microbiological importance of phosphorous</vt:lpstr>
      <vt:lpstr>PowerPoint Presentation</vt:lpstr>
      <vt:lpstr>PowerPoint Presentation</vt:lpstr>
      <vt:lpstr>Phosphatic minerals </vt:lpstr>
      <vt:lpstr>Human Impacts on the Phosphorus Cycle</vt:lpstr>
      <vt:lpstr>PowerPoint Presentation</vt:lpstr>
      <vt:lpstr>PowerPoint Presentation</vt:lpstr>
      <vt:lpstr>Eutrophication due to excess phosphate in water bodies.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Win-7</dc:creator>
  <cp:lastModifiedBy>Akmal</cp:lastModifiedBy>
  <cp:revision>42</cp:revision>
  <dcterms:created xsi:type="dcterms:W3CDTF">2013-10-18T14:23:59Z</dcterms:created>
  <dcterms:modified xsi:type="dcterms:W3CDTF">2015-05-19T07:02:05Z</dcterms:modified>
</cp:coreProperties>
</file>