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66" r:id="rId3"/>
    <p:sldId id="257" r:id="rId4"/>
    <p:sldId id="262" r:id="rId5"/>
    <p:sldId id="258" r:id="rId6"/>
    <p:sldId id="259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B1E55-9383-476D-9479-9210B7F54FEC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EAD3C-B5F7-4C91-8ED8-A3BAB350E14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5444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B1E55-9383-476D-9479-9210B7F54FEC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EAD3C-B5F7-4C91-8ED8-A3BAB350E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548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B1E55-9383-476D-9479-9210B7F54FEC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EAD3C-B5F7-4C91-8ED8-A3BAB350E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542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B1E55-9383-476D-9479-9210B7F54FEC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EAD3C-B5F7-4C91-8ED8-A3BAB350E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001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B1E55-9383-476D-9479-9210B7F54FEC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EAD3C-B5F7-4C91-8ED8-A3BAB350E14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0059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B1E55-9383-476D-9479-9210B7F54FEC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EAD3C-B5F7-4C91-8ED8-A3BAB350E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826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B1E55-9383-476D-9479-9210B7F54FEC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EAD3C-B5F7-4C91-8ED8-A3BAB350E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482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B1E55-9383-476D-9479-9210B7F54FEC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EAD3C-B5F7-4C91-8ED8-A3BAB350E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445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B1E55-9383-476D-9479-9210B7F54FEC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EAD3C-B5F7-4C91-8ED8-A3BAB350E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29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B9B1E55-9383-476D-9479-9210B7F54FEC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0EAD3C-B5F7-4C91-8ED8-A3BAB350E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931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B1E55-9383-476D-9479-9210B7F54FEC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EAD3C-B5F7-4C91-8ED8-A3BAB350E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54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B9B1E55-9383-476D-9479-9210B7F54FEC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0EAD3C-B5F7-4C91-8ED8-A3BAB350E14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2458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EVOLUTION OF MAN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68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of </a:t>
            </a:r>
            <a:r>
              <a:rPr lang="en-US" i="1" dirty="0" smtClean="0"/>
              <a:t>Homo sapiens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90672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Kingdom: Animalia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Phylum: Chordata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Class: Mammalia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Order: Primates</a:t>
            </a:r>
          </a:p>
          <a:p>
            <a:pPr lvl="1"/>
            <a:r>
              <a:rPr lang="en-US" sz="2000" dirty="0" smtClean="0"/>
              <a:t>Sub-order: Lemuroidea – Lemurs &amp; Lorises</a:t>
            </a:r>
          </a:p>
          <a:p>
            <a:pPr lvl="1"/>
            <a:r>
              <a:rPr lang="en-US" sz="2000" dirty="0" smtClean="0"/>
              <a:t>Sub-order: Tarsiodea - Tarsier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Sub-order: Anthropoidea</a:t>
            </a:r>
          </a:p>
          <a:p>
            <a:pPr lvl="5"/>
            <a:r>
              <a:rPr lang="en-US" dirty="0" smtClean="0"/>
              <a:t>Super-family: Ceboidea – New World Monkeys </a:t>
            </a:r>
          </a:p>
          <a:p>
            <a:pPr lvl="5"/>
            <a:r>
              <a:rPr lang="en-US" dirty="0" smtClean="0"/>
              <a:t>Super-family: Cercopithecidae – Old World Monkeys</a:t>
            </a:r>
          </a:p>
          <a:p>
            <a:pPr lvl="5"/>
            <a:r>
              <a:rPr lang="en-US" dirty="0" smtClean="0">
                <a:solidFill>
                  <a:srgbClr val="FF0000"/>
                </a:solidFill>
              </a:rPr>
              <a:t>Super-family: Hominoidea – Apes and Humans</a:t>
            </a:r>
          </a:p>
          <a:p>
            <a:pPr lvl="8"/>
            <a:r>
              <a:rPr lang="en-US" dirty="0" smtClean="0"/>
              <a:t>Family: Pongidae - Apes</a:t>
            </a:r>
          </a:p>
          <a:p>
            <a:pPr lvl="8"/>
            <a:r>
              <a:rPr lang="en-US" dirty="0" smtClean="0">
                <a:solidFill>
                  <a:srgbClr val="FF0000"/>
                </a:solidFill>
              </a:rPr>
              <a:t>Family: Hominidae - Humans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08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vce.bioninja.com.au/_Media/hominin_timeline_med.jpe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7990" y="108107"/>
            <a:ext cx="8615362" cy="620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596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afrom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447800"/>
            <a:ext cx="3309938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819400" y="533401"/>
            <a:ext cx="441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chemeClr val="tx2"/>
                </a:solidFill>
              </a:rPr>
              <a:t>Hominid Sites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828800" y="1143001"/>
            <a:ext cx="480060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000" dirty="0"/>
              <a:t> Earliest fossil hominid sites are in Africa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000" dirty="0"/>
              <a:t> They now span the latest Miocene to the early Pleistocene from about 6-7 mya to about 1.6 mya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000" dirty="0"/>
              <a:t>The major groups of sites are: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524000" y="3429001"/>
            <a:ext cx="5029200" cy="2708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sz="2000" dirty="0">
                <a:solidFill>
                  <a:schemeClr val="folHlink"/>
                </a:solidFill>
              </a:rPr>
              <a:t>Ethiopia</a:t>
            </a:r>
            <a:r>
              <a:rPr lang="en-US" sz="2000" dirty="0"/>
              <a:t> = Middle Awash valley &amp; Hadar (</a:t>
            </a:r>
            <a:r>
              <a:rPr lang="en-US" sz="2000" i="1" dirty="0"/>
              <a:t>Australopithecus afarensis</a:t>
            </a:r>
            <a:r>
              <a:rPr lang="en-US" sz="2000" dirty="0"/>
              <a:t>)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sz="2000" dirty="0">
                <a:solidFill>
                  <a:schemeClr val="folHlink"/>
                </a:solidFill>
              </a:rPr>
              <a:t>Kenya</a:t>
            </a:r>
            <a:r>
              <a:rPr lang="en-US" sz="2000" dirty="0"/>
              <a:t> = Lake Turkana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sz="2000" dirty="0">
                <a:solidFill>
                  <a:schemeClr val="folHlink"/>
                </a:solidFill>
              </a:rPr>
              <a:t>Tanzania</a:t>
            </a:r>
            <a:r>
              <a:rPr lang="en-US" sz="2000" dirty="0"/>
              <a:t> = Olduvai Gorge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sz="2000" dirty="0">
                <a:solidFill>
                  <a:schemeClr val="folHlink"/>
                </a:solidFill>
              </a:rPr>
              <a:t>South Africa</a:t>
            </a:r>
            <a:r>
              <a:rPr lang="en-US" sz="2000" dirty="0"/>
              <a:t> = various sites in limestone caverns centered around Sterkfontein</a:t>
            </a:r>
          </a:p>
        </p:txBody>
      </p:sp>
    </p:spTree>
    <p:extLst>
      <p:ext uri="{BB962C8B-B14F-4D97-AF65-F5344CB8AC3E}">
        <p14:creationId xmlns:p14="http://schemas.microsoft.com/office/powerpoint/2010/main" val="712299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Australopithecus: the first hominids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Oldest member: </a:t>
            </a:r>
            <a:r>
              <a:rPr lang="en-US" i="1" dirty="0" smtClean="0"/>
              <a:t>Australopithecus afarensis</a:t>
            </a:r>
          </a:p>
          <a:p>
            <a:r>
              <a:rPr lang="en-US" dirty="0" smtClean="0"/>
              <a:t>Lived 3.6 </a:t>
            </a:r>
            <a:r>
              <a:rPr lang="en-US" dirty="0" smtClean="0"/>
              <a:t>million years ago in </a:t>
            </a:r>
            <a:r>
              <a:rPr lang="en-US" dirty="0" smtClean="0"/>
              <a:t>Africa and became extinct about 3 million years ago.</a:t>
            </a:r>
            <a:endParaRPr lang="en-US" dirty="0" smtClean="0"/>
          </a:p>
          <a:p>
            <a:r>
              <a:rPr lang="en-US" dirty="0" smtClean="0"/>
              <a:t>Bipedal but with rather ape-like skeletal features and general </a:t>
            </a:r>
            <a:r>
              <a:rPr lang="en-US" dirty="0" smtClean="0"/>
              <a:t>appearance</a:t>
            </a:r>
          </a:p>
          <a:p>
            <a:r>
              <a:rPr lang="en-US" dirty="0" smtClean="0"/>
              <a:t>Cranial capacity of about 650 c.c.</a:t>
            </a:r>
            <a:endParaRPr lang="en-US" dirty="0" smtClean="0"/>
          </a:p>
          <a:p>
            <a:r>
              <a:rPr lang="en-US" dirty="0" smtClean="0"/>
              <a:t>Split into four branches: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i="1" dirty="0" smtClean="0"/>
              <a:t>Australopithecus africanus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i="1" dirty="0"/>
              <a:t>Australopithecus </a:t>
            </a:r>
            <a:r>
              <a:rPr lang="en-US" sz="2000" i="1" dirty="0" smtClean="0"/>
              <a:t>robustus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i="1" dirty="0"/>
              <a:t>Australopithecus</a:t>
            </a:r>
            <a:r>
              <a:rPr lang="en-US" sz="2000" i="1" dirty="0" smtClean="0"/>
              <a:t> boisei </a:t>
            </a:r>
            <a:endParaRPr lang="en-US" sz="2000" i="1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i="1" dirty="0" smtClean="0"/>
              <a:t>Homo habilis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264993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Homo habilis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first tool makers</a:t>
            </a:r>
          </a:p>
          <a:p>
            <a:r>
              <a:rPr lang="en-US" dirty="0" smtClean="0"/>
              <a:t>Evolved from Australopithecus about 2 billion years ago</a:t>
            </a:r>
          </a:p>
          <a:p>
            <a:r>
              <a:rPr lang="en-US" dirty="0" smtClean="0"/>
              <a:t>Became extinct 1.6 million years ago </a:t>
            </a:r>
            <a:endParaRPr lang="en-US" dirty="0" smtClean="0"/>
          </a:p>
          <a:p>
            <a:r>
              <a:rPr lang="en-US" dirty="0" smtClean="0"/>
              <a:t>Cranial capacity of 700-800 c.c.</a:t>
            </a:r>
          </a:p>
          <a:p>
            <a:r>
              <a:rPr lang="en-US" dirty="0" smtClean="0"/>
              <a:t>Made tools</a:t>
            </a:r>
          </a:p>
          <a:p>
            <a:r>
              <a:rPr lang="en-US" dirty="0" smtClean="0"/>
              <a:t>Lived in small groups</a:t>
            </a:r>
            <a:endParaRPr lang="en-US" dirty="0" smtClean="0"/>
          </a:p>
          <a:p>
            <a:r>
              <a:rPr lang="en-US" dirty="0" smtClean="0"/>
              <a:t>Gathered and shared food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7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Homo erectus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Replaced </a:t>
            </a:r>
            <a:r>
              <a:rPr lang="en-US" i="1" dirty="0"/>
              <a:t>Homo habilis</a:t>
            </a:r>
          </a:p>
          <a:p>
            <a:r>
              <a:rPr lang="en-US" dirty="0" smtClean="0"/>
              <a:t>Date back about 1.5 million years to 0.3 million years.</a:t>
            </a:r>
          </a:p>
          <a:p>
            <a:r>
              <a:rPr lang="en-US" dirty="0" smtClean="0"/>
              <a:t>Diverse and abundant cultural artifacts recovered along with their fossils</a:t>
            </a:r>
          </a:p>
          <a:p>
            <a:r>
              <a:rPr lang="en-US" dirty="0" smtClean="0"/>
              <a:t>Cranial capacity of 900 c.c.</a:t>
            </a:r>
          </a:p>
          <a:p>
            <a:r>
              <a:rPr lang="en-US" dirty="0" smtClean="0"/>
              <a:t>Walked upright</a:t>
            </a:r>
          </a:p>
          <a:p>
            <a:r>
              <a:rPr lang="en-US" dirty="0" smtClean="0"/>
              <a:t>Made better tools than H. habilis</a:t>
            </a:r>
          </a:p>
          <a:p>
            <a:r>
              <a:rPr lang="en-US" dirty="0" smtClean="0"/>
              <a:t>Clothed themselves with animal skins</a:t>
            </a:r>
          </a:p>
          <a:p>
            <a:r>
              <a:rPr lang="en-US" dirty="0" smtClean="0"/>
              <a:t>Moved into caves and established home sites for sharing food and raising young</a:t>
            </a:r>
          </a:p>
          <a:p>
            <a:r>
              <a:rPr lang="en-US" dirty="0" smtClean="0"/>
              <a:t>Used fire for cooking and keeping themselves warm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55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Homo sapiens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Probably evolved from </a:t>
            </a:r>
            <a:r>
              <a:rPr lang="en-US" i="1" dirty="0" smtClean="0"/>
              <a:t>Homo erectus</a:t>
            </a:r>
            <a:r>
              <a:rPr lang="en-US" dirty="0" smtClean="0"/>
              <a:t> about 0.3 million years ago.</a:t>
            </a:r>
          </a:p>
          <a:p>
            <a:r>
              <a:rPr lang="en-US" dirty="0" smtClean="0"/>
              <a:t>Gave rise to two varieties:</a:t>
            </a:r>
          </a:p>
          <a:p>
            <a:r>
              <a:rPr lang="en-US" i="1" dirty="0" smtClean="0"/>
              <a:t>Homo sapiens neanderthalensis (Cranial capacity: 1450-1500 c.c.)</a:t>
            </a:r>
          </a:p>
          <a:p>
            <a:r>
              <a:rPr lang="en-US" i="1" dirty="0" smtClean="0"/>
              <a:t>Homo sapiens </a:t>
            </a:r>
            <a:r>
              <a:rPr lang="en-US" i="1" dirty="0" err="1" smtClean="0"/>
              <a:t>sapiens</a:t>
            </a:r>
            <a:r>
              <a:rPr lang="en-US" i="1" dirty="0" smtClean="0"/>
              <a:t> (Cranial capacity: 1400 c.c.)</a:t>
            </a:r>
          </a:p>
          <a:p>
            <a:r>
              <a:rPr lang="en-US" dirty="0" smtClean="0"/>
              <a:t>Cro-Magnon man replaced Neanderthals about 35,000 years ago and ceased to exist as a separate race by 10, 000 years ago.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64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 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Modern man emerged 10, 000 years ago from dark, damp caves; built huts; domesticated wild dogs and learned to plant crops and store food grains.</a:t>
            </a:r>
          </a:p>
          <a:p>
            <a:r>
              <a:rPr lang="en-US" dirty="0" smtClean="0"/>
              <a:t>Cranium globular with cranial capacity of 1200-1500 c.c.</a:t>
            </a:r>
          </a:p>
          <a:p>
            <a:r>
              <a:rPr lang="en-US" dirty="0" smtClean="0"/>
              <a:t>Thinking and speech centres well developed.</a:t>
            </a:r>
          </a:p>
          <a:p>
            <a:r>
              <a:rPr lang="en-US" dirty="0" smtClean="0"/>
              <a:t>From that point onwards, human evolution has clearly been cultural rather than biological, with groups spreading throughout the world.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86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206</TotalTime>
  <Words>423</Words>
  <Application>Microsoft Office PowerPoint</Application>
  <PresentationFormat>Widescreen</PresentationFormat>
  <Paragraphs>62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Calibri Light</vt:lpstr>
      <vt:lpstr>Tahoma</vt:lpstr>
      <vt:lpstr>Wingdings</vt:lpstr>
      <vt:lpstr>Retrospect</vt:lpstr>
      <vt:lpstr>EVOLUTION OF MAN</vt:lpstr>
      <vt:lpstr>Classification of Homo sapiens</vt:lpstr>
      <vt:lpstr>PowerPoint Presentation</vt:lpstr>
      <vt:lpstr>PowerPoint Presentation</vt:lpstr>
      <vt:lpstr>Australopithecus: the first hominids</vt:lpstr>
      <vt:lpstr>Homo habilis</vt:lpstr>
      <vt:lpstr>Homo erectus</vt:lpstr>
      <vt:lpstr>Homo sapiens</vt:lpstr>
      <vt:lpstr>Modern man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EVOLUTION OF MAN</dc:title>
  <dc:creator>Sidra</dc:creator>
  <cp:lastModifiedBy>Sidra</cp:lastModifiedBy>
  <cp:revision>35</cp:revision>
  <dcterms:created xsi:type="dcterms:W3CDTF">2015-05-27T09:02:53Z</dcterms:created>
  <dcterms:modified xsi:type="dcterms:W3CDTF">2015-06-03T06:49:19Z</dcterms:modified>
</cp:coreProperties>
</file>