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8" r:id="rId3"/>
    <p:sldId id="259" r:id="rId4"/>
    <p:sldId id="264" r:id="rId5"/>
    <p:sldId id="267" r:id="rId6"/>
    <p:sldId id="257" r:id="rId7"/>
    <p:sldId id="268" r:id="rId8"/>
    <p:sldId id="269" r:id="rId9"/>
    <p:sldId id="270" r:id="rId10"/>
    <p:sldId id="271" r:id="rId11"/>
    <p:sldId id="295" r:id="rId12"/>
    <p:sldId id="296" r:id="rId13"/>
    <p:sldId id="297" r:id="rId14"/>
    <p:sldId id="272" r:id="rId15"/>
    <p:sldId id="273" r:id="rId16"/>
    <p:sldId id="300" r:id="rId17"/>
    <p:sldId id="299" r:id="rId18"/>
    <p:sldId id="301" r:id="rId19"/>
    <p:sldId id="298" r:id="rId20"/>
    <p:sldId id="263" r:id="rId21"/>
    <p:sldId id="266" r:id="rId22"/>
    <p:sldId id="302" r:id="rId23"/>
    <p:sldId id="274" r:id="rId24"/>
    <p:sldId id="275" r:id="rId25"/>
    <p:sldId id="276" r:id="rId26"/>
    <p:sldId id="277" r:id="rId27"/>
    <p:sldId id="278" r:id="rId28"/>
    <p:sldId id="261" r:id="rId29"/>
    <p:sldId id="262" r:id="rId30"/>
    <p:sldId id="260" r:id="rId31"/>
    <p:sldId id="281" r:id="rId32"/>
    <p:sldId id="280" r:id="rId33"/>
    <p:sldId id="279" r:id="rId34"/>
    <p:sldId id="282" r:id="rId35"/>
    <p:sldId id="284" r:id="rId36"/>
    <p:sldId id="283" r:id="rId37"/>
    <p:sldId id="285" r:id="rId38"/>
    <p:sldId id="287" r:id="rId39"/>
    <p:sldId id="288" r:id="rId40"/>
    <p:sldId id="290" r:id="rId41"/>
    <p:sldId id="289" r:id="rId42"/>
    <p:sldId id="291" r:id="rId43"/>
    <p:sldId id="292" r:id="rId44"/>
    <p:sldId id="293" r:id="rId45"/>
    <p:sldId id="29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27" autoAdjust="0"/>
    <p:restoredTop sz="72454" autoAdjust="0"/>
  </p:normalViewPr>
  <p:slideViewPr>
    <p:cSldViewPr>
      <p:cViewPr varScale="1">
        <p:scale>
          <a:sx n="52" d="100"/>
          <a:sy n="52" d="100"/>
        </p:scale>
        <p:origin x="-21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2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80BEF0-E121-4F30-BF27-2C85DEA8E53F}" type="datetimeFigureOut">
              <a:rPr lang="en-US" smtClean="0"/>
              <a:pPr/>
              <a:t>4/10/2015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AE77F-E961-4AB9-BB6F-C6D50CCD69FE}" type="slidenum">
              <a:rPr lang="en-US" smtClean="0"/>
              <a:pPr/>
              <a:t>‹#›</a:t>
            </a:fld>
            <a:endParaRPr lang="en-US"/>
          </a:p>
        </p:txBody>
      </p:sp>
    </p:spTree>
    <p:extLst>
      <p:ext uri="{BB962C8B-B14F-4D97-AF65-F5344CB8AC3E}">
        <p14:creationId xmlns:p14="http://schemas.microsoft.com/office/powerpoint/2010/main" val="291648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users.rcn.com/jkimball.ma.ultranet/BiologyPages/H/Hearing.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Estimated </a:t>
            </a:r>
            <a:r>
              <a:rPr lang="en-US" dirty="0" err="1" smtClean="0"/>
              <a:t>number</a:t>
            </a:r>
            <a:r>
              <a:rPr lang="en-US" sz="1200" kern="1200" dirty="0" err="1" smtClean="0">
                <a:solidFill>
                  <a:schemeClr val="tx1"/>
                </a:solidFill>
                <a:latin typeface="+mn-lt"/>
                <a:ea typeface="+mn-ea"/>
                <a:cs typeface="+mn-cs"/>
              </a:rPr>
              <a:t>Taxonomy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(Greek, taxis = arranged; </a:t>
            </a:r>
            <a:r>
              <a:rPr lang="en-US" sz="1200" kern="1200" dirty="0" err="1" smtClean="0">
                <a:solidFill>
                  <a:schemeClr val="tx1"/>
                </a:solidFill>
                <a:latin typeface="+mn-lt"/>
                <a:ea typeface="+mn-ea"/>
                <a:cs typeface="+mn-cs"/>
              </a:rPr>
              <a:t>nomos</a:t>
            </a:r>
            <a:r>
              <a:rPr lang="en-US" sz="1200" kern="1200" dirty="0" smtClean="0">
                <a:solidFill>
                  <a:schemeClr val="tx1"/>
                </a:solidFill>
                <a:latin typeface="+mn-lt"/>
                <a:ea typeface="+mn-ea"/>
                <a:cs typeface="+mn-cs"/>
              </a:rPr>
              <a:t> = law)</a:t>
            </a:r>
          </a:p>
          <a:p>
            <a:r>
              <a:rPr lang="en-US" sz="1200" kern="1200" dirty="0" smtClean="0">
                <a:solidFill>
                  <a:schemeClr val="tx1"/>
                </a:solidFill>
                <a:latin typeface="+mn-lt"/>
                <a:ea typeface="+mn-ea"/>
                <a:cs typeface="+mn-cs"/>
              </a:rPr>
              <a:t>☻  Making and maintaining collection</a:t>
            </a:r>
          </a:p>
          <a:p>
            <a:r>
              <a:rPr lang="en-US" sz="1200" kern="1200" dirty="0" smtClean="0">
                <a:solidFill>
                  <a:schemeClr val="tx1"/>
                </a:solidFill>
                <a:latin typeface="+mn-lt"/>
                <a:ea typeface="+mn-ea"/>
                <a:cs typeface="+mn-cs"/>
              </a:rPr>
              <a:t>☻  Differentiating species</a:t>
            </a:r>
          </a:p>
          <a:p>
            <a:r>
              <a:rPr lang="en-US" sz="1200" kern="1200" dirty="0" smtClean="0">
                <a:solidFill>
                  <a:schemeClr val="tx1"/>
                </a:solidFill>
                <a:latin typeface="+mn-lt"/>
                <a:ea typeface="+mn-ea"/>
                <a:cs typeface="+mn-cs"/>
              </a:rPr>
              <a:t>☻  Identification (Keys) and diagnosis of species and genera</a:t>
            </a:r>
          </a:p>
          <a:p>
            <a:r>
              <a:rPr lang="en-US" sz="1200" kern="1200" dirty="0" smtClean="0">
                <a:solidFill>
                  <a:schemeClr val="tx1"/>
                </a:solidFill>
                <a:latin typeface="+mn-lt"/>
                <a:ea typeface="+mn-ea"/>
                <a:cs typeface="+mn-cs"/>
              </a:rPr>
              <a:t>☻  Naming and describing species and genera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Systematics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(Greek, </a:t>
            </a:r>
            <a:r>
              <a:rPr lang="en-US" sz="1200" kern="1200" dirty="0" err="1" smtClean="0">
                <a:solidFill>
                  <a:schemeClr val="tx1"/>
                </a:solidFill>
                <a:latin typeface="+mn-lt"/>
                <a:ea typeface="+mn-ea"/>
                <a:cs typeface="+mn-cs"/>
              </a:rPr>
              <a:t>systema</a:t>
            </a:r>
            <a:r>
              <a:rPr lang="en-US" sz="1200" kern="1200" dirty="0" smtClean="0">
                <a:solidFill>
                  <a:schemeClr val="tx1"/>
                </a:solidFill>
                <a:latin typeface="+mn-lt"/>
                <a:ea typeface="+mn-ea"/>
                <a:cs typeface="+mn-cs"/>
              </a:rPr>
              <a:t> = a whole made of several parts)</a:t>
            </a:r>
          </a:p>
          <a:p>
            <a:r>
              <a:rPr lang="en-US" sz="1200" kern="1200" dirty="0" smtClean="0">
                <a:solidFill>
                  <a:schemeClr val="tx1"/>
                </a:solidFill>
                <a:latin typeface="+mn-lt"/>
                <a:ea typeface="+mn-ea"/>
                <a:cs typeface="+mn-cs"/>
              </a:rPr>
              <a:t>☻  Develops the classification of organisms</a:t>
            </a:r>
          </a:p>
          <a:p>
            <a:r>
              <a:rPr lang="en-US" sz="1200" kern="1200" dirty="0" smtClean="0">
                <a:solidFill>
                  <a:schemeClr val="tx1"/>
                </a:solidFill>
                <a:latin typeface="+mn-lt"/>
                <a:ea typeface="+mn-ea"/>
                <a:cs typeface="+mn-cs"/>
              </a:rPr>
              <a:t>☻  Species comparison and grouping into higher categories </a:t>
            </a:r>
          </a:p>
          <a:p>
            <a:r>
              <a:rPr lang="en-US" sz="1200" kern="1200" dirty="0" smtClean="0">
                <a:solidFill>
                  <a:schemeClr val="tx1"/>
                </a:solidFill>
                <a:latin typeface="+mn-lt"/>
                <a:ea typeface="+mn-ea"/>
                <a:cs typeface="+mn-cs"/>
              </a:rPr>
              <a:t>☻  Organisms are arranged in definite, hierarchical order</a:t>
            </a:r>
          </a:p>
          <a:p>
            <a:r>
              <a:rPr lang="en-US" sz="1200" kern="1200" dirty="0" smtClean="0">
                <a:solidFill>
                  <a:schemeClr val="tx1"/>
                </a:solidFill>
                <a:latin typeface="+mn-lt"/>
                <a:ea typeface="+mn-ea"/>
                <a:cs typeface="+mn-cs"/>
              </a:rPr>
              <a:t>☻  The order of the system is based on hypotheses of common descent</a:t>
            </a:r>
          </a:p>
          <a:p>
            <a:r>
              <a:rPr lang="en-US" sz="1200" kern="1200" dirty="0" smtClean="0">
                <a:solidFill>
                  <a:schemeClr val="tx1"/>
                </a:solidFill>
                <a:latin typeface="+mn-lt"/>
                <a:ea typeface="+mn-ea"/>
                <a:cs typeface="+mn-cs"/>
              </a:rPr>
              <a:t>      ( “ Study of the kinds and diversity of organisms and the relationships between them”)</a:t>
            </a:r>
          </a:p>
          <a:p>
            <a:endParaRPr lang="en-US" dirty="0"/>
          </a:p>
        </p:txBody>
      </p:sp>
      <p:sp>
        <p:nvSpPr>
          <p:cNvPr id="4" name="Slide Number Placeholder 3"/>
          <p:cNvSpPr>
            <a:spLocks noGrp="1"/>
          </p:cNvSpPr>
          <p:nvPr>
            <p:ph type="sldNum" sz="quarter" idx="10"/>
          </p:nvPr>
        </p:nvSpPr>
        <p:spPr/>
        <p:txBody>
          <a:bodyPr/>
          <a:lstStyle/>
          <a:p>
            <a:fld id="{038AE77F-E961-4AB9-BB6F-C6D50CCD69F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8AE77F-E961-4AB9-BB6F-C6D50CCD69FE}"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classify by any criterion we choose. This is true in classifying organisms, as well. We can classify by size, shape, color, alphabetical order .</a:t>
            </a:r>
            <a:r>
              <a:rPr lang="en-US" baseline="30000" dirty="0" err="1" smtClean="0"/>
              <a:t>l</a:t>
            </a:r>
            <a:r>
              <a:rPr lang="en-US" dirty="0" err="1" smtClean="0"/>
              <a:t>There</a:t>
            </a:r>
            <a:r>
              <a:rPr lang="en-US" dirty="0" smtClean="0"/>
              <a:t> is however a practical question: what do we learn from our classification? How useful is it? Is there a preferred classification of organisms from which we can learn more than we can from alternative classifications?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we classify by an arbitrary criterion, then knowing an organism's placement within the classification can be remarkably uninformative. For example, if we classify bacteria on the basis of shape (i.e., rod, </a:t>
            </a:r>
            <a:r>
              <a:rPr lang="en-US" dirty="0" err="1" smtClean="0"/>
              <a:t>coccus</a:t>
            </a:r>
            <a:r>
              <a:rPr lang="en-US" dirty="0" smtClean="0"/>
              <a:t>, spiral, etc.), then knowing an organism's classification tells us little more than its shape. We cannot begin to guess whether it is pathogenic.</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Ideally,  classification on the relationships of the organisms, that is, on their genealogy or phylogeny. This is uniquely useful because knowing that two organisms are closely related tells us that they will have many properties in common. </a:t>
            </a:r>
          </a:p>
          <a:p>
            <a:endParaRPr lang="en-US" dirty="0"/>
          </a:p>
        </p:txBody>
      </p:sp>
      <p:sp>
        <p:nvSpPr>
          <p:cNvPr id="4" name="Slide Number Placeholder 3"/>
          <p:cNvSpPr>
            <a:spLocks noGrp="1"/>
          </p:cNvSpPr>
          <p:nvPr>
            <p:ph type="sldNum" sz="quarter" idx="10"/>
          </p:nvPr>
        </p:nvSpPr>
        <p:spPr/>
        <p:txBody>
          <a:bodyPr/>
          <a:lstStyle/>
          <a:p>
            <a:fld id="{038AE77F-E961-4AB9-BB6F-C6D50CCD69FE}"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33400"/>
            <a:ext cx="4775200" cy="3581400"/>
          </a:xfrm>
        </p:spPr>
      </p:sp>
      <p:sp>
        <p:nvSpPr>
          <p:cNvPr id="3" name="Notes Placeholder 2"/>
          <p:cNvSpPr>
            <a:spLocks noGrp="1"/>
          </p:cNvSpPr>
          <p:nvPr>
            <p:ph type="body" idx="1"/>
          </p:nvPr>
        </p:nvSpPr>
        <p:spPr/>
        <p:txBody>
          <a:bodyPr>
            <a:normAutofit/>
          </a:bodyPr>
          <a:lstStyle/>
          <a:p>
            <a:r>
              <a:rPr lang="en-US" dirty="0" smtClean="0"/>
              <a:t>Most similarities between present-day species are due to their common ancestry. To first approximation, the more recent their common ancestry, the more similar two species will be (the more properties they will share).</a:t>
            </a:r>
          </a:p>
          <a:p>
            <a:r>
              <a:rPr lang="en-US" b="1" dirty="0" smtClean="0">
                <a:solidFill>
                  <a:srgbClr val="0066FF"/>
                </a:solidFill>
              </a:rPr>
              <a:t>THUS</a:t>
            </a:r>
            <a:r>
              <a:rPr lang="en-US" b="1" baseline="0" dirty="0" smtClean="0">
                <a:solidFill>
                  <a:srgbClr val="0066FF"/>
                </a:solidFill>
              </a:rPr>
              <a:t> ALTHOUGH LINNAEUS BELIEVED IN THE IMMUTABILITY OF SPECIES, YET DUE TO THE ABOVE MENTIONED PHENOMENON THE CLASSIFICATION THAT HE DEVELOPED WAS A NATURAL ONE.</a:t>
            </a:r>
            <a:endParaRPr lang="en-US" b="1" dirty="0">
              <a:solidFill>
                <a:srgbClr val="0066FF"/>
              </a:solidFill>
            </a:endParaRPr>
          </a:p>
        </p:txBody>
      </p:sp>
      <p:sp>
        <p:nvSpPr>
          <p:cNvPr id="4" name="Slide Number Placeholder 3"/>
          <p:cNvSpPr>
            <a:spLocks noGrp="1"/>
          </p:cNvSpPr>
          <p:nvPr>
            <p:ph type="sldNum" sz="quarter" idx="10"/>
          </p:nvPr>
        </p:nvSpPr>
        <p:spPr/>
        <p:txBody>
          <a:bodyPr/>
          <a:lstStyle/>
          <a:p>
            <a:fld id="{038AE77F-E961-4AB9-BB6F-C6D50CCD69FE}"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the time </a:t>
            </a:r>
            <a:r>
              <a:rPr lang="en-US" dirty="0" err="1" smtClean="0"/>
              <a:t>Lineaus</a:t>
            </a:r>
            <a:r>
              <a:rPr lang="en-US" dirty="0" smtClean="0"/>
              <a:t> </a:t>
            </a:r>
            <a:r>
              <a:rPr lang="en-US" dirty="0" err="1" smtClean="0"/>
              <a:t>complted</a:t>
            </a:r>
            <a:r>
              <a:rPr lang="en-US" dirty="0" smtClean="0"/>
              <a:t> his </a:t>
            </a:r>
            <a:r>
              <a:rPr lang="en-US" dirty="0" err="1" smtClean="0"/>
              <a:t>deleberations</a:t>
            </a:r>
            <a:r>
              <a:rPr lang="en-US" dirty="0" smtClean="0"/>
              <a:t> the main idea of the </a:t>
            </a:r>
            <a:r>
              <a:rPr lang="en-US" dirty="0" err="1" smtClean="0"/>
              <a:t>taxa</a:t>
            </a:r>
            <a:r>
              <a:rPr lang="en-US" dirty="0" smtClean="0"/>
              <a:t> like Species</a:t>
            </a:r>
            <a:r>
              <a:rPr lang="en-US" baseline="0" dirty="0" smtClean="0"/>
              <a:t> Genus Family Order </a:t>
            </a:r>
            <a:r>
              <a:rPr lang="en-US" baseline="0" dirty="0" err="1" smtClean="0"/>
              <a:t>Classs</a:t>
            </a:r>
            <a:r>
              <a:rPr lang="en-US" baseline="0" dirty="0" smtClean="0"/>
              <a:t> Phylum </a:t>
            </a:r>
            <a:r>
              <a:rPr lang="en-US" baseline="0" dirty="0" err="1" smtClean="0"/>
              <a:t>Kindome</a:t>
            </a:r>
            <a:r>
              <a:rPr lang="en-US" baseline="0" dirty="0" smtClean="0"/>
              <a:t> had been </a:t>
            </a:r>
            <a:r>
              <a:rPr lang="en-US" baseline="0" dirty="0" err="1" smtClean="0"/>
              <a:t>estiblished</a:t>
            </a:r>
            <a:r>
              <a:rPr lang="en-US" baseline="0" dirty="0" smtClean="0"/>
              <a:t>.</a:t>
            </a:r>
          </a:p>
          <a:p>
            <a:r>
              <a:rPr lang="en-US" baseline="0" dirty="0" smtClean="0"/>
              <a:t>Species is a group of interbreeding organisms and isolated from other such groups. </a:t>
            </a:r>
            <a:endParaRPr lang="en-US" dirty="0" smtClean="0"/>
          </a:p>
        </p:txBody>
      </p:sp>
      <p:sp>
        <p:nvSpPr>
          <p:cNvPr id="4" name="Slide Number Placeholder 3"/>
          <p:cNvSpPr>
            <a:spLocks noGrp="1"/>
          </p:cNvSpPr>
          <p:nvPr>
            <p:ph type="sldNum" sz="quarter" idx="10"/>
          </p:nvPr>
        </p:nvSpPr>
        <p:spPr/>
        <p:txBody>
          <a:bodyPr/>
          <a:lstStyle/>
          <a:p>
            <a:fld id="{038AE77F-E961-4AB9-BB6F-C6D50CCD69FE}"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skunk </a:t>
            </a:r>
            <a:r>
              <a:rPr lang="en-US" sz="1200" b="1" kern="1200" dirty="0" err="1" smtClean="0">
                <a:solidFill>
                  <a:schemeClr val="tx1"/>
                </a:solidFill>
                <a:latin typeface="+mn-lt"/>
                <a:ea typeface="+mn-ea"/>
                <a:cs typeface="+mn-cs"/>
              </a:rPr>
              <a:t>skunk</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skungk</a:t>
            </a:r>
            <a:r>
              <a:rPr lang="en-US" sz="1200" kern="1200" dirty="0" smtClean="0">
                <a:solidFill>
                  <a:schemeClr val="tx1"/>
                </a:solidFill>
                <a:latin typeface="+mn-lt"/>
                <a:ea typeface="+mn-ea"/>
                <a:cs typeface="+mn-cs"/>
              </a:rPr>
              <a:t>]</a:t>
            </a:r>
          </a:p>
          <a:p>
            <a:r>
              <a:rPr lang="en-US" sz="1200" i="1" kern="1200" dirty="0" smtClean="0">
                <a:solidFill>
                  <a:schemeClr val="tx1"/>
                </a:solidFill>
                <a:latin typeface="+mn-lt"/>
                <a:ea typeface="+mn-ea"/>
                <a:cs typeface="+mn-cs"/>
              </a:rPr>
              <a:t>noun</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plural</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skunks</a:t>
            </a:r>
            <a:r>
              <a:rPr lang="en-US" sz="1200" i="1"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skunk</a:t>
            </a:r>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1. black-and-white mammal: </a:t>
            </a:r>
            <a:r>
              <a:rPr lang="en-US" sz="1200" kern="1200" dirty="0" smtClean="0">
                <a:solidFill>
                  <a:schemeClr val="tx1"/>
                </a:solidFill>
                <a:latin typeface="+mn-lt"/>
                <a:ea typeface="+mn-ea"/>
                <a:cs typeface="+mn-cs"/>
              </a:rPr>
              <a:t>a black-and-white animal of the weasel family that ejects a foul-smelling liquid from an anal gland as a defensive action. Native to: North, South America. </a:t>
            </a:r>
            <a:r>
              <a:rPr lang="en-US" sz="1200" b="1" kern="1200" dirty="0" smtClean="0">
                <a:solidFill>
                  <a:schemeClr val="tx1"/>
                </a:solidFill>
                <a:latin typeface="+mn-lt"/>
                <a:ea typeface="+mn-ea"/>
                <a:cs typeface="+mn-cs"/>
              </a:rPr>
              <a:t>2. offensive term: </a:t>
            </a:r>
            <a:r>
              <a:rPr lang="en-US" sz="1200" kern="1200" dirty="0" smtClean="0">
                <a:solidFill>
                  <a:schemeClr val="tx1"/>
                </a:solidFill>
                <a:latin typeface="+mn-lt"/>
                <a:ea typeface="+mn-ea"/>
                <a:cs typeface="+mn-cs"/>
              </a:rPr>
              <a:t>an offensive term for a person considered to be despicable (</a:t>
            </a:r>
            <a:r>
              <a:rPr lang="en-US" sz="1200" i="1" kern="1200" dirty="0" smtClean="0">
                <a:solidFill>
                  <a:schemeClr val="tx1"/>
                </a:solidFill>
                <a:latin typeface="+mn-lt"/>
                <a:ea typeface="+mn-ea"/>
                <a:cs typeface="+mn-cs"/>
              </a:rPr>
              <a:t>slang insult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3. </a:t>
            </a:r>
            <a:r>
              <a:rPr lang="en-US" sz="1200" kern="1200" cap="all" dirty="0" smtClean="0">
                <a:solidFill>
                  <a:schemeClr val="tx1"/>
                </a:solidFill>
                <a:latin typeface="+mn-lt"/>
                <a:ea typeface="+mn-ea"/>
                <a:cs typeface="+mn-cs"/>
              </a:rPr>
              <a:t>drugs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Same as </a:t>
            </a:r>
            <a:r>
              <a:rPr lang="en-US" sz="1200" kern="1200" dirty="0" smtClean="0">
                <a:solidFill>
                  <a:schemeClr val="tx1"/>
                </a:solidFill>
                <a:latin typeface="+mn-lt"/>
                <a:ea typeface="+mn-ea"/>
                <a:cs typeface="+mn-cs"/>
              </a:rPr>
              <a:t>skunkweed (sense 2)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slang</a:t>
            </a:r>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transitive verb</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past and past participle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skunked</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present participle</a:t>
            </a:r>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skunk·ing</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3rd person present singular</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skunks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slang</a:t>
            </a:r>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1. defeat somebody soundly: </a:t>
            </a:r>
            <a:r>
              <a:rPr lang="en-US" sz="1200" kern="1200" dirty="0" smtClean="0">
                <a:solidFill>
                  <a:schemeClr val="tx1"/>
                </a:solidFill>
                <a:latin typeface="+mn-lt"/>
                <a:ea typeface="+mn-ea"/>
                <a:cs typeface="+mn-cs"/>
              </a:rPr>
              <a:t>to defeat an opponent soundly, especially by not allowing him or her to score any points in a sports competition </a:t>
            </a:r>
            <a:r>
              <a:rPr lang="en-US" sz="1200" b="1" kern="1200" dirty="0" smtClean="0">
                <a:solidFill>
                  <a:schemeClr val="tx1"/>
                </a:solidFill>
                <a:latin typeface="+mn-lt"/>
                <a:ea typeface="+mn-ea"/>
                <a:cs typeface="+mn-cs"/>
              </a:rPr>
              <a:t>2. cheat: </a:t>
            </a:r>
            <a:r>
              <a:rPr lang="en-US" sz="1200" kern="1200" dirty="0" smtClean="0">
                <a:solidFill>
                  <a:schemeClr val="tx1"/>
                </a:solidFill>
                <a:latin typeface="+mn-lt"/>
                <a:ea typeface="+mn-ea"/>
                <a:cs typeface="+mn-cs"/>
              </a:rPr>
              <a:t>to cheat somebody out of something </a:t>
            </a:r>
          </a:p>
          <a:p>
            <a:r>
              <a:rPr lang="en-US" sz="1200" kern="1200" dirty="0" smtClean="0">
                <a:solidFill>
                  <a:schemeClr val="tx1"/>
                </a:solidFill>
                <a:latin typeface="+mn-lt"/>
                <a:ea typeface="+mn-ea"/>
                <a:cs typeface="+mn-cs"/>
              </a:rPr>
              <a:t>[Mid-17th century. &lt; </a:t>
            </a:r>
            <a:r>
              <a:rPr lang="en-US" sz="1200" kern="1200" dirty="0" err="1" smtClean="0">
                <a:solidFill>
                  <a:schemeClr val="tx1"/>
                </a:solidFill>
                <a:latin typeface="+mn-lt"/>
                <a:ea typeface="+mn-ea"/>
                <a:cs typeface="+mn-cs"/>
              </a:rPr>
              <a:t>Massachusett</a:t>
            </a:r>
            <a:r>
              <a:rPr lang="en-US" sz="1200" kern="1200" dirty="0" smtClean="0">
                <a:solidFill>
                  <a:schemeClr val="tx1"/>
                </a:solidFill>
                <a:latin typeface="+mn-lt"/>
                <a:ea typeface="+mn-ea"/>
                <a:cs typeface="+mn-cs"/>
              </a:rPr>
              <a:t>] </a:t>
            </a:r>
          </a:p>
          <a:p>
            <a:endParaRPr lang="en-US" sz="1200" b="1" kern="1200" dirty="0" smtClean="0">
              <a:solidFill>
                <a:schemeClr val="tx1"/>
              </a:solidFill>
              <a:latin typeface="+mn-lt"/>
              <a:ea typeface="+mn-ea"/>
              <a:cs typeface="+mn-cs"/>
            </a:endParaRPr>
          </a:p>
          <a:p>
            <a:r>
              <a:rPr lang="en-US" dirty="0" smtClean="0"/>
              <a:t>Mink are mammals whose sleek bodies make them very agile in water, where they hunt for fish and shellfish, the staples of their diet. The North American mink, shown here, averages about 60 cm (about 24 in) in length, including the tail. Luxurious, durable mink fur is a valuable commodity; to satisfy the fur industry, the animals are bred for specific color varieties and raised on large farms.</a:t>
            </a:r>
          </a:p>
          <a:p>
            <a:r>
              <a:rPr lang="en-US" b="1" dirty="0" smtClean="0"/>
              <a:t>Encarta En</a:t>
            </a:r>
            <a:endParaRPr lang="en-US" dirty="0" smtClean="0"/>
          </a:p>
          <a:p>
            <a:r>
              <a:rPr lang="en-US" b="1" dirty="0" smtClean="0"/>
              <a:t>Microsoft ® Encarta ® 2009. © 1993-2008 Microsoft Corporation. All rights reserved.</a:t>
            </a:r>
            <a:endParaRPr lang="en-US" dirty="0" smtClean="0"/>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8AE77F-E961-4AB9-BB6F-C6D50CCD69FE}"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Due to the massive diversification and extinctions that have taken place in</a:t>
            </a:r>
            <a:r>
              <a:rPr lang="en-US" baseline="0" dirty="0" smtClean="0"/>
              <a:t> the past history of Earth, </a:t>
            </a:r>
            <a:r>
              <a:rPr lang="en-US" dirty="0" smtClean="0"/>
              <a:t>scientists are frequently encountering fluctuations that may affect the way an organism is classified.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38AE77F-E961-4AB9-BB6F-C6D50CCD69FE}"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fishes, the pouches and grooves eventually meet and form the </a:t>
            </a:r>
            <a:r>
              <a:rPr lang="en-US" b="1" dirty="0" smtClean="0"/>
              <a:t>gill slits</a:t>
            </a:r>
            <a:r>
              <a:rPr lang="en-US" dirty="0" smtClean="0"/>
              <a:t>, which allow water to pass from the pharynx over the gills and out the body.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other vertebrates shown here, the grooves and pouches disappear. In humans, the chief trace of their existence is the </a:t>
            </a:r>
            <a:r>
              <a:rPr lang="en-US" u="sng" dirty="0" err="1" smtClean="0">
                <a:hlinkClick r:id="rId3"/>
              </a:rPr>
              <a:t>eustachian</a:t>
            </a:r>
            <a:r>
              <a:rPr lang="en-US" u="sng" dirty="0" smtClean="0">
                <a:hlinkClick r:id="rId3"/>
              </a:rPr>
              <a:t> tube and auditory canal</a:t>
            </a:r>
            <a:r>
              <a:rPr lang="en-US" dirty="0" smtClean="0"/>
              <a:t> which (interrupted only by the eardrum) connect the pharynx with the outside of the head. </a:t>
            </a:r>
          </a:p>
          <a:p>
            <a:endParaRPr lang="en-US" dirty="0"/>
          </a:p>
        </p:txBody>
      </p:sp>
      <p:sp>
        <p:nvSpPr>
          <p:cNvPr id="4" name="Slide Number Placeholder 3"/>
          <p:cNvSpPr>
            <a:spLocks noGrp="1"/>
          </p:cNvSpPr>
          <p:nvPr>
            <p:ph type="sldNum" sz="quarter" idx="10"/>
          </p:nvPr>
        </p:nvSpPr>
        <p:spPr/>
        <p:txBody>
          <a:bodyPr/>
          <a:lstStyle/>
          <a:p>
            <a:fld id="{038AE77F-E961-4AB9-BB6F-C6D50CCD69FE}" type="slidenum">
              <a:rPr lang="en-US" smtClean="0"/>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Cytochrome</a:t>
            </a:r>
            <a:r>
              <a:rPr lang="en-US" b="1" dirty="0" smtClean="0"/>
              <a:t> c</a:t>
            </a:r>
            <a:r>
              <a:rPr lang="en-US" dirty="0" smtClean="0"/>
              <a:t> is part of the respiratory chain down which electrons are passed to oxygen during cellular respiration. </a:t>
            </a:r>
          </a:p>
          <a:p>
            <a:endParaRPr lang="en-US" dirty="0" smtClean="0"/>
          </a:p>
          <a:p>
            <a:r>
              <a:rPr lang="en-US" dirty="0" smtClean="0"/>
              <a:t>This table shows the N-terminal 22 amino acid residues of human </a:t>
            </a:r>
            <a:r>
              <a:rPr lang="en-US" dirty="0" err="1" smtClean="0"/>
              <a:t>cytochrome</a:t>
            </a:r>
            <a:r>
              <a:rPr lang="en-US" dirty="0" smtClean="0"/>
              <a:t> c with the corresponding sequences from six other organisms aligned beneath. A dash indicates that the amino acid is the same one found at that position in the human molecule</a:t>
            </a:r>
            <a:endParaRPr lang="en-US" dirty="0"/>
          </a:p>
        </p:txBody>
      </p:sp>
      <p:sp>
        <p:nvSpPr>
          <p:cNvPr id="4" name="Slide Number Placeholder 3"/>
          <p:cNvSpPr>
            <a:spLocks noGrp="1"/>
          </p:cNvSpPr>
          <p:nvPr>
            <p:ph type="sldNum" sz="quarter" idx="10"/>
          </p:nvPr>
        </p:nvSpPr>
        <p:spPr/>
        <p:txBody>
          <a:bodyPr/>
          <a:lstStyle/>
          <a:p>
            <a:fld id="{038AE77F-E961-4AB9-BB6F-C6D50CCD69FE}" type="slidenum">
              <a:rPr lang="en-US" smtClean="0"/>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AE77F-E961-4AB9-BB6F-C6D50CCD69FE}"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this</a:t>
            </a:r>
            <a:r>
              <a:rPr lang="en-US" baseline="0" dirty="0" smtClean="0"/>
              <a:t> contributing to the changing biodiversity</a:t>
            </a:r>
            <a:endParaRPr lang="en-US" dirty="0"/>
          </a:p>
        </p:txBody>
      </p:sp>
      <p:sp>
        <p:nvSpPr>
          <p:cNvPr id="4" name="Slide Number Placeholder 3"/>
          <p:cNvSpPr>
            <a:spLocks noGrp="1"/>
          </p:cNvSpPr>
          <p:nvPr>
            <p:ph type="sldNum" sz="quarter" idx="10"/>
          </p:nvPr>
        </p:nvSpPr>
        <p:spPr/>
        <p:txBody>
          <a:bodyPr/>
          <a:lstStyle/>
          <a:p>
            <a:fld id="{038AE77F-E961-4AB9-BB6F-C6D50CCD69F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the prehistoric</a:t>
            </a:r>
            <a:r>
              <a:rPr lang="en-US" baseline="0" dirty="0" smtClean="0"/>
              <a:t> times</a:t>
            </a:r>
            <a:endParaRPr lang="en-US" dirty="0"/>
          </a:p>
        </p:txBody>
      </p:sp>
      <p:sp>
        <p:nvSpPr>
          <p:cNvPr id="4" name="Slide Number Placeholder 3"/>
          <p:cNvSpPr>
            <a:spLocks noGrp="1"/>
          </p:cNvSpPr>
          <p:nvPr>
            <p:ph type="sldNum" sz="quarter" idx="10"/>
          </p:nvPr>
        </p:nvSpPr>
        <p:spPr/>
        <p:txBody>
          <a:bodyPr/>
          <a:lstStyle/>
          <a:p>
            <a:fld id="{038AE77F-E961-4AB9-BB6F-C6D50CCD69F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those with blood and those without blood, a classification that roughly corresponds to the division between vertebrates and invertebrates used in contemporary classification schemes. </a:t>
            </a:r>
            <a:endParaRPr lang="en-US" dirty="0"/>
          </a:p>
        </p:txBody>
      </p:sp>
      <p:sp>
        <p:nvSpPr>
          <p:cNvPr id="4" name="Slide Number Placeholder 3"/>
          <p:cNvSpPr>
            <a:spLocks noGrp="1"/>
          </p:cNvSpPr>
          <p:nvPr>
            <p:ph type="sldNum" sz="quarter" idx="10"/>
          </p:nvPr>
        </p:nvSpPr>
        <p:spPr/>
        <p:txBody>
          <a:bodyPr/>
          <a:lstStyle/>
          <a:p>
            <a:fld id="{038AE77F-E961-4AB9-BB6F-C6D50CCD69F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sometime back Persian, and now English</a:t>
            </a:r>
            <a:endParaRPr lang="en-US" dirty="0"/>
          </a:p>
        </p:txBody>
      </p:sp>
      <p:sp>
        <p:nvSpPr>
          <p:cNvPr id="4" name="Slide Number Placeholder 3"/>
          <p:cNvSpPr>
            <a:spLocks noGrp="1"/>
          </p:cNvSpPr>
          <p:nvPr>
            <p:ph type="sldNum" sz="quarter" idx="10"/>
          </p:nvPr>
        </p:nvSpPr>
        <p:spPr/>
        <p:txBody>
          <a:bodyPr/>
          <a:lstStyle/>
          <a:p>
            <a:fld id="{038AE77F-E961-4AB9-BB6F-C6D50CCD69F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bird of prey </a:t>
            </a:r>
            <a:r>
              <a:rPr lang="en-US" sz="1200" i="1" kern="1200" dirty="0" smtClean="0">
                <a:solidFill>
                  <a:schemeClr val="tx1"/>
                </a:solidFill>
                <a:latin typeface="+mn-lt"/>
                <a:ea typeface="+mn-ea"/>
                <a:cs typeface="+mn-cs"/>
              </a:rPr>
              <a:t>noun</a:t>
            </a:r>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bird that kills for food: </a:t>
            </a:r>
            <a:r>
              <a:rPr lang="en-US" sz="1200" kern="1200" dirty="0" smtClean="0">
                <a:solidFill>
                  <a:schemeClr val="tx1"/>
                </a:solidFill>
                <a:latin typeface="+mn-lt"/>
                <a:ea typeface="+mn-ea"/>
                <a:cs typeface="+mn-cs"/>
              </a:rPr>
              <a:t>a bird that kills for food and has sharp talons and a sharp curved beak. Owls, eagles, and hawks are birds of prey.</a:t>
            </a:r>
          </a:p>
          <a:p>
            <a:r>
              <a:rPr lang="en-US" sz="1200" b="1" kern="1200" dirty="0" smtClean="0">
                <a:solidFill>
                  <a:schemeClr val="tx1"/>
                </a:solidFill>
                <a:latin typeface="+mn-lt"/>
                <a:ea typeface="+mn-ea"/>
                <a:cs typeface="+mn-cs"/>
              </a:rPr>
              <a:t>Microsoft® Encarta® 2009. © 1993-2008 Microsoft Corporation. All rights reserved.</a:t>
            </a:r>
          </a:p>
          <a:p>
            <a:r>
              <a:rPr lang="en-US" sz="1200" b="1" kern="1200" dirty="0" smtClean="0">
                <a:solidFill>
                  <a:schemeClr val="tx1"/>
                </a:solidFill>
                <a:latin typeface="+mn-lt"/>
                <a:ea typeface="+mn-ea"/>
                <a:cs typeface="+mn-cs"/>
              </a:rPr>
              <a:t>passerine </a:t>
            </a:r>
            <a:r>
              <a:rPr lang="en-US" sz="1200" b="1" kern="1200" dirty="0" err="1" smtClean="0">
                <a:solidFill>
                  <a:schemeClr val="tx1"/>
                </a:solidFill>
                <a:latin typeface="+mn-lt"/>
                <a:ea typeface="+mn-ea"/>
                <a:cs typeface="+mn-cs"/>
              </a:rPr>
              <a:t>pas·ser·ine</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pássə</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pássə</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rn</a:t>
            </a:r>
            <a:r>
              <a:rPr lang="en-US" sz="1200" kern="1200" dirty="0" smtClean="0">
                <a:solidFill>
                  <a:schemeClr val="tx1"/>
                </a:solidFill>
                <a:latin typeface="+mn-lt"/>
                <a:ea typeface="+mn-ea"/>
                <a:cs typeface="+mn-cs"/>
              </a:rPr>
              <a:t>]</a:t>
            </a:r>
          </a:p>
          <a:p>
            <a:r>
              <a:rPr lang="en-US" sz="1200" i="1" kern="1200" dirty="0" smtClean="0">
                <a:solidFill>
                  <a:schemeClr val="tx1"/>
                </a:solidFill>
                <a:latin typeface="+mn-lt"/>
                <a:ea typeface="+mn-ea"/>
                <a:cs typeface="+mn-cs"/>
              </a:rPr>
              <a:t>adjective</a:t>
            </a:r>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relating to perching songbirds: </a:t>
            </a:r>
            <a:r>
              <a:rPr lang="en-US" sz="1200" kern="1200" dirty="0" smtClean="0">
                <a:solidFill>
                  <a:schemeClr val="tx1"/>
                </a:solidFill>
                <a:latin typeface="+mn-lt"/>
                <a:ea typeface="+mn-ea"/>
                <a:cs typeface="+mn-cs"/>
              </a:rPr>
              <a:t>relating or belonging to a group of mainly perching songbirds, which forms the largest order of birds including more than half of all bird species.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Order: </a:t>
            </a:r>
            <a:r>
              <a:rPr lang="en-US" sz="1200" i="1" kern="1200" dirty="0" smtClean="0">
                <a:solidFill>
                  <a:schemeClr val="tx1"/>
                </a:solidFill>
                <a:latin typeface="+mn-lt"/>
                <a:ea typeface="+mn-ea"/>
                <a:cs typeface="+mn-cs"/>
              </a:rPr>
              <a:t>Passeriformes</a:t>
            </a:r>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noun</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plural</a:t>
            </a:r>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pas·ser·ines</a:t>
            </a:r>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passerine bird: </a:t>
            </a:r>
            <a:r>
              <a:rPr lang="en-US" sz="1200" kern="1200" dirty="0" smtClean="0">
                <a:solidFill>
                  <a:schemeClr val="tx1"/>
                </a:solidFill>
                <a:latin typeface="+mn-lt"/>
                <a:ea typeface="+mn-ea"/>
                <a:cs typeface="+mn-cs"/>
              </a:rPr>
              <a:t>any bird that belongs to the passerine order </a:t>
            </a:r>
          </a:p>
          <a:p>
            <a:r>
              <a:rPr lang="en-US" sz="1200" kern="1200" dirty="0" smtClean="0">
                <a:solidFill>
                  <a:schemeClr val="tx1"/>
                </a:solidFill>
                <a:latin typeface="+mn-lt"/>
                <a:ea typeface="+mn-ea"/>
                <a:cs typeface="+mn-cs"/>
              </a:rPr>
              <a:t>[Late 18th century. &lt; late Latin </a:t>
            </a:r>
            <a:r>
              <a:rPr lang="en-US" sz="1200" i="1" kern="1200" dirty="0" err="1" smtClean="0">
                <a:solidFill>
                  <a:schemeClr val="tx1"/>
                </a:solidFill>
                <a:latin typeface="+mn-lt"/>
                <a:ea typeface="+mn-ea"/>
                <a:cs typeface="+mn-cs"/>
              </a:rPr>
              <a:t>passerinus</a:t>
            </a:r>
            <a:r>
              <a:rPr lang="en-US" sz="1200" kern="1200" dirty="0" smtClean="0">
                <a:solidFill>
                  <a:schemeClr val="tx1"/>
                </a:solidFill>
                <a:latin typeface="+mn-lt"/>
                <a:ea typeface="+mn-ea"/>
                <a:cs typeface="+mn-cs"/>
              </a:rPr>
              <a:t> "of sparrows" &lt; Latin </a:t>
            </a:r>
            <a:r>
              <a:rPr lang="en-US" sz="1200" i="1" kern="1200" dirty="0" smtClean="0">
                <a:solidFill>
                  <a:schemeClr val="tx1"/>
                </a:solidFill>
                <a:latin typeface="+mn-lt"/>
                <a:ea typeface="+mn-ea"/>
                <a:cs typeface="+mn-cs"/>
              </a:rPr>
              <a:t>passer</a:t>
            </a:r>
            <a:r>
              <a:rPr lang="en-US" sz="1200" kern="1200" dirty="0" smtClean="0">
                <a:solidFill>
                  <a:schemeClr val="tx1"/>
                </a:solidFill>
                <a:latin typeface="+mn-lt"/>
                <a:ea typeface="+mn-ea"/>
                <a:cs typeface="+mn-cs"/>
              </a:rPr>
              <a:t> "sparrow"] </a:t>
            </a:r>
          </a:p>
          <a:p>
            <a:r>
              <a:rPr lang="en-US" sz="1200" b="1" kern="1200" dirty="0" smtClean="0">
                <a:solidFill>
                  <a:schemeClr val="tx1"/>
                </a:solidFill>
                <a:latin typeface="+mn-lt"/>
                <a:ea typeface="+mn-ea"/>
                <a:cs typeface="+mn-cs"/>
              </a:rPr>
              <a:t>Microsoft® Encarta® 2009. © 1993-2008 Microsoft Corporation. All rights reserved.</a:t>
            </a:r>
          </a:p>
          <a:p>
            <a:r>
              <a:rPr lang="en-US" sz="1200" b="1" kern="1200" dirty="0" smtClean="0">
                <a:solidFill>
                  <a:schemeClr val="tx1"/>
                </a:solidFill>
                <a:latin typeface="+mn-lt"/>
                <a:ea typeface="+mn-ea"/>
                <a:cs typeface="+mn-cs"/>
              </a:rPr>
              <a:t>perch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purch</a:t>
            </a:r>
            <a:r>
              <a:rPr lang="en-US" sz="1200" kern="1200" dirty="0" smtClean="0">
                <a:solidFill>
                  <a:schemeClr val="tx1"/>
                </a:solidFill>
                <a:latin typeface="+mn-lt"/>
                <a:ea typeface="+mn-ea"/>
                <a:cs typeface="+mn-cs"/>
              </a:rPr>
              <a:t>]</a:t>
            </a:r>
          </a:p>
          <a:p>
            <a:r>
              <a:rPr lang="en-US" sz="1200" i="1" kern="1200" dirty="0" smtClean="0">
                <a:solidFill>
                  <a:schemeClr val="tx1"/>
                </a:solidFill>
                <a:latin typeface="+mn-lt"/>
                <a:ea typeface="+mn-ea"/>
                <a:cs typeface="+mn-cs"/>
              </a:rPr>
              <a:t>noun</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plural</a:t>
            </a:r>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perch·es</a:t>
            </a:r>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1. place for bird to sit: </a:t>
            </a:r>
            <a:r>
              <a:rPr lang="en-US" sz="1200" kern="1200" dirty="0" smtClean="0">
                <a:solidFill>
                  <a:schemeClr val="tx1"/>
                </a:solidFill>
                <a:latin typeface="+mn-lt"/>
                <a:ea typeface="+mn-ea"/>
                <a:cs typeface="+mn-cs"/>
              </a:rPr>
              <a:t>a place for a bird to land or rest, e.g. a branch or a pole in a cage </a:t>
            </a:r>
            <a:r>
              <a:rPr lang="en-US" sz="1200" b="1" kern="1200" dirty="0" smtClean="0">
                <a:solidFill>
                  <a:schemeClr val="tx1"/>
                </a:solidFill>
                <a:latin typeface="+mn-lt"/>
                <a:ea typeface="+mn-ea"/>
                <a:cs typeface="+mn-cs"/>
              </a:rPr>
              <a:t>2. resting place: </a:t>
            </a:r>
            <a:r>
              <a:rPr lang="en-US" sz="1200" kern="1200" dirty="0" smtClean="0">
                <a:solidFill>
                  <a:schemeClr val="tx1"/>
                </a:solidFill>
                <a:latin typeface="+mn-lt"/>
                <a:ea typeface="+mn-ea"/>
                <a:cs typeface="+mn-cs"/>
              </a:rPr>
              <a:t>any temporary resting place for a person or </a:t>
            </a:r>
            <a:r>
              <a:rPr lang="en-US" sz="1200" kern="1200" dirty="0" err="1" smtClean="0">
                <a:solidFill>
                  <a:schemeClr val="tx1"/>
                </a:solidFill>
                <a:latin typeface="+mn-lt"/>
                <a:ea typeface="+mn-ea"/>
                <a:cs typeface="+mn-cs"/>
              </a:rPr>
              <a:t>thing</a:t>
            </a:r>
            <a:r>
              <a:rPr lang="en-US" sz="1200" b="1" kern="1200" dirty="0" err="1" smtClean="0">
                <a:solidFill>
                  <a:schemeClr val="tx1"/>
                </a:solidFill>
                <a:latin typeface="+mn-lt"/>
                <a:ea typeface="+mn-ea"/>
                <a:cs typeface="+mn-cs"/>
              </a:rPr>
              <a:t>Microsoft</a:t>
            </a:r>
            <a:r>
              <a:rPr lang="en-US" sz="1200" b="1" kern="1200" dirty="0" smtClean="0">
                <a:solidFill>
                  <a:schemeClr val="tx1"/>
                </a:solidFill>
                <a:latin typeface="+mn-lt"/>
                <a:ea typeface="+mn-ea"/>
                <a:cs typeface="+mn-cs"/>
              </a:rPr>
              <a:t>® Encarta® 2009. © 1993-2008 Microsoft Corporation. All rights reserved.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8AE77F-E961-4AB9-BB6F-C6D50CCD69F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8AE77F-E961-4AB9-BB6F-C6D50CCD69FE}"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Swedish naturalist </a:t>
            </a:r>
            <a:r>
              <a:rPr lang="en-US" dirty="0" err="1" smtClean="0"/>
              <a:t>Carolus</a:t>
            </a:r>
            <a:r>
              <a:rPr lang="en-US" dirty="0" smtClean="0"/>
              <a:t> Linnaeus </a:t>
            </a:r>
            <a:endParaRPr lang="en-US" dirty="0"/>
          </a:p>
        </p:txBody>
      </p:sp>
      <p:sp>
        <p:nvSpPr>
          <p:cNvPr id="4" name="Slide Number Placeholder 3"/>
          <p:cNvSpPr>
            <a:spLocks noGrp="1"/>
          </p:cNvSpPr>
          <p:nvPr>
            <p:ph type="sldNum" sz="quarter" idx="10"/>
          </p:nvPr>
        </p:nvSpPr>
        <p:spPr/>
        <p:txBody>
          <a:bodyPr/>
          <a:lstStyle/>
          <a:p>
            <a:fld id="{038AE77F-E961-4AB9-BB6F-C6D50CCD69FE}"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8AE77F-E961-4AB9-BB6F-C6D50CCD69F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22C997-DC89-4ABF-886B-3B428906308F}"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DDD2A-7CBE-4592-AA82-FFCD18F314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2C997-DC89-4ABF-886B-3B428906308F}"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DDD2A-7CBE-4592-AA82-FFCD18F314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2C997-DC89-4ABF-886B-3B428906308F}"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DDD2A-7CBE-4592-AA82-FFCD18F314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2C997-DC89-4ABF-886B-3B428906308F}"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DDD2A-7CBE-4592-AA82-FFCD18F314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22C997-DC89-4ABF-886B-3B428906308F}"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DDD2A-7CBE-4592-AA82-FFCD18F314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22C997-DC89-4ABF-886B-3B428906308F}" type="datetimeFigureOut">
              <a:rPr lang="en-US" smtClean="0"/>
              <a:pPr/>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DDD2A-7CBE-4592-AA82-FFCD18F314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22C997-DC89-4ABF-886B-3B428906308F}" type="datetimeFigureOut">
              <a:rPr lang="en-US" smtClean="0"/>
              <a:pPr/>
              <a:t>4/10/2015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DDD2A-7CBE-4592-AA82-FFCD18F314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22C997-DC89-4ABF-886B-3B428906308F}" type="datetimeFigureOut">
              <a:rPr lang="en-US" smtClean="0"/>
              <a:pPr/>
              <a:t>4/10/2015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DDD2A-7CBE-4592-AA82-FFCD18F314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2C997-DC89-4ABF-886B-3B428906308F}" type="datetimeFigureOut">
              <a:rPr lang="en-US" smtClean="0"/>
              <a:pPr/>
              <a:t>4/10/2015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DDD2A-7CBE-4592-AA82-FFCD18F314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2C997-DC89-4ABF-886B-3B428906308F}" type="datetimeFigureOut">
              <a:rPr lang="en-US" smtClean="0"/>
              <a:pPr/>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DDD2A-7CBE-4592-AA82-FFCD18F314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2C997-DC89-4ABF-886B-3B428906308F}" type="datetimeFigureOut">
              <a:rPr lang="en-US" smtClean="0"/>
              <a:pPr/>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DDD2A-7CBE-4592-AA82-FFCD18F314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2C997-DC89-4ABF-886B-3B428906308F}" type="datetimeFigureOut">
              <a:rPr lang="en-US" smtClean="0"/>
              <a:pPr/>
              <a:t>4/10/2015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DDD2A-7CBE-4592-AA82-FFCD18F314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users.rcn.com/jkimball.ma.ultranet/BiologyPages/T/Taxonomy.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users.rcn.com/jkimball.ma.ultranet/BiologyPages/D/Drosophila.html" TargetMode="External"/><Relationship Id="rId2" Type="http://schemas.openxmlformats.org/officeDocument/2006/relationships/hyperlink" Target="http://users.rcn.com/jkimball.ma.ultranet/BiologyPages/M/Mutations.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924800" cy="4724400"/>
          </a:xfrm>
          <a:noFill/>
          <a:ln>
            <a:solidFill>
              <a:schemeClr val="accent1"/>
            </a:solidFill>
          </a:ln>
        </p:spPr>
        <p:txBody>
          <a:bodyPr>
            <a:noAutofit/>
          </a:bodyPr>
          <a:lstStyle/>
          <a:p>
            <a:r>
              <a:rPr lang="en-US" sz="6600" b="1" dirty="0">
                <a:solidFill>
                  <a:schemeClr val="accent1"/>
                </a:solidFill>
                <a:latin typeface="Arial Black" pitchFamily="34" charset="0"/>
              </a:rPr>
              <a:t>Taxonomy: Classifying Life</a:t>
            </a:r>
            <a:br>
              <a:rPr lang="en-US" sz="6600" b="1" dirty="0">
                <a:solidFill>
                  <a:schemeClr val="accent1"/>
                </a:solidFill>
                <a:latin typeface="Arial Black" pitchFamily="34" charset="0"/>
              </a:rPr>
            </a:br>
            <a:endParaRPr lang="en-US" sz="6600" b="1" dirty="0">
              <a:solidFill>
                <a:schemeClr val="accent1"/>
              </a:solidFill>
              <a:latin typeface="Arial Black" pitchFamily="34" charset="0"/>
            </a:endParaRPr>
          </a:p>
        </p:txBody>
      </p:sp>
      <p:sp>
        <p:nvSpPr>
          <p:cNvPr id="3" name="Subtitle 2"/>
          <p:cNvSpPr>
            <a:spLocks noGrp="1"/>
          </p:cNvSpPr>
          <p:nvPr>
            <p:ph type="subTitle" idx="1"/>
          </p:nvPr>
        </p:nvSpPr>
        <p:spPr/>
        <p:txBody>
          <a:bodyPr>
            <a:normAutofit/>
          </a:bodyPr>
          <a:lstStyle/>
          <a:p>
            <a:r>
              <a:rPr lang="en-US" sz="4800" b="1" dirty="0" smtClean="0">
                <a:solidFill>
                  <a:schemeClr val="tx1">
                    <a:lumMod val="85000"/>
                    <a:lumOff val="15000"/>
                  </a:schemeClr>
                </a:solidFill>
              </a:rPr>
              <a:t>An Introduction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Animal classification also advanced in the 16th century. </a:t>
            </a:r>
            <a:endParaRPr lang="en-US" dirty="0"/>
          </a:p>
        </p:txBody>
      </p:sp>
      <p:sp>
        <p:nvSpPr>
          <p:cNvPr id="3" name="Content Placeholder 2"/>
          <p:cNvSpPr>
            <a:spLocks noGrp="1"/>
          </p:cNvSpPr>
          <p:nvPr>
            <p:ph idx="1"/>
          </p:nvPr>
        </p:nvSpPr>
        <p:spPr/>
        <p:txBody>
          <a:bodyPr>
            <a:normAutofit lnSpcReduction="10000"/>
          </a:bodyPr>
          <a:lstStyle/>
          <a:p>
            <a:r>
              <a:rPr lang="en-US" dirty="0" smtClean="0"/>
              <a:t>French </a:t>
            </a:r>
            <a:r>
              <a:rPr lang="en-US" dirty="0"/>
              <a:t>naturalist </a:t>
            </a:r>
            <a:r>
              <a:rPr lang="en-US" b="1" dirty="0">
                <a:solidFill>
                  <a:srgbClr val="0066FF"/>
                </a:solidFill>
              </a:rPr>
              <a:t>Pierre </a:t>
            </a:r>
            <a:r>
              <a:rPr lang="en-US" b="1" dirty="0" err="1">
                <a:solidFill>
                  <a:srgbClr val="0066FF"/>
                </a:solidFill>
              </a:rPr>
              <a:t>Belon</a:t>
            </a:r>
            <a:r>
              <a:rPr lang="en-US" b="1" dirty="0">
                <a:solidFill>
                  <a:srgbClr val="0066FF"/>
                </a:solidFill>
              </a:rPr>
              <a:t> </a:t>
            </a:r>
            <a:r>
              <a:rPr lang="en-US" dirty="0"/>
              <a:t>extensively studied and </a:t>
            </a:r>
            <a:r>
              <a:rPr lang="en-US" b="1" dirty="0">
                <a:solidFill>
                  <a:srgbClr val="0066FF"/>
                </a:solidFill>
              </a:rPr>
              <a:t>catalogued birds</a:t>
            </a:r>
            <a:r>
              <a:rPr lang="en-US" dirty="0"/>
              <a:t>. He was the first to use adaptation to </a:t>
            </a:r>
            <a:r>
              <a:rPr lang="en-US" dirty="0">
                <a:solidFill>
                  <a:srgbClr val="0066FF"/>
                </a:solidFill>
              </a:rPr>
              <a:t>habitat</a:t>
            </a:r>
            <a:r>
              <a:rPr lang="en-US" dirty="0"/>
              <a:t> to divide birds into such groups as </a:t>
            </a:r>
            <a:endParaRPr lang="en-US" dirty="0" smtClean="0"/>
          </a:p>
          <a:p>
            <a:r>
              <a:rPr lang="en-US" dirty="0" smtClean="0">
                <a:solidFill>
                  <a:srgbClr val="0066FF"/>
                </a:solidFill>
              </a:rPr>
              <a:t>aquatic</a:t>
            </a:r>
            <a:r>
              <a:rPr lang="en-US" dirty="0" smtClean="0"/>
              <a:t> </a:t>
            </a:r>
            <a:r>
              <a:rPr lang="en-US" dirty="0"/>
              <a:t>birds, </a:t>
            </a:r>
            <a:r>
              <a:rPr lang="en-US" dirty="0" smtClean="0"/>
              <a:t>  </a:t>
            </a:r>
            <a:br>
              <a:rPr lang="en-US" dirty="0" smtClean="0"/>
            </a:br>
            <a:r>
              <a:rPr lang="en-US" dirty="0" smtClean="0"/>
              <a:t>Wading birds</a:t>
            </a:r>
          </a:p>
          <a:p>
            <a:r>
              <a:rPr lang="en-US" dirty="0" smtClean="0"/>
              <a:t>, </a:t>
            </a:r>
            <a:r>
              <a:rPr lang="en-US" dirty="0"/>
              <a:t>birds of prey, </a:t>
            </a:r>
            <a:r>
              <a:rPr lang="en-US" dirty="0" smtClean="0"/>
              <a:t/>
            </a:r>
            <a:br>
              <a:rPr lang="en-US" dirty="0" smtClean="0"/>
            </a:br>
            <a:r>
              <a:rPr lang="en-US" dirty="0" smtClean="0"/>
              <a:t>perching </a:t>
            </a:r>
            <a:r>
              <a:rPr lang="en-US" dirty="0"/>
              <a:t>birds, and land birds, </a:t>
            </a:r>
            <a:r>
              <a:rPr lang="en-US" dirty="0" smtClean="0"/>
              <a:t/>
            </a:r>
            <a:br>
              <a:rPr lang="en-US" dirty="0" smtClean="0"/>
            </a:br>
            <a:r>
              <a:rPr lang="en-US" dirty="0" smtClean="0"/>
              <a:t>categories </a:t>
            </a:r>
            <a:r>
              <a:rPr lang="en-US" dirty="0"/>
              <a:t>still used informally today.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Wading Birds </a:t>
            </a:r>
            <a:endParaRPr lang="en-US" dirty="0"/>
          </a:p>
        </p:txBody>
      </p:sp>
      <p:pic>
        <p:nvPicPr>
          <p:cNvPr id="2050" name="Picture 2"/>
          <p:cNvPicPr>
            <a:picLocks noGrp="1" noChangeAspect="1" noChangeArrowheads="1"/>
          </p:cNvPicPr>
          <p:nvPr>
            <p:ph idx="1"/>
          </p:nvPr>
        </p:nvPicPr>
        <p:blipFill>
          <a:blip r:embed="rId2"/>
          <a:srcRect b="15151"/>
          <a:stretch>
            <a:fillRect/>
          </a:stretch>
        </p:blipFill>
        <p:spPr bwMode="auto">
          <a:xfrm>
            <a:off x="609600" y="3505200"/>
            <a:ext cx="3839255" cy="2895600"/>
          </a:xfrm>
          <a:prstGeom prst="rect">
            <a:avLst/>
          </a:prstGeom>
          <a:noFill/>
          <a:ln w="9525">
            <a:noFill/>
            <a:miter lim="800000"/>
            <a:headEnd/>
            <a:tailEnd/>
          </a:ln>
          <a:effectLst/>
        </p:spPr>
      </p:pic>
      <p:sp>
        <p:nvSpPr>
          <p:cNvPr id="2051" name="Rectangle 3"/>
          <p:cNvSpPr>
            <a:spLocks noChangeArrowheads="1"/>
          </p:cNvSpPr>
          <p:nvPr/>
        </p:nvSpPr>
        <p:spPr bwMode="auto">
          <a:xfrm>
            <a:off x="0" y="0"/>
            <a:ext cx="989373" cy="33701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t>
            </a:r>
            <a:r>
              <a:rPr kumimoji="0" lang="en-US" sz="18700" b="0" i="0" u="none" strike="noStrike" cap="none" normalizeH="0" baseline="0" dirty="0" smtClean="0">
                <a:ln>
                  <a:noFill/>
                </a:ln>
                <a:solidFill>
                  <a:schemeClr val="tx1"/>
                </a:solidFill>
                <a:effectLst/>
                <a:latin typeface="Arial" pitchFamily="34" charset="0"/>
              </a:rPr>
              <a:t>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2052" name="Picture 4" descr="C:\Documents and Settings\noor\Local Settings\Temporary Internet Files\t044494a.bmp"/>
          <p:cNvPicPr>
            <a:picLocks noChangeAspect="1" noChangeArrowheads="1"/>
          </p:cNvPicPr>
          <p:nvPr/>
        </p:nvPicPr>
        <p:blipFill>
          <a:blip r:embed="rId3"/>
          <a:srcRect l="32479"/>
          <a:stretch>
            <a:fillRect/>
          </a:stretch>
        </p:blipFill>
        <p:spPr bwMode="auto">
          <a:xfrm>
            <a:off x="5257800" y="1447800"/>
            <a:ext cx="3009900" cy="2971801"/>
          </a:xfrm>
          <a:prstGeom prst="rect">
            <a:avLst/>
          </a:prstGeom>
          <a:noFill/>
        </p:spPr>
      </p:pic>
      <p:sp>
        <p:nvSpPr>
          <p:cNvPr id="8" name="Rectangle 7"/>
          <p:cNvSpPr/>
          <p:nvPr/>
        </p:nvSpPr>
        <p:spPr>
          <a:xfrm>
            <a:off x="2438400" y="1676400"/>
            <a:ext cx="4572000" cy="1107996"/>
          </a:xfrm>
          <a:prstGeom prst="rect">
            <a:avLst/>
          </a:prstGeom>
        </p:spPr>
        <p:txBody>
          <a:bodyPr>
            <a:spAutoFit/>
          </a:bodyPr>
          <a:lstStyle/>
          <a:p>
            <a:pPr lvl="0" fontAlgn="base">
              <a:spcBef>
                <a:spcPct val="0"/>
              </a:spcBef>
              <a:spcAft>
                <a:spcPct val="0"/>
              </a:spcAft>
            </a:pPr>
            <a:endParaRPr lang="en-US" sz="4800" dirty="0" smtClean="0">
              <a:latin typeface="Arial" pitchFamily="34" charset="0"/>
            </a:endParaRPr>
          </a:p>
          <a:p>
            <a:pPr lvl="0" eaLnBrk="0" fontAlgn="base" hangingPunct="0">
              <a:spcBef>
                <a:spcPct val="0"/>
              </a:spcBef>
              <a:spcAft>
                <a:spcPct val="0"/>
              </a:spcAft>
            </a:pPr>
            <a:r>
              <a:rPr lang="en-US" b="1" dirty="0" smtClean="0">
                <a:solidFill>
                  <a:srgbClr val="30476D"/>
                </a:solidFill>
                <a:latin typeface="MS Reference Sans Serif" pitchFamily="34" charset="0"/>
              </a:rPr>
              <a:t>Scarlet Ibis</a:t>
            </a:r>
            <a:endParaRPr lang="en-US" dirty="0"/>
          </a:p>
        </p:txBody>
      </p:sp>
      <p:sp>
        <p:nvSpPr>
          <p:cNvPr id="9" name="Rectangle 8"/>
          <p:cNvSpPr/>
          <p:nvPr/>
        </p:nvSpPr>
        <p:spPr>
          <a:xfrm>
            <a:off x="3886200" y="4724400"/>
            <a:ext cx="4572000" cy="1107996"/>
          </a:xfrm>
          <a:prstGeom prst="rect">
            <a:avLst/>
          </a:prstGeom>
        </p:spPr>
        <p:txBody>
          <a:bodyPr>
            <a:spAutoFit/>
          </a:bodyPr>
          <a:lstStyle/>
          <a:p>
            <a:pPr lvl="0" fontAlgn="base">
              <a:spcBef>
                <a:spcPct val="0"/>
              </a:spcBef>
              <a:spcAft>
                <a:spcPct val="0"/>
              </a:spcAft>
            </a:pPr>
            <a:endParaRPr lang="en-US" sz="4800" dirty="0" smtClean="0">
              <a:latin typeface="Arial" pitchFamily="34" charset="0"/>
            </a:endParaRPr>
          </a:p>
          <a:p>
            <a:pPr lvl="0" eaLnBrk="0" fontAlgn="base" hangingPunct="0">
              <a:spcBef>
                <a:spcPct val="0"/>
              </a:spcBef>
              <a:spcAft>
                <a:spcPct val="0"/>
              </a:spcAft>
            </a:pPr>
            <a:r>
              <a:rPr lang="en-US" b="1" dirty="0" smtClean="0">
                <a:solidFill>
                  <a:srgbClr val="30476D"/>
                </a:solidFill>
                <a:latin typeface="MS Reference Sans Serif" pitchFamily="34" charset="0"/>
              </a:rPr>
              <a:t>European Cranes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17th century, </a:t>
            </a:r>
            <a:endParaRPr lang="en-US" dirty="0"/>
          </a:p>
        </p:txBody>
      </p:sp>
      <p:sp>
        <p:nvSpPr>
          <p:cNvPr id="3" name="Content Placeholder 2"/>
          <p:cNvSpPr>
            <a:spLocks noGrp="1"/>
          </p:cNvSpPr>
          <p:nvPr>
            <p:ph idx="1"/>
          </p:nvPr>
        </p:nvSpPr>
        <p:spPr/>
        <p:txBody>
          <a:bodyPr/>
          <a:lstStyle/>
          <a:p>
            <a:r>
              <a:rPr lang="en-US" dirty="0" smtClean="0"/>
              <a:t>English naturalist </a:t>
            </a:r>
            <a:r>
              <a:rPr lang="en-US" b="1" dirty="0" smtClean="0">
                <a:solidFill>
                  <a:srgbClr val="0066FF"/>
                </a:solidFill>
              </a:rPr>
              <a:t>John Ray</a:t>
            </a:r>
            <a:r>
              <a:rPr lang="en-US" dirty="0" smtClean="0"/>
              <a:t> was the first to apply the </a:t>
            </a:r>
            <a:r>
              <a:rPr lang="en-US" dirty="0" smtClean="0">
                <a:solidFill>
                  <a:srgbClr val="0066FF"/>
                </a:solidFill>
              </a:rPr>
              <a:t>character weighting</a:t>
            </a:r>
            <a:r>
              <a:rPr lang="en-US" dirty="0" smtClean="0"/>
              <a:t> method to structural features in </a:t>
            </a:r>
            <a:r>
              <a:rPr lang="en-US" dirty="0" smtClean="0">
                <a:solidFill>
                  <a:srgbClr val="0066FF"/>
                </a:solidFill>
              </a:rPr>
              <a:t>animals</a:t>
            </a:r>
            <a:r>
              <a:rPr lang="en-US" dirty="0" smtClean="0"/>
              <a:t>. He used key characteristics, such as the shape and size of the bird </a:t>
            </a:r>
            <a:r>
              <a:rPr lang="en-US" dirty="0" smtClean="0">
                <a:solidFill>
                  <a:srgbClr val="0066FF"/>
                </a:solidFill>
              </a:rPr>
              <a:t>beak</a:t>
            </a:r>
            <a:r>
              <a:rPr lang="en-US" dirty="0" smtClean="0"/>
              <a:t>, to classify birds.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mid-1700s, </a:t>
            </a:r>
            <a:r>
              <a:rPr lang="en-US" dirty="0" err="1" smtClean="0"/>
              <a:t>Carolus</a:t>
            </a:r>
            <a:r>
              <a:rPr lang="en-US" dirty="0" smtClean="0"/>
              <a:t> Linnaeus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Linnaeus(1707-1778) was born into a religious family in a small town in rural </a:t>
            </a:r>
            <a:r>
              <a:rPr lang="en-US" dirty="0" err="1" smtClean="0"/>
              <a:t>Småland</a:t>
            </a:r>
            <a:r>
              <a:rPr lang="en-US" dirty="0" smtClean="0"/>
              <a:t>. His father, a minister with a passion for plants, had a large garden through which he introduced his son to botany. Linnaeus became enamored with natural history and pursued this interest in every subsequent educational setting. In 1727 he entered the University to study medicine, largely because the training included </a:t>
            </a:r>
            <a:r>
              <a:rPr lang="en-US" i="1" dirty="0" err="1" smtClean="0"/>
              <a:t>materia</a:t>
            </a:r>
            <a:r>
              <a:rPr lang="en-US" i="1" dirty="0" smtClean="0"/>
              <a:t> </a:t>
            </a:r>
            <a:r>
              <a:rPr lang="en-US" i="1" dirty="0" err="1" smtClean="0"/>
              <a:t>medica</a:t>
            </a:r>
            <a:r>
              <a:rPr lang="en-US" dirty="0" smtClean="0"/>
              <a:t> (the study of botany). The following year, he studied in Uppsala because the university there had better botanical holdings and a large community of botanists. Linnaeus discovered problems in the systematic arrangement for botany and began to sketch his own classification method as early as 1730. By the time he left Sweden in 1735 to complete his medical education in Holland, Linnaeus's reputation as a botanist was secure.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developed </a:t>
            </a:r>
            <a:r>
              <a:rPr lang="en-US" dirty="0"/>
              <a:t>formal </a:t>
            </a:r>
            <a:r>
              <a:rPr lang="en-US" dirty="0" smtClean="0"/>
              <a:t>rules for a </a:t>
            </a:r>
            <a:r>
              <a:rPr lang="en-US" dirty="0"/>
              <a:t>two-name </a:t>
            </a:r>
            <a:r>
              <a:rPr lang="en-US" dirty="0" smtClean="0"/>
              <a:t>system</a:t>
            </a:r>
          </a:p>
          <a:p>
            <a:r>
              <a:rPr lang="en-US" dirty="0" smtClean="0"/>
              <a:t> </a:t>
            </a:r>
            <a:r>
              <a:rPr lang="en-US" dirty="0"/>
              <a:t>similar organisms are grouped into a genus, and each organism is given a two-word Latin name. </a:t>
            </a:r>
            <a:endParaRPr lang="en-US" dirty="0" smtClean="0"/>
          </a:p>
          <a:p>
            <a:r>
              <a:rPr lang="en-US" dirty="0" smtClean="0"/>
              <a:t>The </a:t>
            </a:r>
            <a:r>
              <a:rPr lang="en-US" dirty="0"/>
              <a:t>first word is the genus name, and the second word is usually an adjective describing the organism, its geographic location, or the person who discovered it. Using this system, the domestic dog is </a:t>
            </a:r>
            <a:r>
              <a:rPr lang="en-US" i="1" dirty="0" err="1"/>
              <a:t>Canis</a:t>
            </a:r>
            <a:r>
              <a:rPr lang="en-US" i="1" dirty="0"/>
              <a:t> </a:t>
            </a:r>
            <a:r>
              <a:rPr lang="en-US" i="1" dirty="0" err="1"/>
              <a:t>familiaris</a:t>
            </a:r>
            <a:r>
              <a:rPr lang="en-US" i="1" dirty="0"/>
              <a:t>. </a:t>
            </a:r>
            <a:r>
              <a:rPr lang="en-US" i="1" dirty="0" err="1"/>
              <a:t>Canis</a:t>
            </a:r>
            <a:r>
              <a:rPr lang="en-US" dirty="0"/>
              <a:t> is the genus name for the group of animals that includes dogs, wolves, coyotes, and jackals. The word </a:t>
            </a:r>
            <a:r>
              <a:rPr lang="en-US" i="1" dirty="0" err="1"/>
              <a:t>familiaris</a:t>
            </a:r>
            <a:r>
              <a:rPr lang="en-US" dirty="0"/>
              <a:t> acts as a descriptor to further differentiate the domestic dog from its wild cousins.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Immutable Species</a:t>
            </a:r>
            <a:endParaRPr lang="en-US" dirty="0"/>
          </a:p>
        </p:txBody>
      </p:sp>
      <p:sp>
        <p:nvSpPr>
          <p:cNvPr id="3" name="Content Placeholder 2"/>
          <p:cNvSpPr>
            <a:spLocks noGrp="1"/>
          </p:cNvSpPr>
          <p:nvPr>
            <p:ph idx="1"/>
          </p:nvPr>
        </p:nvSpPr>
        <p:spPr/>
        <p:txBody>
          <a:bodyPr>
            <a:normAutofit lnSpcReduction="10000"/>
          </a:bodyPr>
          <a:lstStyle/>
          <a:p>
            <a:r>
              <a:rPr lang="en-US" dirty="0" smtClean="0"/>
              <a:t>In </a:t>
            </a:r>
            <a:r>
              <a:rPr lang="en-US" dirty="0"/>
              <a:t>1751 Linnaeus published </a:t>
            </a:r>
            <a:r>
              <a:rPr lang="en-US" i="1" dirty="0" err="1"/>
              <a:t>Philosophia</a:t>
            </a:r>
            <a:r>
              <a:rPr lang="en-US" i="1" dirty="0"/>
              <a:t> </a:t>
            </a:r>
            <a:r>
              <a:rPr lang="en-US" i="1" dirty="0" err="1"/>
              <a:t>botanica</a:t>
            </a:r>
            <a:r>
              <a:rPr lang="en-US" i="1" dirty="0"/>
              <a:t>,</a:t>
            </a:r>
            <a:r>
              <a:rPr lang="en-US" dirty="0"/>
              <a:t> his most influential work. In it, he claimed that a natural system of classification could be derived from </a:t>
            </a:r>
            <a:r>
              <a:rPr lang="en-US" b="1" dirty="0">
                <a:solidFill>
                  <a:srgbClr val="0066FF"/>
                </a:solidFill>
              </a:rPr>
              <a:t>God's original</a:t>
            </a:r>
            <a:r>
              <a:rPr lang="en-US" dirty="0"/>
              <a:t>, </a:t>
            </a:r>
            <a:r>
              <a:rPr lang="en-US" b="1" dirty="0">
                <a:solidFill>
                  <a:srgbClr val="0066FF"/>
                </a:solidFill>
              </a:rPr>
              <a:t>immutable creation of all species</a:t>
            </a:r>
            <a:r>
              <a:rPr lang="en-US" dirty="0" smtClean="0"/>
              <a:t>.</a:t>
            </a:r>
          </a:p>
          <a:p>
            <a:r>
              <a:rPr lang="en-US" dirty="0" smtClean="0"/>
              <a:t> Linnaeus was the first to formalize the use of </a:t>
            </a:r>
            <a:r>
              <a:rPr lang="en-US" b="1" dirty="0" smtClean="0">
                <a:solidFill>
                  <a:srgbClr val="0066FF"/>
                </a:solidFill>
              </a:rPr>
              <a:t>higher </a:t>
            </a:r>
            <a:r>
              <a:rPr lang="en-US" b="1" dirty="0" err="1" smtClean="0">
                <a:solidFill>
                  <a:srgbClr val="0066FF"/>
                </a:solidFill>
              </a:rPr>
              <a:t>taxa</a:t>
            </a:r>
            <a:r>
              <a:rPr lang="en-US" b="1" dirty="0" smtClean="0">
                <a:solidFill>
                  <a:srgbClr val="0066FF"/>
                </a:solidFill>
              </a:rPr>
              <a:t> </a:t>
            </a:r>
            <a:r>
              <a:rPr lang="en-US" dirty="0" smtClean="0"/>
              <a:t>in his book </a:t>
            </a:r>
            <a:r>
              <a:rPr lang="en-US" i="1" dirty="0" err="1" smtClean="0"/>
              <a:t>Systema</a:t>
            </a:r>
            <a:r>
              <a:rPr lang="en-US" i="1" dirty="0" smtClean="0"/>
              <a:t> </a:t>
            </a:r>
            <a:r>
              <a:rPr lang="en-US" i="1" dirty="0" err="1" smtClean="0"/>
              <a:t>Naturae</a:t>
            </a:r>
            <a:r>
              <a:rPr lang="en-US" dirty="0" smtClean="0"/>
              <a:t> (1735), establishing the standard hierarchy taxonomy still in use today.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Linnaeus System  </a:t>
            </a:r>
            <a:endParaRPr lang="en-US" dirty="0"/>
          </a:p>
        </p:txBody>
      </p:sp>
      <p:sp>
        <p:nvSpPr>
          <p:cNvPr id="3" name="Content Placeholder 2"/>
          <p:cNvSpPr>
            <a:spLocks noGrp="1"/>
          </p:cNvSpPr>
          <p:nvPr>
            <p:ph idx="1"/>
          </p:nvPr>
        </p:nvSpPr>
        <p:spPr/>
        <p:txBody>
          <a:bodyPr/>
          <a:lstStyle/>
          <a:p>
            <a:r>
              <a:rPr lang="en-US" dirty="0" smtClean="0"/>
              <a:t>The Linnaeus System of Classification was based on the similarities and differences and thus it was an arbitrary logical classification but many of  his </a:t>
            </a:r>
            <a:r>
              <a:rPr lang="en-US" dirty="0" err="1" smtClean="0"/>
              <a:t>taxa</a:t>
            </a:r>
            <a:r>
              <a:rPr lang="en-US" dirty="0" smtClean="0"/>
              <a:t> are still accepted, though today the dominant theme of taxonomy based on shared ancestry, which is called as natural classification.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Development of the Natural System and the Success of Linnaean system</a:t>
            </a:r>
            <a:endParaRPr lang="en-US" dirty="0"/>
          </a:p>
        </p:txBody>
      </p:sp>
      <p:sp>
        <p:nvSpPr>
          <p:cNvPr id="3" name="Content Placeholder 2"/>
          <p:cNvSpPr>
            <a:spLocks noGrp="1"/>
          </p:cNvSpPr>
          <p:nvPr>
            <p:ph idx="1"/>
          </p:nvPr>
        </p:nvSpPr>
        <p:spPr/>
        <p:txBody>
          <a:bodyPr>
            <a:normAutofit fontScale="77500" lnSpcReduction="20000"/>
          </a:bodyPr>
          <a:lstStyle/>
          <a:p>
            <a:endParaRPr lang="en-US" b="1" dirty="0" smtClean="0"/>
          </a:p>
          <a:p>
            <a:r>
              <a:rPr lang="en-US" dirty="0" smtClean="0"/>
              <a:t> classify by </a:t>
            </a:r>
            <a:r>
              <a:rPr lang="en-US" b="1" dirty="0" smtClean="0">
                <a:solidFill>
                  <a:srgbClr val="0066FF"/>
                </a:solidFill>
              </a:rPr>
              <a:t>any criterion </a:t>
            </a:r>
            <a:r>
              <a:rPr lang="en-US" dirty="0" smtClean="0"/>
              <a:t>we choose. This is true in classifying organisms, as well. </a:t>
            </a:r>
          </a:p>
          <a:p>
            <a:r>
              <a:rPr lang="en-US" dirty="0" smtClean="0"/>
              <a:t>There is however a practical question: what do we learn from our classification? </a:t>
            </a:r>
            <a:r>
              <a:rPr lang="en-US" dirty="0" smtClean="0">
                <a:solidFill>
                  <a:srgbClr val="0066FF"/>
                </a:solidFill>
              </a:rPr>
              <a:t>How useful </a:t>
            </a:r>
            <a:r>
              <a:rPr lang="en-US" dirty="0" smtClean="0"/>
              <a:t>is it</a:t>
            </a:r>
          </a:p>
          <a:p>
            <a:r>
              <a:rPr lang="en-US" dirty="0" smtClean="0"/>
              <a:t>If we classify by an arbitrary criterion, then knowing an organism's placement within the classification can be remarkably uninformative. For example, if we classify </a:t>
            </a:r>
            <a:r>
              <a:rPr lang="en-US" dirty="0" smtClean="0">
                <a:solidFill>
                  <a:srgbClr val="0066FF"/>
                </a:solidFill>
              </a:rPr>
              <a:t>bacteria</a:t>
            </a:r>
            <a:r>
              <a:rPr lang="en-US" dirty="0" smtClean="0"/>
              <a:t> on the basis of </a:t>
            </a:r>
            <a:r>
              <a:rPr lang="en-US" dirty="0" smtClean="0">
                <a:solidFill>
                  <a:srgbClr val="0066FF"/>
                </a:solidFill>
              </a:rPr>
              <a:t>shape</a:t>
            </a:r>
            <a:r>
              <a:rPr lang="en-US" dirty="0" smtClean="0"/>
              <a:t>.</a:t>
            </a:r>
          </a:p>
          <a:p>
            <a:r>
              <a:rPr lang="en-US" dirty="0" smtClean="0">
                <a:solidFill>
                  <a:srgbClr val="0066FF"/>
                </a:solidFill>
              </a:rPr>
              <a:t>Ideally</a:t>
            </a:r>
            <a:r>
              <a:rPr lang="en-US" dirty="0" smtClean="0"/>
              <a:t>,  classification , on their </a:t>
            </a:r>
            <a:r>
              <a:rPr lang="en-US" dirty="0" smtClean="0">
                <a:solidFill>
                  <a:srgbClr val="0066FF"/>
                </a:solidFill>
              </a:rPr>
              <a:t>genealogy</a:t>
            </a:r>
            <a:r>
              <a:rPr lang="en-US" dirty="0" smtClean="0"/>
              <a:t>. This is uniquely useful because knowing that two organisms are closely related tells us that they will have many properties in common.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Linean</a:t>
            </a:r>
            <a:r>
              <a:rPr lang="en-US" dirty="0" smtClean="0"/>
              <a:t> Classification is Still Acceptable</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solidFill>
                  <a:srgbClr val="0066FF"/>
                </a:solidFill>
              </a:rPr>
              <a:t>Darwin referred to a classification based on evolutionary history as a natural system.</a:t>
            </a:r>
            <a:r>
              <a:rPr lang="en-US" dirty="0" smtClean="0"/>
              <a:t> </a:t>
            </a:r>
          </a:p>
          <a:p>
            <a:r>
              <a:rPr lang="en-US" dirty="0" smtClean="0"/>
              <a:t>In recognizing the parallel between </a:t>
            </a:r>
            <a:r>
              <a:rPr lang="en-US" dirty="0" err="1" smtClean="0">
                <a:solidFill>
                  <a:srgbClr val="0066FF"/>
                </a:solidFill>
              </a:rPr>
              <a:t>phylogenetic</a:t>
            </a:r>
            <a:r>
              <a:rPr lang="en-US" dirty="0" smtClean="0">
                <a:solidFill>
                  <a:srgbClr val="0066FF"/>
                </a:solidFill>
              </a:rPr>
              <a:t> closeness and species similarity, Darwin explained why the Linnaean system had been so successful for macroscopic plants and animals</a:t>
            </a:r>
            <a:r>
              <a:rPr lang="en-US" dirty="0" smtClean="0"/>
              <a:t>: they had been placed into the hierarchical groups of the Linnaean classification on the basis of similarities, and because these similarities reflected the evolutionary closeness of the respective species, the classification tended to reflect their historical relationships. </a:t>
            </a:r>
          </a:p>
          <a:p>
            <a:r>
              <a:rPr lang="en-US" dirty="0" smtClean="0"/>
              <a:t>In general, when similarities due to common ancestry are easy to recognize and measure, a classification of the organisms tends to approximate a natural system.</a:t>
            </a:r>
          </a:p>
          <a:p>
            <a:r>
              <a:rPr lang="en-US" dirty="0" smtClean="0"/>
              <a:t>The original successes of the Linnaean system were largely limited to  higher plants and animals which have numerous features that can be seen and compared. </a:t>
            </a:r>
          </a:p>
          <a:p>
            <a:r>
              <a:rPr lang="en-US" dirty="0" smtClean="0"/>
              <a:t>similarities really are the result of inheritance from a common ancestor that also possessed the shared feature.</a:t>
            </a:r>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2057400"/>
            <a:ext cx="8229600" cy="4525963"/>
          </a:xfrm>
        </p:spPr>
        <p:txBody>
          <a:bodyPr>
            <a:normAutofit fontScale="77500" lnSpcReduction="20000"/>
          </a:bodyPr>
          <a:lstStyle/>
          <a:p>
            <a:r>
              <a:rPr lang="en-US" b="1" dirty="0" smtClean="0"/>
              <a:t>A Consequence of Common Ancestry Is Residual Similarity of Species</a:t>
            </a:r>
          </a:p>
          <a:p>
            <a:r>
              <a:rPr lang="en-US" dirty="0" smtClean="0"/>
              <a:t>Species A</a:t>
            </a:r>
            <a:r>
              <a:rPr lang="en-US" baseline="-25000" dirty="0" smtClean="0"/>
              <a:t>1</a:t>
            </a:r>
            <a:r>
              <a:rPr lang="en-US" dirty="0" smtClean="0"/>
              <a:t> and A</a:t>
            </a:r>
            <a:r>
              <a:rPr lang="en-US" baseline="-25000" dirty="0" smtClean="0"/>
              <a:t>2</a:t>
            </a:r>
            <a:r>
              <a:rPr lang="en-US" dirty="0" smtClean="0"/>
              <a:t> must each bear residual similarity to A</a:t>
            </a:r>
            <a:r>
              <a:rPr lang="en-US" baseline="-25000" dirty="0" smtClean="0"/>
              <a:t>0</a:t>
            </a:r>
            <a:r>
              <a:rPr lang="en-US" dirty="0" smtClean="0"/>
              <a:t> (their most recent common ancestor), so they must also be similar to each other. </a:t>
            </a:r>
          </a:p>
          <a:p>
            <a:r>
              <a:rPr lang="en-US" dirty="0" smtClean="0"/>
              <a:t>Turning this around, the most similar species today tend to be those that share the most recent common ancestry. </a:t>
            </a:r>
          </a:p>
          <a:p>
            <a:r>
              <a:rPr lang="en-US" dirty="0" smtClean="0"/>
              <a:t>Similarly, More distinct species tend to have more remote common ancestry. </a:t>
            </a:r>
          </a:p>
          <a:p>
            <a:r>
              <a:rPr lang="en-US" dirty="0" smtClean="0"/>
              <a:t>Darwin saw that once we accept this perspective, then we inevitably have accepted the common ancestry of all life.</a:t>
            </a:r>
          </a:p>
        </p:txBody>
      </p:sp>
      <p:pic>
        <p:nvPicPr>
          <p:cNvPr id="5" name="Picture 4" descr="page4-2 picture"/>
          <p:cNvPicPr>
            <a:picLocks noChangeAspect="1" noChangeArrowheads="1"/>
          </p:cNvPicPr>
          <p:nvPr/>
        </p:nvPicPr>
        <p:blipFill>
          <a:blip r:embed="rId3"/>
          <a:srcRect/>
          <a:stretch>
            <a:fillRect/>
          </a:stretch>
        </p:blipFill>
        <p:spPr bwMode="auto">
          <a:xfrm>
            <a:off x="2504415" y="533400"/>
            <a:ext cx="3096285" cy="1447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66FF"/>
                </a:solidFill>
              </a:rPr>
              <a:t>THE NEED FOR CLASSIFICATION</a:t>
            </a:r>
            <a:endParaRPr lang="en-US" b="1" dirty="0">
              <a:solidFill>
                <a:srgbClr val="0066FF"/>
              </a:solidFill>
            </a:endParaRPr>
          </a:p>
        </p:txBody>
      </p:sp>
      <p:sp>
        <p:nvSpPr>
          <p:cNvPr id="3" name="Content Placeholder 2"/>
          <p:cNvSpPr>
            <a:spLocks noGrp="1"/>
          </p:cNvSpPr>
          <p:nvPr>
            <p:ph idx="1"/>
          </p:nvPr>
        </p:nvSpPr>
        <p:spPr/>
        <p:txBody>
          <a:bodyPr>
            <a:normAutofit fontScale="70000" lnSpcReduction="20000"/>
          </a:bodyPr>
          <a:lstStyle/>
          <a:p>
            <a:r>
              <a:rPr lang="en-US" dirty="0" smtClean="0"/>
              <a:t>Since life first appeared on Earth </a:t>
            </a:r>
            <a:r>
              <a:rPr lang="en-US" dirty="0" smtClean="0">
                <a:solidFill>
                  <a:srgbClr val="0066FF"/>
                </a:solidFill>
              </a:rPr>
              <a:t>3.5 billion </a:t>
            </a:r>
            <a:r>
              <a:rPr lang="en-US" dirty="0" smtClean="0"/>
              <a:t>years ago,</a:t>
            </a:r>
          </a:p>
          <a:p>
            <a:r>
              <a:rPr lang="en-US" dirty="0" smtClean="0"/>
              <a:t>many </a:t>
            </a:r>
            <a:r>
              <a:rPr lang="en-US" dirty="0"/>
              <a:t>new types of organisms have </a:t>
            </a:r>
            <a:r>
              <a:rPr lang="en-US" dirty="0">
                <a:solidFill>
                  <a:srgbClr val="0066FF"/>
                </a:solidFill>
              </a:rPr>
              <a:t>evolved</a:t>
            </a:r>
            <a:r>
              <a:rPr lang="en-US" dirty="0"/>
              <a:t>. Many of these organisms have become </a:t>
            </a:r>
            <a:r>
              <a:rPr lang="en-US" dirty="0">
                <a:solidFill>
                  <a:srgbClr val="0066FF"/>
                </a:solidFill>
              </a:rPr>
              <a:t>extinct</a:t>
            </a:r>
            <a:r>
              <a:rPr lang="en-US" dirty="0"/>
              <a:t>, while some have developed into the present fauna and flora of the world. Extinction and diversification </a:t>
            </a:r>
            <a:r>
              <a:rPr lang="en-US" dirty="0" smtClean="0"/>
              <a:t>continue,</a:t>
            </a:r>
            <a:r>
              <a:rPr lang="en-US" sz="6000" dirty="0" smtClean="0"/>
              <a:t> </a:t>
            </a:r>
          </a:p>
          <a:p>
            <a:r>
              <a:rPr lang="en-US" sz="6000" dirty="0" smtClean="0"/>
              <a:t>THE OVER ALL INCREASE IN BIODIVERSITY   </a:t>
            </a:r>
          </a:p>
          <a:p>
            <a:r>
              <a:rPr lang="en-US" sz="6000" dirty="0" smtClean="0"/>
              <a:t>10 million to 13 million species on Earth</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FF"/>
                </a:solidFill>
              </a:rPr>
              <a:t>The </a:t>
            </a:r>
            <a:r>
              <a:rPr lang="en-US" b="1" dirty="0" err="1" smtClean="0">
                <a:solidFill>
                  <a:srgbClr val="0066FF"/>
                </a:solidFill>
              </a:rPr>
              <a:t>Taxa</a:t>
            </a:r>
            <a:endParaRPr lang="en-US" b="1" dirty="0">
              <a:solidFill>
                <a:srgbClr val="0066FF"/>
              </a:solidFill>
            </a:endParaRPr>
          </a:p>
        </p:txBody>
      </p:sp>
      <p:sp>
        <p:nvSpPr>
          <p:cNvPr id="3" name="Content Placeholder 2"/>
          <p:cNvSpPr>
            <a:spLocks noGrp="1"/>
          </p:cNvSpPr>
          <p:nvPr>
            <p:ph idx="1"/>
          </p:nvPr>
        </p:nvSpPr>
        <p:spPr/>
        <p:txBody>
          <a:bodyPr/>
          <a:lstStyle/>
          <a:p>
            <a:r>
              <a:rPr lang="en-US" dirty="0"/>
              <a:t>hierarchical categories called </a:t>
            </a:r>
            <a:r>
              <a:rPr lang="en-US" dirty="0" err="1"/>
              <a:t>taxa</a:t>
            </a:r>
            <a:r>
              <a:rPr lang="en-US" dirty="0"/>
              <a:t> (</a:t>
            </a:r>
            <a:r>
              <a:rPr lang="en-US" dirty="0" err="1"/>
              <a:t>taxon</a:t>
            </a:r>
            <a:r>
              <a:rPr lang="en-US" dirty="0"/>
              <a:t>, </a:t>
            </a:r>
            <a:r>
              <a:rPr lang="en-US" dirty="0" smtClean="0"/>
              <a:t>singular</a:t>
            </a:r>
          </a:p>
          <a:p>
            <a:r>
              <a:rPr lang="en-US" dirty="0"/>
              <a:t>The base level in the taxonomic hierarchy is the species</a:t>
            </a:r>
            <a:endParaRPr lang="en-US" dirty="0" smtClean="0"/>
          </a:p>
          <a:p>
            <a:r>
              <a:rPr lang="en-US" dirty="0" smtClean="0"/>
              <a:t>Each </a:t>
            </a:r>
            <a:r>
              <a:rPr lang="en-US" dirty="0"/>
              <a:t>successive </a:t>
            </a:r>
            <a:r>
              <a:rPr lang="en-US" dirty="0" err="1"/>
              <a:t>taxon</a:t>
            </a:r>
            <a:r>
              <a:rPr lang="en-US" dirty="0"/>
              <a:t> is distinguished by a broader set of characteristics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Each successive </a:t>
            </a:r>
            <a:r>
              <a:rPr lang="en-US" dirty="0" err="1" smtClean="0"/>
              <a:t>taxon</a:t>
            </a:r>
            <a:r>
              <a:rPr lang="en-US" dirty="0" smtClean="0"/>
              <a:t> is distinguished by a broader set of characteristics</a:t>
            </a:r>
          </a:p>
          <a:p>
            <a:endParaRPr lang="en-US" sz="4400" dirty="0">
              <a:solidFill>
                <a:srgbClr val="0066FF"/>
              </a:solidFill>
            </a:endParaRPr>
          </a:p>
          <a:p>
            <a:r>
              <a:rPr lang="en-US" sz="4400" dirty="0">
                <a:solidFill>
                  <a:srgbClr val="0066FF"/>
                </a:solidFill>
              </a:rPr>
              <a:t>             CLASS</a:t>
            </a:r>
          </a:p>
          <a:p>
            <a:r>
              <a:rPr lang="en-US" sz="4400" dirty="0">
                <a:solidFill>
                  <a:srgbClr val="0066FF"/>
                </a:solidFill>
              </a:rPr>
              <a:t>                     ORDER</a:t>
            </a:r>
          </a:p>
          <a:p>
            <a:r>
              <a:rPr lang="en-US" dirty="0">
                <a:solidFill>
                  <a:srgbClr val="0066FF"/>
                </a:solidFill>
              </a:rPr>
              <a:t>                                 </a:t>
            </a:r>
            <a:r>
              <a:rPr lang="en-US" dirty="0" smtClean="0">
                <a:solidFill>
                  <a:srgbClr val="0066FF"/>
                </a:solidFill>
              </a:rPr>
              <a:t>            FAMILY</a:t>
            </a:r>
            <a:endParaRPr lang="en-US" dirty="0">
              <a:solidFill>
                <a:srgbClr val="0066FF"/>
              </a:solidFill>
            </a:endParaRPr>
          </a:p>
          <a:p>
            <a:r>
              <a:rPr lang="en-US" b="1" dirty="0">
                <a:solidFill>
                  <a:srgbClr val="0066FF"/>
                </a:solidFill>
              </a:rPr>
              <a:t>                                                  </a:t>
            </a:r>
            <a:r>
              <a:rPr lang="en-US" b="1" dirty="0" smtClean="0">
                <a:solidFill>
                  <a:srgbClr val="0066FF"/>
                </a:solidFill>
              </a:rPr>
              <a:t>        </a:t>
            </a:r>
            <a:r>
              <a:rPr lang="en-US" sz="2700" b="1" dirty="0" smtClean="0">
                <a:solidFill>
                  <a:schemeClr val="tx2">
                    <a:lumMod val="75000"/>
                  </a:schemeClr>
                </a:solidFill>
              </a:rPr>
              <a:t>GENUS</a:t>
            </a:r>
            <a:endParaRPr lang="en-US" sz="2700" dirty="0">
              <a:solidFill>
                <a:schemeClr val="tx2">
                  <a:lumMod val="75000"/>
                </a:schemeClr>
              </a:solidFill>
            </a:endParaRPr>
          </a:p>
          <a:p>
            <a:r>
              <a:rPr lang="en-US" sz="2700" b="1" i="1" dirty="0">
                <a:solidFill>
                  <a:schemeClr val="tx2">
                    <a:lumMod val="75000"/>
                  </a:schemeClr>
                </a:solidFill>
              </a:rPr>
              <a:t>                                                               </a:t>
            </a:r>
            <a:r>
              <a:rPr lang="en-US" sz="2700" b="1" i="1" dirty="0" smtClean="0">
                <a:solidFill>
                  <a:schemeClr val="tx2">
                    <a:lumMod val="75000"/>
                  </a:schemeClr>
                </a:solidFill>
              </a:rPr>
              <a:t>                     </a:t>
            </a:r>
            <a:r>
              <a:rPr lang="en-US" sz="2700" b="1" dirty="0">
                <a:solidFill>
                  <a:schemeClr val="tx2">
                    <a:lumMod val="75000"/>
                  </a:schemeClr>
                </a:solidFill>
              </a:rPr>
              <a:t>SPECIES</a:t>
            </a:r>
            <a:r>
              <a:rPr lang="en-US" sz="2700" dirty="0">
                <a:solidFill>
                  <a:schemeClr val="tx2">
                    <a:lumMod val="75000"/>
                  </a:schemeClr>
                </a:solidFill>
              </a:rPr>
              <a:t> </a:t>
            </a:r>
          </a:p>
          <a:p>
            <a:endParaRPr lang="en-US" dirty="0"/>
          </a:p>
        </p:txBody>
      </p:sp>
      <p:sp>
        <p:nvSpPr>
          <p:cNvPr id="4" name="Rectangle 3"/>
          <p:cNvSpPr/>
          <p:nvPr/>
        </p:nvSpPr>
        <p:spPr>
          <a:xfrm>
            <a:off x="381000" y="2362200"/>
            <a:ext cx="268445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PHYLUM</a:t>
            </a:r>
          </a:p>
        </p:txBody>
      </p:sp>
      <p:sp>
        <p:nvSpPr>
          <p:cNvPr id="5" name="Title 1"/>
          <p:cNvSpPr>
            <a:spLocks noGrp="1"/>
          </p:cNvSpPr>
          <p:nvPr>
            <p:ph type="title"/>
          </p:nvPr>
        </p:nvSpPr>
        <p:spPr/>
        <p:txBody>
          <a:bodyPr/>
          <a:lstStyle/>
          <a:p>
            <a:r>
              <a:rPr lang="en-US" b="1" dirty="0" smtClean="0">
                <a:solidFill>
                  <a:srgbClr val="0066FF"/>
                </a:solidFill>
              </a:rPr>
              <a:t>The </a:t>
            </a:r>
            <a:r>
              <a:rPr lang="en-US" b="1" dirty="0" err="1" smtClean="0">
                <a:solidFill>
                  <a:srgbClr val="0066FF"/>
                </a:solidFill>
              </a:rPr>
              <a:t>Taxa</a:t>
            </a:r>
            <a:endParaRPr lang="en-US" b="1" dirty="0">
              <a:solidFill>
                <a:srgbClr val="0066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to Remember Classification Order</a:t>
            </a:r>
            <a:endParaRPr lang="en-US" dirty="0"/>
          </a:p>
        </p:txBody>
      </p:sp>
      <p:sp>
        <p:nvSpPr>
          <p:cNvPr id="3" name="Content Placeholder 2"/>
          <p:cNvSpPr>
            <a:spLocks noGrp="1"/>
          </p:cNvSpPr>
          <p:nvPr>
            <p:ph sz="half" idx="1"/>
          </p:nvPr>
        </p:nvSpPr>
        <p:spPr/>
        <p:txBody>
          <a:bodyPr/>
          <a:lstStyle/>
          <a:p>
            <a:r>
              <a:rPr lang="en-US" dirty="0"/>
              <a:t>King </a:t>
            </a:r>
            <a:r>
              <a:rPr lang="en-US" dirty="0"/>
              <a:t/>
            </a:r>
            <a:br>
              <a:rPr lang="en-US" dirty="0"/>
            </a:br>
            <a:r>
              <a:rPr lang="en-US" dirty="0"/>
              <a:t>Phillip </a:t>
            </a:r>
            <a:r>
              <a:rPr lang="en-US" dirty="0"/>
              <a:t/>
            </a:r>
            <a:br>
              <a:rPr lang="en-US" dirty="0"/>
            </a:br>
            <a:r>
              <a:rPr lang="en-US" dirty="0"/>
              <a:t>Came </a:t>
            </a:r>
            <a:r>
              <a:rPr lang="en-US" dirty="0"/>
              <a:t/>
            </a:r>
            <a:br>
              <a:rPr lang="en-US" dirty="0"/>
            </a:br>
            <a:r>
              <a:rPr lang="en-US" dirty="0"/>
              <a:t>Over </a:t>
            </a:r>
            <a:r>
              <a:rPr lang="en-US" dirty="0"/>
              <a:t/>
            </a:r>
            <a:br>
              <a:rPr lang="en-US" dirty="0"/>
            </a:br>
            <a:r>
              <a:rPr lang="en-US" dirty="0"/>
              <a:t>For </a:t>
            </a:r>
            <a:r>
              <a:rPr lang="en-US" dirty="0"/>
              <a:t/>
            </a:r>
            <a:br>
              <a:rPr lang="en-US" dirty="0"/>
            </a:br>
            <a:r>
              <a:rPr lang="en-US" dirty="0"/>
              <a:t>Great </a:t>
            </a:r>
            <a:r>
              <a:rPr lang="en-US" dirty="0"/>
              <a:t/>
            </a:r>
            <a:br>
              <a:rPr lang="en-US" dirty="0"/>
            </a:br>
            <a:r>
              <a:rPr lang="en-US" dirty="0"/>
              <a:t>Spaghetti </a:t>
            </a:r>
            <a:endParaRPr lang="en-US" dirty="0"/>
          </a:p>
        </p:txBody>
      </p:sp>
      <p:sp>
        <p:nvSpPr>
          <p:cNvPr id="5" name="Content Placeholder 4"/>
          <p:cNvSpPr>
            <a:spLocks noGrp="1"/>
          </p:cNvSpPr>
          <p:nvPr>
            <p:ph sz="half" idx="2"/>
          </p:nvPr>
        </p:nvSpPr>
        <p:spPr/>
        <p:txBody>
          <a:bodyPr/>
          <a:lstStyle/>
          <a:p>
            <a:r>
              <a:rPr lang="en-US" dirty="0"/>
              <a:t>Kings </a:t>
            </a:r>
            <a:r>
              <a:rPr lang="en-US" dirty="0"/>
              <a:t/>
            </a:r>
            <a:br>
              <a:rPr lang="en-US" dirty="0"/>
            </a:br>
            <a:r>
              <a:rPr lang="en-US" dirty="0"/>
              <a:t>Play </a:t>
            </a:r>
            <a:r>
              <a:rPr lang="en-US" dirty="0"/>
              <a:t/>
            </a:r>
            <a:br>
              <a:rPr lang="en-US" dirty="0"/>
            </a:br>
            <a:r>
              <a:rPr lang="en-US" dirty="0"/>
              <a:t>Cards </a:t>
            </a:r>
            <a:r>
              <a:rPr lang="en-US" dirty="0"/>
              <a:t/>
            </a:r>
            <a:br>
              <a:rPr lang="en-US" dirty="0"/>
            </a:br>
            <a:r>
              <a:rPr lang="en-US" dirty="0"/>
              <a:t>On </a:t>
            </a:r>
            <a:r>
              <a:rPr lang="en-US" dirty="0"/>
              <a:t/>
            </a:r>
            <a:br>
              <a:rPr lang="en-US" dirty="0"/>
            </a:br>
            <a:r>
              <a:rPr lang="en-US" dirty="0"/>
              <a:t>Fat </a:t>
            </a:r>
            <a:r>
              <a:rPr lang="en-US" dirty="0"/>
              <a:t/>
            </a:r>
            <a:br>
              <a:rPr lang="en-US" dirty="0"/>
            </a:br>
            <a:r>
              <a:rPr lang="en-US" dirty="0"/>
              <a:t>Green </a:t>
            </a:r>
            <a:r>
              <a:rPr lang="en-US" dirty="0"/>
              <a:t/>
            </a:r>
            <a:br>
              <a:rPr lang="en-US" dirty="0"/>
            </a:br>
            <a:r>
              <a:rPr lang="en-US" dirty="0"/>
              <a:t>Stools </a:t>
            </a:r>
            <a:endParaRPr lang="en-US" dirty="0"/>
          </a:p>
        </p:txBody>
      </p:sp>
    </p:spTree>
    <p:extLst>
      <p:ext uri="{BB962C8B-B14F-4D97-AF65-F5344CB8AC3E}">
        <p14:creationId xmlns:p14="http://schemas.microsoft.com/office/powerpoint/2010/main" val="3530060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Darwinian Period, the immutability of Species was </a:t>
            </a:r>
            <a:r>
              <a:rPr lang="en-US" dirty="0" err="1" smtClean="0"/>
              <a:t>dicarded</a:t>
            </a:r>
            <a:endParaRPr lang="en-US" dirty="0"/>
          </a:p>
        </p:txBody>
      </p:sp>
      <p:sp>
        <p:nvSpPr>
          <p:cNvPr id="3" name="Content Placeholder 2"/>
          <p:cNvSpPr>
            <a:spLocks noGrp="1"/>
          </p:cNvSpPr>
          <p:nvPr>
            <p:ph idx="1"/>
          </p:nvPr>
        </p:nvSpPr>
        <p:spPr/>
        <p:txBody>
          <a:bodyPr>
            <a:normAutofit fontScale="77500" lnSpcReduction="20000"/>
          </a:bodyPr>
          <a:lstStyle/>
          <a:p>
            <a:r>
              <a:rPr lang="en-US" dirty="0"/>
              <a:t>Before the 19th century, Linnaeus and other taxonomists classified organisms in an arbitrary but logical way that made it easier to communicate scientific information. But with the publication of</a:t>
            </a:r>
            <a:r>
              <a:rPr lang="en-US" i="1" dirty="0"/>
              <a:t> On the Origin of Species</a:t>
            </a:r>
            <a:r>
              <a:rPr lang="en-US" dirty="0"/>
              <a:t> in 1859 by British naturalist Charles Darwin, the purpose of classification took on new meaning. Darwin argued that classification systems should reflect the history of life—that is, species should be related based on their shared ancestry. He defined species as groups that have diverged from a shared ancestry in recent history, while organisms in higher </a:t>
            </a:r>
            <a:r>
              <a:rPr lang="en-US" dirty="0" err="1"/>
              <a:t>taxa</a:t>
            </a:r>
            <a:r>
              <a:rPr lang="en-US" dirty="0"/>
              <a:t>, such as genera, class, or order, diverged from a shared ancestor further back in history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of microscopes in the late 16th century</a:t>
            </a:r>
          </a:p>
        </p:txBody>
      </p:sp>
      <p:sp>
        <p:nvSpPr>
          <p:cNvPr id="3" name="Content Placeholder 2"/>
          <p:cNvSpPr>
            <a:spLocks noGrp="1"/>
          </p:cNvSpPr>
          <p:nvPr>
            <p:ph idx="1"/>
          </p:nvPr>
        </p:nvSpPr>
        <p:spPr/>
        <p:txBody>
          <a:bodyPr>
            <a:normAutofit fontScale="77500" lnSpcReduction="20000"/>
          </a:bodyPr>
          <a:lstStyle/>
          <a:p>
            <a:r>
              <a:rPr lang="en-US" dirty="0"/>
              <a:t>single-celled </a:t>
            </a:r>
            <a:r>
              <a:rPr lang="en-US" dirty="0" smtClean="0"/>
              <a:t>organisms, </a:t>
            </a:r>
            <a:r>
              <a:rPr lang="en-US" dirty="0"/>
              <a:t>new classification </a:t>
            </a:r>
            <a:r>
              <a:rPr lang="en-US" dirty="0" smtClean="0"/>
              <a:t>problems, for scientists, still relying  </a:t>
            </a:r>
            <a:r>
              <a:rPr lang="en-US" dirty="0"/>
              <a:t>on a two-kingdom classification system. </a:t>
            </a:r>
            <a:endParaRPr lang="en-US" dirty="0" smtClean="0"/>
          </a:p>
          <a:p>
            <a:r>
              <a:rPr lang="en-US" dirty="0" smtClean="0"/>
              <a:t>Doing </a:t>
            </a:r>
            <a:r>
              <a:rPr lang="en-US" dirty="0"/>
              <a:t>photosynthesis were classified in Kingdom </a:t>
            </a:r>
            <a:r>
              <a:rPr lang="en-US" b="1" dirty="0" err="1">
                <a:solidFill>
                  <a:srgbClr val="0066FF"/>
                </a:solidFill>
              </a:rPr>
              <a:t>Plantae</a:t>
            </a:r>
            <a:r>
              <a:rPr lang="en-US" dirty="0"/>
              <a:t>, and organisms that ingested food were placed in Kingdom </a:t>
            </a:r>
            <a:r>
              <a:rPr lang="en-US" b="1" dirty="0" err="1">
                <a:solidFill>
                  <a:srgbClr val="0066FF"/>
                </a:solidFill>
              </a:rPr>
              <a:t>Animalia</a:t>
            </a:r>
            <a:r>
              <a:rPr lang="en-US" dirty="0"/>
              <a:t>. </a:t>
            </a:r>
            <a:endParaRPr lang="en-US" dirty="0" smtClean="0"/>
          </a:p>
          <a:p>
            <a:r>
              <a:rPr lang="en-US" dirty="0" smtClean="0"/>
              <a:t>By </a:t>
            </a:r>
            <a:r>
              <a:rPr lang="en-US" dirty="0"/>
              <a:t>the 19th century, </a:t>
            </a:r>
            <a:r>
              <a:rPr lang="en-US" dirty="0" smtClean="0"/>
              <a:t>microscopic </a:t>
            </a:r>
            <a:r>
              <a:rPr lang="en-US" dirty="0"/>
              <a:t>organisms with diverse cell anatomies, specialized internal structures called organelles, and reproductive patterns that did not easily fit into the plant or animal classification system. This great diversity prompted German biologist Ernst Haeckel to propose placing these unicellular forms in a third kingdom, the </a:t>
            </a:r>
            <a:r>
              <a:rPr lang="en-US" b="1" dirty="0" err="1">
                <a:solidFill>
                  <a:srgbClr val="C00000"/>
                </a:solidFill>
              </a:rPr>
              <a:t>Protista</a:t>
            </a:r>
            <a:r>
              <a:rPr lang="en-US" dirty="0"/>
              <a:t>.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Haeckel placed bacteria within the Kingdom </a:t>
            </a:r>
            <a:r>
              <a:rPr lang="en-US" b="1" dirty="0" err="1">
                <a:solidFill>
                  <a:srgbClr val="0066FF"/>
                </a:solidFill>
              </a:rPr>
              <a:t>Protista</a:t>
            </a:r>
            <a:r>
              <a:rPr lang="en-US" dirty="0"/>
              <a:t> in a separate group </a:t>
            </a:r>
            <a:r>
              <a:rPr lang="en-US" b="1" dirty="0" err="1" smtClean="0">
                <a:solidFill>
                  <a:srgbClr val="0066FF"/>
                </a:solidFill>
              </a:rPr>
              <a:t>Monera</a:t>
            </a:r>
            <a:r>
              <a:rPr lang="en-US" dirty="0"/>
              <a:t>, recognizing </a:t>
            </a:r>
            <a:r>
              <a:rPr lang="en-US" dirty="0" smtClean="0"/>
              <a:t>their lack of nuclei. </a:t>
            </a:r>
          </a:p>
          <a:p>
            <a:r>
              <a:rPr lang="en-US" dirty="0" smtClean="0"/>
              <a:t>And lack of  </a:t>
            </a:r>
            <a:r>
              <a:rPr lang="en-US" dirty="0"/>
              <a:t>membrane-bound organelles, </a:t>
            </a:r>
            <a:r>
              <a:rPr lang="en-US" dirty="0" smtClean="0"/>
              <a:t>such </a:t>
            </a:r>
            <a:r>
              <a:rPr lang="en-US" dirty="0"/>
              <a:t>as mitochondria</a:t>
            </a:r>
            <a:r>
              <a:rPr lang="en-US" dirty="0" smtClean="0"/>
              <a:t>, Led French Marine Biologist </a:t>
            </a:r>
          </a:p>
          <a:p>
            <a:pPr>
              <a:buNone/>
            </a:pPr>
            <a:r>
              <a:rPr lang="en-US" dirty="0" smtClean="0"/>
              <a:t>   </a:t>
            </a:r>
            <a:r>
              <a:rPr lang="en-US" dirty="0" err="1"/>
              <a:t>Edouard</a:t>
            </a:r>
            <a:r>
              <a:rPr lang="en-US" dirty="0"/>
              <a:t> </a:t>
            </a:r>
            <a:r>
              <a:rPr lang="en-US" dirty="0" err="1"/>
              <a:t>Chatton</a:t>
            </a:r>
            <a:r>
              <a:rPr lang="en-US" dirty="0"/>
              <a:t> to make a crucial distinction between </a:t>
            </a:r>
            <a:r>
              <a:rPr lang="en-US" b="1" dirty="0">
                <a:solidFill>
                  <a:srgbClr val="0066FF"/>
                </a:solidFill>
              </a:rPr>
              <a:t>prokaryotes</a:t>
            </a:r>
            <a:r>
              <a:rPr lang="en-US" dirty="0" smtClean="0"/>
              <a:t>,, </a:t>
            </a:r>
            <a:r>
              <a:rPr lang="en-US" dirty="0"/>
              <a:t>and </a:t>
            </a:r>
            <a:r>
              <a:rPr lang="en-US" b="1" dirty="0" smtClean="0">
                <a:solidFill>
                  <a:srgbClr val="0066FF"/>
                </a:solidFill>
              </a:rPr>
              <a:t>eukaryotes</a:t>
            </a:r>
          </a:p>
          <a:p>
            <a:pPr>
              <a:buNone/>
            </a:pPr>
            <a:r>
              <a:rPr lang="en-US" b="1" dirty="0" smtClean="0">
                <a:solidFill>
                  <a:srgbClr val="0066FF"/>
                </a:solidFill>
              </a:rPr>
              <a:t>Today Kingdome PROKARYOTE</a:t>
            </a:r>
          </a:p>
          <a:p>
            <a:pPr>
              <a:buNone/>
            </a:pPr>
            <a:endParaRPr lang="en-US" b="1" dirty="0" smtClean="0">
              <a:solidFill>
                <a:srgbClr val="0066FF"/>
              </a:solidFill>
            </a:endParaRPr>
          </a:p>
          <a:p>
            <a:pPr>
              <a:buNone/>
            </a:pPr>
            <a:endParaRPr lang="en-US" b="1" dirty="0" smtClean="0">
              <a:solidFill>
                <a:srgbClr val="0066FF"/>
              </a:solidFill>
            </a:endParaRPr>
          </a:p>
          <a:p>
            <a:pPr>
              <a:buNone/>
            </a:pPr>
            <a:endParaRPr lang="en-US" b="1" dirty="0">
              <a:solidFill>
                <a:srgbClr val="0066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In the 1950s, American biologist Robert H. Whittaker proposed adding a fifth kingdom, Kingdom Fungi, based on fungi’s unique method of obtaining food</a:t>
            </a:r>
          </a:p>
          <a:p>
            <a:r>
              <a:rPr lang="en-US" dirty="0" smtClean="0"/>
              <a:t> Carl </a:t>
            </a:r>
            <a:r>
              <a:rPr lang="en-US" dirty="0" err="1" smtClean="0"/>
              <a:t>Woese</a:t>
            </a:r>
            <a:r>
              <a:rPr lang="en-US" dirty="0" smtClean="0"/>
              <a:t> </a:t>
            </a:r>
            <a:r>
              <a:rPr lang="en-US" dirty="0"/>
              <a:t>initially proposed a six-kingdom classification system, in which he separated prokaryotic organisms into two kingdoms, the </a:t>
            </a:r>
            <a:r>
              <a:rPr lang="en-US" dirty="0" err="1"/>
              <a:t>Archaebacteria</a:t>
            </a:r>
            <a:r>
              <a:rPr lang="en-US" dirty="0"/>
              <a:t> and </a:t>
            </a:r>
            <a:r>
              <a:rPr lang="en-US" dirty="0" err="1"/>
              <a:t>Eubacteria</a:t>
            </a:r>
            <a:r>
              <a:rPr lang="en-US" dirty="0"/>
              <a:t>, or true bacteria, and placing eukaryotic organisms into the Kingdoms </a:t>
            </a:r>
            <a:r>
              <a:rPr lang="en-US" dirty="0" err="1"/>
              <a:t>Plantae</a:t>
            </a:r>
            <a:r>
              <a:rPr lang="en-US" dirty="0"/>
              <a:t>, </a:t>
            </a:r>
            <a:r>
              <a:rPr lang="en-US" dirty="0" err="1"/>
              <a:t>Animalia</a:t>
            </a:r>
            <a:r>
              <a:rPr lang="en-US" dirty="0"/>
              <a:t>, Fungi, and </a:t>
            </a:r>
            <a:r>
              <a:rPr lang="en-US" dirty="0" err="1"/>
              <a:t>Protista</a:t>
            </a:r>
            <a:r>
              <a:rPr lang="en-US" dirty="0"/>
              <a:t>. </a:t>
            </a:r>
          </a:p>
          <a:p>
            <a:r>
              <a:rPr lang="en-US" dirty="0" smtClean="0"/>
              <a:t>later </a:t>
            </a:r>
            <a:r>
              <a:rPr lang="en-US" dirty="0"/>
              <a:t>advocated the use of a new category </a:t>
            </a:r>
            <a:r>
              <a:rPr lang="en-US" dirty="0" smtClean="0"/>
              <a:t> </a:t>
            </a:r>
            <a:r>
              <a:rPr lang="en-US" dirty="0"/>
              <a:t>the domain. </a:t>
            </a:r>
            <a:r>
              <a:rPr lang="en-US" dirty="0" smtClean="0"/>
              <a:t>I, </a:t>
            </a:r>
            <a:r>
              <a:rPr lang="en-US" dirty="0"/>
              <a:t>all life forms are grouped into three domains: bacteria, </a:t>
            </a:r>
            <a:r>
              <a:rPr lang="en-US" dirty="0" err="1"/>
              <a:t>archaea</a:t>
            </a:r>
            <a:r>
              <a:rPr lang="en-US" dirty="0"/>
              <a:t>, and </a:t>
            </a:r>
            <a:r>
              <a:rPr lang="en-US" dirty="0" err="1"/>
              <a:t>eukarya</a:t>
            </a:r>
            <a:r>
              <a:rPr lang="en-US" dirty="0"/>
              <a:t>.</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8229600" cy="1143000"/>
          </a:xfrm>
        </p:spPr>
        <p:txBody>
          <a:bodyPr>
            <a:noAutofit/>
          </a:bodyPr>
          <a:lstStyle/>
          <a:p>
            <a:r>
              <a:rPr lang="en-US" sz="6600" b="1" dirty="0" smtClean="0">
                <a:solidFill>
                  <a:srgbClr val="0066FF"/>
                </a:solidFill>
                <a:latin typeface="Palatino Linotype" pitchFamily="18" charset="0"/>
              </a:rPr>
              <a:t>METHODS OF CLASSIFICATION</a:t>
            </a:r>
            <a:endParaRPr lang="en-US" sz="6600" b="1" dirty="0">
              <a:solidFill>
                <a:srgbClr val="0066FF"/>
              </a:solidFill>
              <a:latin typeface="Palatino Linotype" pitchFamily="18" charset="0"/>
            </a:endParaRPr>
          </a:p>
        </p:txBody>
      </p:sp>
      <p:sp>
        <p:nvSpPr>
          <p:cNvPr id="3" name="Content Placeholder 2"/>
          <p:cNvSpPr>
            <a:spLocks noGrp="1"/>
          </p:cNvSpPr>
          <p:nvPr>
            <p:ph idx="1"/>
          </p:nvPr>
        </p:nvSpPr>
        <p:spPr/>
        <p:txBody>
          <a:bodyPr>
            <a:normAutofit/>
          </a:bodyPr>
          <a:lstStyle/>
          <a:p>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6172200"/>
          </a:xfrm>
          <a:ln>
            <a:solidFill>
              <a:schemeClr val="accent1"/>
            </a:solidFill>
          </a:ln>
        </p:spPr>
        <p:txBody>
          <a:bodyPr>
            <a:normAutofit/>
          </a:bodyPr>
          <a:lstStyle/>
          <a:p>
            <a:r>
              <a:rPr lang="en-US" dirty="0"/>
              <a:t>For many organisms, </a:t>
            </a:r>
            <a:r>
              <a:rPr lang="en-US" b="1" dirty="0">
                <a:solidFill>
                  <a:srgbClr val="0066FF"/>
                </a:solidFill>
              </a:rPr>
              <a:t>molecular </a:t>
            </a:r>
            <a:r>
              <a:rPr lang="en-US" b="1" dirty="0" err="1">
                <a:solidFill>
                  <a:srgbClr val="0066FF"/>
                </a:solidFill>
              </a:rPr>
              <a:t>systematics</a:t>
            </a:r>
            <a:r>
              <a:rPr lang="en-US" b="1" dirty="0">
                <a:solidFill>
                  <a:srgbClr val="0066FF"/>
                </a:solidFill>
              </a:rPr>
              <a:t> </a:t>
            </a:r>
            <a:r>
              <a:rPr lang="en-US" dirty="0"/>
              <a:t>studies have </a:t>
            </a:r>
            <a:r>
              <a:rPr lang="en-US" b="1" dirty="0">
                <a:solidFill>
                  <a:srgbClr val="0066FF"/>
                </a:solidFill>
              </a:rPr>
              <a:t>supported </a:t>
            </a:r>
            <a:r>
              <a:rPr lang="en-US" b="1" dirty="0" smtClean="0">
                <a:solidFill>
                  <a:srgbClr val="0066FF"/>
                </a:solidFill>
              </a:rPr>
              <a:t>traditional </a:t>
            </a:r>
            <a:r>
              <a:rPr lang="en-US" b="1" dirty="0">
                <a:solidFill>
                  <a:srgbClr val="0066FF"/>
                </a:solidFill>
              </a:rPr>
              <a:t>classification</a:t>
            </a:r>
            <a:r>
              <a:rPr lang="en-US" dirty="0"/>
              <a:t>; however, in some cases, the evidence from genetics studies has indicated that organisms should be reclassified. </a:t>
            </a:r>
            <a:endParaRPr lang="en-US" dirty="0" smtClean="0"/>
          </a:p>
          <a:p>
            <a:r>
              <a:rPr lang="en-US" b="1" dirty="0" smtClean="0">
                <a:solidFill>
                  <a:srgbClr val="0066FF"/>
                </a:solidFill>
              </a:rPr>
              <a:t>Skunks</a:t>
            </a:r>
            <a:r>
              <a:rPr lang="en-US" dirty="0"/>
              <a:t>, for example, traditionally have been classified with </a:t>
            </a:r>
            <a:r>
              <a:rPr lang="en-US" dirty="0" smtClean="0"/>
              <a:t>badgers, </a:t>
            </a:r>
            <a:r>
              <a:rPr lang="en-US" dirty="0"/>
              <a:t>and minks in the family </a:t>
            </a:r>
            <a:r>
              <a:rPr lang="en-US" b="1" dirty="0" err="1">
                <a:solidFill>
                  <a:srgbClr val="0066FF"/>
                </a:solidFill>
              </a:rPr>
              <a:t>Mustelidae</a:t>
            </a:r>
            <a:r>
              <a:rPr lang="en-US" dirty="0"/>
              <a:t>. But recent studies of molecular traits indicate that skunks differ significantly from these animals and may warrant classification in their own family.</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b="7692"/>
          <a:stretch>
            <a:fillRect/>
          </a:stretch>
        </p:blipFill>
        <p:spPr bwMode="auto">
          <a:xfrm>
            <a:off x="4648200" y="76200"/>
            <a:ext cx="4457700" cy="2743200"/>
          </a:xfrm>
          <a:prstGeom prst="rect">
            <a:avLst/>
          </a:prstGeom>
          <a:noFill/>
          <a:ln w="9525">
            <a:noFill/>
            <a:miter lim="800000"/>
            <a:headEnd/>
            <a:tailEnd/>
          </a:ln>
          <a:effectLst/>
        </p:spPr>
      </p:pic>
      <p:sp>
        <p:nvSpPr>
          <p:cNvPr id="2" name="Title 1"/>
          <p:cNvSpPr>
            <a:spLocks noGrp="1"/>
          </p:cNvSpPr>
          <p:nvPr>
            <p:ph type="title"/>
          </p:nvPr>
        </p:nvSpPr>
        <p:spPr>
          <a:xfrm>
            <a:off x="1752600" y="838200"/>
            <a:ext cx="3276600" cy="808038"/>
          </a:xfrm>
        </p:spPr>
        <p:txBody>
          <a:bodyPr/>
          <a:lstStyle/>
          <a:p>
            <a:r>
              <a:rPr lang="en-US" dirty="0" smtClean="0"/>
              <a:t>Skunk</a:t>
            </a:r>
            <a:endParaRPr lang="en-US" dirty="0"/>
          </a:p>
        </p:txBody>
      </p:sp>
      <p:pic>
        <p:nvPicPr>
          <p:cNvPr id="1027" name="Picture 3"/>
          <p:cNvPicPr>
            <a:picLocks noChangeAspect="1" noChangeArrowheads="1"/>
          </p:cNvPicPr>
          <p:nvPr/>
        </p:nvPicPr>
        <p:blipFill>
          <a:blip r:embed="rId4"/>
          <a:srcRect b="6574"/>
          <a:stretch>
            <a:fillRect/>
          </a:stretch>
        </p:blipFill>
        <p:spPr bwMode="auto">
          <a:xfrm>
            <a:off x="152400" y="2667000"/>
            <a:ext cx="4381500" cy="3048000"/>
          </a:xfrm>
          <a:prstGeom prst="rect">
            <a:avLst/>
          </a:prstGeom>
          <a:noFill/>
          <a:ln w="9525">
            <a:noFill/>
            <a:miter lim="800000"/>
            <a:headEnd/>
            <a:tailEnd/>
          </a:ln>
          <a:effectLst/>
        </p:spPr>
      </p:pic>
      <p:sp>
        <p:nvSpPr>
          <p:cNvPr id="6" name="Title 1"/>
          <p:cNvSpPr txBox="1">
            <a:spLocks/>
          </p:cNvSpPr>
          <p:nvPr/>
        </p:nvSpPr>
        <p:spPr>
          <a:xfrm>
            <a:off x="5257800" y="6049962"/>
            <a:ext cx="3276600" cy="8080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Mink</a:t>
            </a:r>
          </a:p>
        </p:txBody>
      </p:sp>
      <p:pic>
        <p:nvPicPr>
          <p:cNvPr id="3" name="Picture 2"/>
          <p:cNvPicPr>
            <a:picLocks noChangeAspect="1" noChangeArrowheads="1"/>
          </p:cNvPicPr>
          <p:nvPr/>
        </p:nvPicPr>
        <p:blipFill>
          <a:blip r:embed="rId5"/>
          <a:srcRect l="5556" t="9524" r="9477" b="4762"/>
          <a:stretch>
            <a:fillRect/>
          </a:stretch>
        </p:blipFill>
        <p:spPr bwMode="auto">
          <a:xfrm>
            <a:off x="4191000" y="3124200"/>
            <a:ext cx="4953000" cy="2743200"/>
          </a:xfrm>
          <a:prstGeom prst="rect">
            <a:avLst/>
          </a:prstGeom>
          <a:noFill/>
          <a:ln w="9525">
            <a:noFill/>
            <a:miter lim="800000"/>
            <a:headEnd/>
            <a:tailEnd/>
          </a:ln>
          <a:effectLst/>
        </p:spPr>
      </p:pic>
      <p:sp>
        <p:nvSpPr>
          <p:cNvPr id="7" name="Title 1"/>
          <p:cNvSpPr txBox="1">
            <a:spLocks/>
          </p:cNvSpPr>
          <p:nvPr/>
        </p:nvSpPr>
        <p:spPr>
          <a:xfrm>
            <a:off x="914400" y="5791200"/>
            <a:ext cx="3276600" cy="8080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Badger</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smtClean="0"/>
              <a:t>THE CONFUSING REGIONAL NAMES </a:t>
            </a:r>
            <a:br>
              <a:rPr lang="en-US" dirty="0" smtClean="0"/>
            </a:br>
            <a:r>
              <a:rPr lang="en-US" dirty="0" smtClean="0"/>
              <a:t>, the need for Binomial Nomenclature</a:t>
            </a:r>
            <a:endParaRPr lang="en-US" dirty="0"/>
          </a:p>
        </p:txBody>
      </p:sp>
      <p:sp>
        <p:nvSpPr>
          <p:cNvPr id="3" name="Content Placeholder 2"/>
          <p:cNvSpPr>
            <a:spLocks noGrp="1"/>
          </p:cNvSpPr>
          <p:nvPr>
            <p:ph idx="1"/>
          </p:nvPr>
        </p:nvSpPr>
        <p:spPr>
          <a:xfrm>
            <a:off x="533400" y="2209800"/>
            <a:ext cx="8229600" cy="4525963"/>
          </a:xfrm>
          <a:ln>
            <a:solidFill>
              <a:schemeClr val="accent1"/>
            </a:solidFill>
          </a:ln>
        </p:spPr>
        <p:txBody>
          <a:bodyPr/>
          <a:lstStyle/>
          <a:p>
            <a:r>
              <a:rPr lang="en-US" dirty="0"/>
              <a:t>the bird Europeans commonly call a </a:t>
            </a:r>
            <a:r>
              <a:rPr lang="en-US" b="1" dirty="0">
                <a:solidFill>
                  <a:srgbClr val="0066FF"/>
                </a:solidFill>
              </a:rPr>
              <a:t>robin</a:t>
            </a:r>
            <a:r>
              <a:rPr lang="en-US" dirty="0"/>
              <a:t> is a different species of bird from the robin Americans recognize. </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Organisms are Grouped</a:t>
            </a:r>
            <a:endParaRPr lang="en-US" dirty="0"/>
          </a:p>
        </p:txBody>
      </p:sp>
      <p:sp>
        <p:nvSpPr>
          <p:cNvPr id="3" name="Content Placeholder 2"/>
          <p:cNvSpPr>
            <a:spLocks noGrp="1"/>
          </p:cNvSpPr>
          <p:nvPr>
            <p:ph idx="1"/>
          </p:nvPr>
        </p:nvSpPr>
        <p:spPr/>
        <p:txBody>
          <a:bodyPr/>
          <a:lstStyle/>
          <a:p>
            <a:r>
              <a:rPr lang="en-US" dirty="0" smtClean="0"/>
              <a:t>Morphology</a:t>
            </a:r>
          </a:p>
          <a:p>
            <a:r>
              <a:rPr lang="en-US" dirty="0" smtClean="0"/>
              <a:t>physiology</a:t>
            </a:r>
          </a:p>
          <a:p>
            <a:r>
              <a:rPr lang="en-US" dirty="0" smtClean="0"/>
              <a:t>Biochemistry</a:t>
            </a:r>
          </a:p>
          <a:p>
            <a:r>
              <a:rPr lang="en-US" dirty="0" err="1" smtClean="0"/>
              <a:t>Ethology</a:t>
            </a:r>
            <a:r>
              <a:rPr lang="en-US" dirty="0" smtClean="0"/>
              <a:t> </a:t>
            </a:r>
          </a:p>
          <a:p>
            <a:r>
              <a:rPr lang="en-US" b="1" dirty="0" smtClean="0">
                <a:solidFill>
                  <a:srgbClr val="0066FF"/>
                </a:solidFill>
              </a:rPr>
              <a:t>Molecular taxonomy</a:t>
            </a:r>
          </a:p>
          <a:p>
            <a:pPr>
              <a:buNone/>
            </a:pPr>
            <a:r>
              <a:rPr lang="en-US" b="1" dirty="0">
                <a:solidFill>
                  <a:srgbClr val="0066FF"/>
                </a:solidFill>
              </a:rPr>
              <a:t> </a:t>
            </a:r>
            <a:r>
              <a:rPr lang="en-US" b="1" dirty="0" smtClean="0">
                <a:solidFill>
                  <a:srgbClr val="0066FF"/>
                </a:solidFill>
              </a:rPr>
              <a:t>   Based on DNA similarities or differences</a:t>
            </a:r>
            <a:endParaRPr lang="en-US" b="1" dirty="0">
              <a:solidFill>
                <a:srgbClr val="0066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The Classical Approach, based on morphological similarities and differences </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smtClean="0"/>
              <a:t>Bats and Birds Insects           </a:t>
            </a:r>
            <a:r>
              <a:rPr lang="en-US" dirty="0" err="1" smtClean="0"/>
              <a:t>Animalia</a:t>
            </a:r>
            <a:endParaRPr lang="en-US" dirty="0" smtClean="0"/>
          </a:p>
          <a:p>
            <a:r>
              <a:rPr lang="en-US" dirty="0" smtClean="0"/>
              <a:t>Insects                                     </a:t>
            </a:r>
            <a:r>
              <a:rPr lang="en-US" dirty="0" err="1" smtClean="0"/>
              <a:t>Arthropoda</a:t>
            </a:r>
            <a:r>
              <a:rPr lang="en-US" dirty="0" smtClean="0"/>
              <a:t> </a:t>
            </a:r>
          </a:p>
          <a:p>
            <a:r>
              <a:rPr lang="en-US" dirty="0" smtClean="0"/>
              <a:t>Bats                                          mammals</a:t>
            </a:r>
          </a:p>
          <a:p>
            <a:r>
              <a:rPr lang="en-US" dirty="0" smtClean="0"/>
              <a:t>Birds                                         Aves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IDEAL classification should be based on </a:t>
            </a:r>
            <a:endParaRPr lang="en-US" dirty="0"/>
          </a:p>
        </p:txBody>
      </p:sp>
      <p:sp>
        <p:nvSpPr>
          <p:cNvPr id="3" name="Content Placeholder 2"/>
          <p:cNvSpPr>
            <a:spLocks noGrp="1"/>
          </p:cNvSpPr>
          <p:nvPr>
            <p:ph idx="1"/>
          </p:nvPr>
        </p:nvSpPr>
        <p:spPr/>
        <p:txBody>
          <a:bodyPr/>
          <a:lstStyle/>
          <a:p>
            <a:r>
              <a:rPr lang="en-US" b="1" dirty="0" smtClean="0"/>
              <a:t>homology</a:t>
            </a:r>
            <a:r>
              <a:rPr lang="en-US" dirty="0" smtClean="0"/>
              <a:t>; that is, </a:t>
            </a:r>
            <a:r>
              <a:rPr lang="en-US" b="1" dirty="0" smtClean="0"/>
              <a:t>shared characteristics inherited from a common ancestor</a:t>
            </a:r>
            <a:r>
              <a:rPr lang="en-US" dirty="0" smtClean="0"/>
              <a:t>. </a:t>
            </a:r>
          </a:p>
          <a:p>
            <a:r>
              <a:rPr lang="en-US" dirty="0" smtClean="0"/>
              <a:t>The more recently two species have shared a common ancestor, </a:t>
            </a:r>
            <a:br>
              <a:rPr lang="en-US" dirty="0" smtClean="0"/>
            </a:br>
            <a:r>
              <a:rPr lang="en-US" dirty="0" smtClean="0"/>
              <a:t>        the more homologies they share, and </a:t>
            </a:r>
          </a:p>
          <a:p>
            <a:pPr lvl="0">
              <a:buNone/>
            </a:pPr>
            <a:r>
              <a:rPr lang="en-US" dirty="0" smtClean="0"/>
              <a:t>            the more similar these homologies are.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a:ln>
            <a:solidFill>
              <a:srgbClr val="FFFF00"/>
            </a:solidFill>
          </a:ln>
        </p:spPr>
        <p:txBody>
          <a:bodyPr>
            <a:normAutofit fontScale="92500" lnSpcReduction="10000"/>
          </a:bodyPr>
          <a:lstStyle/>
          <a:p>
            <a:r>
              <a:rPr lang="en-US" sz="4600" dirty="0" smtClean="0"/>
              <a:t>Until recent decades, the study of homologies was limited to </a:t>
            </a:r>
          </a:p>
          <a:p>
            <a:r>
              <a:rPr lang="en-US" sz="3900" b="1" dirty="0" smtClean="0">
                <a:solidFill>
                  <a:srgbClr val="7030A0"/>
                </a:solidFill>
              </a:rPr>
              <a:t>anatomical structures and </a:t>
            </a:r>
          </a:p>
          <a:p>
            <a:r>
              <a:rPr lang="en-US" sz="3900" b="1" dirty="0" smtClean="0">
                <a:solidFill>
                  <a:srgbClr val="7030A0"/>
                </a:solidFill>
              </a:rPr>
              <a:t>pattern of embryonic development</a:t>
            </a:r>
          </a:p>
          <a:p>
            <a:pPr>
              <a:buNone/>
            </a:pPr>
            <a:endParaRPr lang="en-US" dirty="0"/>
          </a:p>
          <a:p>
            <a:pPr>
              <a:buNone/>
            </a:pPr>
            <a:r>
              <a:rPr lang="en-US" dirty="0" smtClean="0"/>
              <a:t> </a:t>
            </a:r>
            <a:r>
              <a:rPr lang="en-US" dirty="0" smtClean="0">
                <a:solidFill>
                  <a:srgbClr val="0066FF"/>
                </a:solidFill>
              </a:rPr>
              <a:t>birth of molecular biology,</a:t>
            </a:r>
          </a:p>
          <a:p>
            <a:pPr>
              <a:buNone/>
            </a:pPr>
            <a:r>
              <a:rPr lang="en-US" dirty="0" smtClean="0"/>
              <a:t>homologies  studied at the level of </a:t>
            </a:r>
          </a:p>
          <a:p>
            <a:pPr>
              <a:buNone/>
            </a:pPr>
            <a:r>
              <a:rPr lang="en-US" dirty="0" smtClean="0"/>
              <a:t>_____proteins and </a:t>
            </a:r>
          </a:p>
          <a:p>
            <a:pPr>
              <a:buNone/>
            </a:pPr>
            <a:r>
              <a:rPr lang="en-US" dirty="0" smtClean="0"/>
              <a:t>_____ DNA </a:t>
            </a:r>
          </a:p>
          <a:p>
            <a:pPr lvl="1"/>
            <a:r>
              <a:rPr lang="en-US" dirty="0" smtClean="0">
                <a:hlinkClick r:id="" action="ppaction://hlinkfile"/>
              </a:rPr>
              <a:t>DNA-DNA Hybridization</a:t>
            </a:r>
            <a:r>
              <a:rPr lang="en-US" dirty="0" smtClean="0"/>
              <a:t> </a:t>
            </a:r>
          </a:p>
          <a:p>
            <a:pPr lvl="1"/>
            <a:r>
              <a:rPr lang="en-US" dirty="0" smtClean="0">
                <a:hlinkClick r:id="" action="ppaction://hlinkfile"/>
              </a:rPr>
              <a:t>Chromosome Painting</a:t>
            </a:r>
            <a:r>
              <a:rPr lang="en-US" dirty="0" smtClean="0"/>
              <a:t> </a:t>
            </a:r>
          </a:p>
          <a:p>
            <a:pPr lvl="1"/>
            <a:r>
              <a:rPr lang="en-US" dirty="0" smtClean="0">
                <a:hlinkClick r:id="" action="ppaction://hlinkfile"/>
              </a:rPr>
              <a:t>Comparing DNA Sequences</a:t>
            </a:r>
            <a:r>
              <a:rPr lang="en-US" dirty="0" smtClean="0"/>
              <a:t>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sers.rcn.com/jkimball.ma.ultranet/BiologyPages/F/forelimbs.gif"/>
          <p:cNvPicPr/>
          <p:nvPr/>
        </p:nvPicPr>
        <p:blipFill>
          <a:blip r:embed="rId2"/>
          <a:srcRect/>
          <a:stretch>
            <a:fillRect/>
          </a:stretch>
        </p:blipFill>
        <p:spPr bwMode="auto">
          <a:xfrm>
            <a:off x="2286000" y="990600"/>
            <a:ext cx="4539302" cy="1228299"/>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b="1" dirty="0" smtClean="0"/>
              <a:t>Anatomical homology: an example</a:t>
            </a:r>
            <a:br>
              <a:rPr lang="en-US" b="1" dirty="0" smtClean="0"/>
            </a:br>
            <a:endParaRPr lang="en-US" dirty="0"/>
          </a:p>
        </p:txBody>
      </p:sp>
      <p:sp>
        <p:nvSpPr>
          <p:cNvPr id="3" name="Content Placeholder 2"/>
          <p:cNvSpPr>
            <a:spLocks noGrp="1"/>
          </p:cNvSpPr>
          <p:nvPr>
            <p:ph idx="1"/>
          </p:nvPr>
        </p:nvSpPr>
        <p:spPr>
          <a:xfrm>
            <a:off x="533400" y="2362200"/>
            <a:ext cx="8305800" cy="4267200"/>
          </a:xfrm>
        </p:spPr>
        <p:txBody>
          <a:bodyPr>
            <a:normAutofit fontScale="77500" lnSpcReduction="20000"/>
          </a:bodyPr>
          <a:lstStyle/>
          <a:p>
            <a:pPr>
              <a:buNone/>
            </a:pPr>
            <a:r>
              <a:rPr lang="en-US" dirty="0" smtClean="0"/>
              <a:t>different </a:t>
            </a:r>
            <a:r>
              <a:rPr lang="en-US" dirty="0"/>
              <a:t>functions as throwing, swimming, and flying, the same basic structural plan is evident in them all. </a:t>
            </a:r>
            <a:r>
              <a:rPr lang="en-US" dirty="0" smtClean="0"/>
              <a:t> </a:t>
            </a:r>
            <a:r>
              <a:rPr lang="en-US" dirty="0"/>
              <a:t>in </a:t>
            </a:r>
            <a:r>
              <a:rPr lang="en-US" b="1" dirty="0">
                <a:solidFill>
                  <a:srgbClr val="FF0000"/>
                </a:solidFill>
              </a:rPr>
              <a:t>color</a:t>
            </a:r>
            <a:r>
              <a:rPr lang="en-US" dirty="0"/>
              <a:t> is the </a:t>
            </a:r>
            <a:r>
              <a:rPr lang="en-US" b="1" dirty="0"/>
              <a:t>radius</a:t>
            </a:r>
            <a:r>
              <a:rPr lang="en-US" dirty="0"/>
              <a:t>. </a:t>
            </a:r>
          </a:p>
          <a:p>
            <a:r>
              <a:rPr lang="en-US" dirty="0"/>
              <a:t>Body parts are considered </a:t>
            </a:r>
            <a:r>
              <a:rPr lang="en-US" b="1" dirty="0"/>
              <a:t>homologous</a:t>
            </a:r>
            <a:r>
              <a:rPr lang="en-US" dirty="0"/>
              <a:t> if they have </a:t>
            </a:r>
            <a:r>
              <a:rPr lang="en-US" dirty="0" smtClean="0"/>
              <a:t>the </a:t>
            </a:r>
            <a:r>
              <a:rPr lang="en-US" dirty="0"/>
              <a:t>same basic </a:t>
            </a:r>
            <a:r>
              <a:rPr lang="en-US" dirty="0" smtClean="0"/>
              <a:t>structure, the </a:t>
            </a:r>
            <a:r>
              <a:rPr lang="en-US" dirty="0"/>
              <a:t>same relationship to other body parts, and, </a:t>
            </a:r>
            <a:r>
              <a:rPr lang="en-US" dirty="0" smtClean="0"/>
              <a:t>develop </a:t>
            </a:r>
            <a:r>
              <a:rPr lang="en-US" dirty="0"/>
              <a:t>in a similar manner in the embryo.</a:t>
            </a:r>
          </a:p>
          <a:p>
            <a:r>
              <a:rPr lang="en-US" dirty="0" smtClean="0"/>
              <a:t>we </a:t>
            </a:r>
            <a:r>
              <a:rPr lang="en-US" dirty="0"/>
              <a:t>interpret </a:t>
            </a:r>
            <a:r>
              <a:rPr lang="en-US" b="1" dirty="0">
                <a:solidFill>
                  <a:srgbClr val="0066FF"/>
                </a:solidFill>
              </a:rPr>
              <a:t>the persistence of the basic pattern as evidence of inheritance from a common ancestor</a:t>
            </a:r>
            <a:r>
              <a:rPr lang="en-US" dirty="0"/>
              <a:t>, we see that the various modifications are adaptations of the plan to the special needs of the organism. It tells us that </a:t>
            </a:r>
            <a:r>
              <a:rPr lang="en-US" b="1" dirty="0">
                <a:solidFill>
                  <a:srgbClr val="0066FF"/>
                </a:solidFill>
              </a:rPr>
              <a:t>evolution is opportunistic</a:t>
            </a:r>
            <a:r>
              <a:rPr lang="en-US" dirty="0">
                <a:solidFill>
                  <a:srgbClr val="0066FF"/>
                </a:solidFill>
              </a:rPr>
              <a:t>,</a:t>
            </a:r>
            <a:r>
              <a:rPr lang="en-US" dirty="0"/>
              <a:t> working with materials that have been handed down by inheritance.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sers.rcn.com/jkimball.ma.ultranet/BiologyPages/R/Romanes.jpg"/>
          <p:cNvPicPr>
            <a:picLocks noGrp="1"/>
          </p:cNvPicPr>
          <p:nvPr>
            <p:ph idx="1"/>
          </p:nvPr>
        </p:nvPicPr>
        <p:blipFill>
          <a:blip r:embed="rId2"/>
          <a:srcRect/>
          <a:stretch>
            <a:fillRect/>
          </a:stretch>
        </p:blipFill>
        <p:spPr bwMode="auto">
          <a:xfrm>
            <a:off x="2133600" y="1066800"/>
            <a:ext cx="5181600" cy="5486400"/>
          </a:xfrm>
          <a:prstGeom prst="rect">
            <a:avLst/>
          </a:prstGeom>
          <a:noFill/>
          <a:ln w="9525">
            <a:noFill/>
            <a:miter lim="800000"/>
            <a:headEnd/>
            <a:tailEnd/>
          </a:ln>
        </p:spPr>
      </p:pic>
      <p:sp>
        <p:nvSpPr>
          <p:cNvPr id="5" name="Title 1"/>
          <p:cNvSpPr>
            <a:spLocks noGrp="1"/>
          </p:cNvSpPr>
          <p:nvPr>
            <p:ph type="title"/>
          </p:nvPr>
        </p:nvSpPr>
        <p:spPr/>
        <p:txBody>
          <a:bodyPr>
            <a:normAutofit fontScale="90000"/>
          </a:bodyPr>
          <a:lstStyle/>
          <a:p>
            <a:r>
              <a:rPr lang="en-US" b="1" u="sng" dirty="0" smtClean="0"/>
              <a:t>Embryonic Development</a:t>
            </a:r>
            <a:r>
              <a:rPr lang="en-US" b="1" dirty="0" smtClean="0"/>
              <a:t/>
            </a:r>
            <a:br>
              <a:rPr lang="en-US" b="1" dirty="0" smtClean="0"/>
            </a:b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Embryonic Development</a:t>
            </a:r>
            <a:r>
              <a:rPr lang="en-US" b="1" dirty="0" smtClean="0"/>
              <a:t/>
            </a:r>
            <a:br>
              <a:rPr lang="en-US" b="1" dirty="0" smtClean="0"/>
            </a:br>
            <a:endParaRPr lang="en-US" dirty="0"/>
          </a:p>
        </p:txBody>
      </p:sp>
      <p:sp>
        <p:nvSpPr>
          <p:cNvPr id="3" name="Content Placeholder 2"/>
          <p:cNvSpPr>
            <a:spLocks noGrp="1"/>
          </p:cNvSpPr>
          <p:nvPr>
            <p:ph idx="1"/>
          </p:nvPr>
        </p:nvSpPr>
        <p:spPr>
          <a:xfrm>
            <a:off x="533400" y="1143000"/>
            <a:ext cx="8153400" cy="4983163"/>
          </a:xfrm>
        </p:spPr>
        <p:txBody>
          <a:bodyPr>
            <a:normAutofit fontScale="77500" lnSpcReduction="20000"/>
          </a:bodyPr>
          <a:lstStyle/>
          <a:p>
            <a:pPr>
              <a:buNone/>
            </a:pPr>
            <a:r>
              <a:rPr lang="en-US" dirty="0" smtClean="0"/>
              <a:t>The </a:t>
            </a:r>
            <a:r>
              <a:rPr lang="en-US" dirty="0"/>
              <a:t>embryonic development of all vertebrates shows remarkable </a:t>
            </a:r>
            <a:r>
              <a:rPr lang="en-US" dirty="0" smtClean="0"/>
              <a:t>similarities.</a:t>
            </a:r>
          </a:p>
          <a:p>
            <a:pPr>
              <a:buNone/>
            </a:pPr>
            <a:r>
              <a:rPr lang="en-US" dirty="0" smtClean="0"/>
              <a:t>  The </a:t>
            </a:r>
            <a:r>
              <a:rPr lang="en-US" dirty="0"/>
              <a:t>top row are of the embryonic stage </a:t>
            </a:r>
            <a:r>
              <a:rPr lang="en-US" b="1" dirty="0" err="1" smtClean="0"/>
              <a:t>pharyngula</a:t>
            </a:r>
            <a:r>
              <a:rPr lang="en-US" dirty="0"/>
              <a:t>. </a:t>
            </a:r>
          </a:p>
          <a:p>
            <a:pPr>
              <a:buNone/>
            </a:pPr>
            <a:r>
              <a:rPr lang="en-US" dirty="0" smtClean="0"/>
              <a:t>all </a:t>
            </a:r>
            <a:r>
              <a:rPr lang="en-US" dirty="0"/>
              <a:t>contain a: </a:t>
            </a:r>
          </a:p>
          <a:p>
            <a:pPr marL="514350" lvl="0" indent="-514350">
              <a:buAutoNum type="alphaLcPeriod"/>
            </a:pPr>
            <a:r>
              <a:rPr lang="en-US" b="1" dirty="0" smtClean="0">
                <a:solidFill>
                  <a:srgbClr val="0066FF"/>
                </a:solidFill>
              </a:rPr>
              <a:t>notochord </a:t>
            </a:r>
          </a:p>
          <a:p>
            <a:pPr marL="514350" lvl="0" indent="-514350">
              <a:buAutoNum type="alphaLcPeriod"/>
            </a:pPr>
            <a:r>
              <a:rPr lang="en-US" b="1" dirty="0" smtClean="0">
                <a:solidFill>
                  <a:srgbClr val="0066FF"/>
                </a:solidFill>
              </a:rPr>
              <a:t>dorsal </a:t>
            </a:r>
            <a:r>
              <a:rPr lang="en-US" b="1" dirty="0">
                <a:solidFill>
                  <a:srgbClr val="0066FF"/>
                </a:solidFill>
              </a:rPr>
              <a:t>hollow nerve cord </a:t>
            </a:r>
            <a:endParaRPr lang="en-US" b="1" dirty="0" smtClean="0">
              <a:solidFill>
                <a:srgbClr val="0066FF"/>
              </a:solidFill>
            </a:endParaRPr>
          </a:p>
          <a:p>
            <a:pPr marL="514350" lvl="0" indent="-514350">
              <a:buAutoNum type="alphaLcPeriod"/>
            </a:pPr>
            <a:r>
              <a:rPr lang="en-US" b="1" dirty="0" smtClean="0">
                <a:solidFill>
                  <a:srgbClr val="0066FF"/>
                </a:solidFill>
              </a:rPr>
              <a:t>post-anal </a:t>
            </a:r>
            <a:r>
              <a:rPr lang="en-US" b="1" dirty="0">
                <a:solidFill>
                  <a:srgbClr val="0066FF"/>
                </a:solidFill>
              </a:rPr>
              <a:t>tail, and </a:t>
            </a:r>
            <a:endParaRPr lang="en-US" b="1" dirty="0" smtClean="0">
              <a:solidFill>
                <a:srgbClr val="0066FF"/>
              </a:solidFill>
            </a:endParaRPr>
          </a:p>
          <a:p>
            <a:pPr marL="514350" lvl="0" indent="-514350">
              <a:buAutoNum type="alphaLcPeriod"/>
            </a:pPr>
            <a:r>
              <a:rPr lang="en-US" b="1" dirty="0" smtClean="0">
                <a:solidFill>
                  <a:srgbClr val="0066FF"/>
                </a:solidFill>
              </a:rPr>
              <a:t>paired </a:t>
            </a:r>
            <a:r>
              <a:rPr lang="en-US" b="1" dirty="0" err="1">
                <a:solidFill>
                  <a:srgbClr val="0066FF"/>
                </a:solidFill>
              </a:rPr>
              <a:t>branchial</a:t>
            </a:r>
            <a:r>
              <a:rPr lang="en-US" b="1" dirty="0">
                <a:solidFill>
                  <a:srgbClr val="0066FF"/>
                </a:solidFill>
              </a:rPr>
              <a:t> grooves.</a:t>
            </a:r>
          </a:p>
          <a:p>
            <a:pPr>
              <a:buNone/>
            </a:pPr>
            <a:endParaRPr lang="en-US" dirty="0" smtClean="0"/>
          </a:p>
          <a:p>
            <a:pPr>
              <a:buNone/>
            </a:pPr>
            <a:r>
              <a:rPr lang="en-US" dirty="0" smtClean="0"/>
              <a:t>The </a:t>
            </a:r>
            <a:r>
              <a:rPr lang="en-US" dirty="0" err="1"/>
              <a:t>branchial</a:t>
            </a:r>
            <a:r>
              <a:rPr lang="en-US" dirty="0"/>
              <a:t> grooves are matched on the inside by a series of paired </a:t>
            </a:r>
            <a:r>
              <a:rPr lang="en-US" b="1" dirty="0"/>
              <a:t>gill pouches</a:t>
            </a:r>
            <a:r>
              <a:rPr lang="en-US" dirty="0"/>
              <a:t>. In fishes, the pouches and grooves eventually meet and form the </a:t>
            </a:r>
            <a:r>
              <a:rPr lang="en-US" b="1" dirty="0"/>
              <a:t>gill slits</a:t>
            </a:r>
            <a:r>
              <a:rPr lang="en-US" dirty="0"/>
              <a:t>, which allow water to pass from the pharynx over the gills and out the body.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Recapitulation</a:t>
            </a:r>
            <a:r>
              <a:rPr lang="en-US" b="1" dirty="0" smtClean="0"/>
              <a:t/>
            </a:r>
            <a:br>
              <a:rPr lang="en-US" b="1" dirty="0" smtClean="0"/>
            </a:br>
            <a:endParaRPr lang="en-US" dirty="0"/>
          </a:p>
        </p:txBody>
      </p:sp>
      <p:sp>
        <p:nvSpPr>
          <p:cNvPr id="3" name="Content Placeholder 2"/>
          <p:cNvSpPr>
            <a:spLocks noGrp="1"/>
          </p:cNvSpPr>
          <p:nvPr>
            <p:ph idx="1"/>
          </p:nvPr>
        </p:nvSpPr>
        <p:spPr>
          <a:xfrm>
            <a:off x="304800" y="1371600"/>
            <a:ext cx="8382000" cy="5029200"/>
          </a:xfrm>
        </p:spPr>
        <p:txBody>
          <a:bodyPr>
            <a:normAutofit fontScale="85000" lnSpcReduction="10000"/>
          </a:bodyPr>
          <a:lstStyle/>
          <a:p>
            <a:r>
              <a:rPr lang="en-US" dirty="0" smtClean="0"/>
              <a:t>"</a:t>
            </a:r>
            <a:r>
              <a:rPr lang="en-US" b="1" dirty="0">
                <a:solidFill>
                  <a:srgbClr val="0066FF"/>
                </a:solidFill>
              </a:rPr>
              <a:t>ontogeny recapitulates phylogeny</a:t>
            </a:r>
            <a:r>
              <a:rPr lang="en-US" b="1" dirty="0" smtClean="0">
                <a:solidFill>
                  <a:srgbClr val="0066FF"/>
                </a:solidFill>
              </a:rPr>
              <a:t>"</a:t>
            </a:r>
            <a:r>
              <a:rPr lang="en-US" dirty="0" smtClean="0"/>
              <a:t> </a:t>
            </a:r>
            <a:r>
              <a:rPr lang="en-US" sz="3400" b="1" dirty="0" smtClean="0"/>
              <a:t>Ernst Haeckel</a:t>
            </a:r>
            <a:r>
              <a:rPr lang="en-US" b="1" dirty="0" smtClean="0">
                <a:solidFill>
                  <a:srgbClr val="0066FF"/>
                </a:solidFill>
              </a:rPr>
              <a:t>; </a:t>
            </a:r>
            <a:r>
              <a:rPr lang="en-US" dirty="0"/>
              <a:t>that is, embryonic development (ontogeny) repeats phylogeny (the genealogy of the species). </a:t>
            </a:r>
          </a:p>
          <a:p>
            <a:r>
              <a:rPr lang="en-US" dirty="0"/>
              <a:t>This is </a:t>
            </a:r>
            <a:r>
              <a:rPr lang="en-US" b="1" dirty="0">
                <a:solidFill>
                  <a:srgbClr val="0066FF"/>
                </a:solidFill>
              </a:rPr>
              <a:t>a distortion of the truth</a:t>
            </a:r>
            <a:r>
              <a:rPr lang="en-US" dirty="0"/>
              <a:t>. It implies, for example, that early in our embryonic development we go through a fishlike </a:t>
            </a:r>
            <a:r>
              <a:rPr lang="en-US" dirty="0" smtClean="0"/>
              <a:t>stage.</a:t>
            </a:r>
          </a:p>
          <a:p>
            <a:r>
              <a:rPr lang="en-US" dirty="0" smtClean="0"/>
              <a:t> </a:t>
            </a:r>
            <a:r>
              <a:rPr lang="en-US" dirty="0"/>
              <a:t>Rather, </a:t>
            </a:r>
            <a:r>
              <a:rPr lang="en-US" dirty="0">
                <a:solidFill>
                  <a:srgbClr val="0066FF"/>
                </a:solidFill>
              </a:rPr>
              <a:t>we pass through some (not all) </a:t>
            </a:r>
            <a:r>
              <a:rPr lang="en-US" dirty="0"/>
              <a:t>of the embryonic stages that our ancestors passed through. Therefore, we find that the more distantly related two vertebrates are, the shorter the period during which they pass through similar embryonic stages (fish and human) and vice versa (fish and salamander).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Biology </a:t>
            </a:r>
            <a:endParaRPr lang="en-US" dirty="0"/>
          </a:p>
        </p:txBody>
      </p:sp>
      <p:sp>
        <p:nvSpPr>
          <p:cNvPr id="3" name="Content Placeholder 2"/>
          <p:cNvSpPr>
            <a:spLocks noGrp="1"/>
          </p:cNvSpPr>
          <p:nvPr>
            <p:ph idx="1"/>
          </p:nvPr>
        </p:nvSpPr>
        <p:spPr/>
        <p:txBody>
          <a:bodyPr>
            <a:normAutofit fontScale="77500" lnSpcReduction="20000"/>
          </a:bodyPr>
          <a:lstStyle/>
          <a:p>
            <a:r>
              <a:rPr lang="en-US" sz="5200" b="1" dirty="0" smtClean="0">
                <a:solidFill>
                  <a:srgbClr val="0066FF"/>
                </a:solidFill>
              </a:rPr>
              <a:t>Protein Sequences</a:t>
            </a:r>
          </a:p>
          <a:p>
            <a:r>
              <a:rPr lang="en-US" dirty="0" smtClean="0"/>
              <a:t>Protein sequencing provides a tool for establishing homologies from which genealogies can be constructed and </a:t>
            </a:r>
            <a:r>
              <a:rPr lang="en-US" dirty="0" err="1" smtClean="0">
                <a:hlinkClick r:id="rId2"/>
              </a:rPr>
              <a:t>phylogenetic</a:t>
            </a:r>
            <a:r>
              <a:rPr lang="en-US" dirty="0" smtClean="0">
                <a:hlinkClick r:id="rId2"/>
              </a:rPr>
              <a:t> trees</a:t>
            </a:r>
            <a:r>
              <a:rPr lang="en-US" dirty="0" smtClean="0"/>
              <a:t> drawn.</a:t>
            </a:r>
          </a:p>
          <a:p>
            <a:endParaRPr lang="en-US" b="1" dirty="0" smtClean="0">
              <a:solidFill>
                <a:srgbClr val="0066FF"/>
              </a:solidFill>
            </a:endParaRPr>
          </a:p>
          <a:p>
            <a:r>
              <a:rPr lang="en-US" b="1" dirty="0" smtClean="0">
                <a:solidFill>
                  <a:srgbClr val="0066FF"/>
                </a:solidFill>
              </a:rPr>
              <a:t>Human and other animals Hemoglobin</a:t>
            </a:r>
            <a:r>
              <a:rPr lang="en-US" b="1" dirty="0" smtClean="0"/>
              <a:t/>
            </a:r>
            <a:br>
              <a:rPr lang="en-US" b="1" dirty="0" smtClean="0"/>
            </a:br>
            <a:r>
              <a:rPr lang="en-US" b="1" dirty="0" smtClean="0"/>
              <a:t>An example of molecular homology.</a:t>
            </a:r>
            <a:r>
              <a:rPr lang="en-US" dirty="0" smtClean="0"/>
              <a:t> </a:t>
            </a:r>
          </a:p>
          <a:p>
            <a:r>
              <a:rPr lang="en-US" dirty="0" smtClean="0"/>
              <a:t>On The Next Slide</a:t>
            </a:r>
            <a:br>
              <a:rPr lang="en-US" dirty="0" smtClean="0"/>
            </a:br>
            <a:r>
              <a:rPr lang="en-US" dirty="0" smtClean="0"/>
              <a:t>The numbers represent the number of </a:t>
            </a:r>
            <a:r>
              <a:rPr lang="en-US" dirty="0" smtClean="0">
                <a:solidFill>
                  <a:srgbClr val="0066FF"/>
                </a:solidFill>
              </a:rPr>
              <a:t>amino acid differences</a:t>
            </a:r>
            <a:r>
              <a:rPr lang="en-US" dirty="0" smtClean="0"/>
              <a:t> between the beta chain of humans and the </a:t>
            </a:r>
            <a:r>
              <a:rPr lang="en-US" dirty="0" err="1" smtClean="0"/>
              <a:t>hemoglobins</a:t>
            </a:r>
            <a:r>
              <a:rPr lang="en-US" dirty="0" smtClean="0"/>
              <a:t> of the other species. In general, the number is inversely proportional to the closeness of kinship.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4876800" y="381000"/>
            <a:ext cx="3962400" cy="6094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276600" cy="808038"/>
          </a:xfrm>
        </p:spPr>
        <p:txBody>
          <a:bodyPr>
            <a:normAutofit fontScale="90000"/>
          </a:bodyPr>
          <a:lstStyle/>
          <a:p>
            <a:r>
              <a:rPr lang="en-US" dirty="0" smtClean="0"/>
              <a:t>European Robin</a:t>
            </a:r>
            <a:endParaRPr lang="en-US" dirty="0"/>
          </a:p>
        </p:txBody>
      </p:sp>
      <p:pic>
        <p:nvPicPr>
          <p:cNvPr id="2050" name="Picture 2"/>
          <p:cNvPicPr>
            <a:picLocks noGrp="1" noChangeAspect="1" noChangeArrowheads="1"/>
          </p:cNvPicPr>
          <p:nvPr>
            <p:ph idx="1"/>
          </p:nvPr>
        </p:nvPicPr>
        <p:blipFill>
          <a:blip r:embed="rId2"/>
          <a:srcRect l="4141" b="9932"/>
          <a:stretch>
            <a:fillRect/>
          </a:stretch>
        </p:blipFill>
        <p:spPr bwMode="auto">
          <a:xfrm>
            <a:off x="4419600" y="381000"/>
            <a:ext cx="3527822" cy="2209800"/>
          </a:xfrm>
          <a:prstGeom prst="rect">
            <a:avLst/>
          </a:prstGeom>
          <a:noFill/>
          <a:ln w="9525">
            <a:noFill/>
            <a:miter lim="800000"/>
            <a:headEnd/>
            <a:tailEnd/>
          </a:ln>
          <a:effectLst/>
        </p:spPr>
      </p:pic>
      <p:sp>
        <p:nvSpPr>
          <p:cNvPr id="5" name="Title 1"/>
          <p:cNvSpPr txBox="1">
            <a:spLocks/>
          </p:cNvSpPr>
          <p:nvPr/>
        </p:nvSpPr>
        <p:spPr>
          <a:xfrm>
            <a:off x="5181600" y="4495800"/>
            <a:ext cx="3276600" cy="808038"/>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American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Robin</a:t>
            </a:r>
          </a:p>
        </p:txBody>
      </p:sp>
      <p:pic>
        <p:nvPicPr>
          <p:cNvPr id="2051" name="Picture 3"/>
          <p:cNvPicPr>
            <a:picLocks noChangeAspect="1" noChangeArrowheads="1"/>
          </p:cNvPicPr>
          <p:nvPr/>
        </p:nvPicPr>
        <p:blipFill>
          <a:blip r:embed="rId3"/>
          <a:srcRect b="16364"/>
          <a:stretch>
            <a:fillRect/>
          </a:stretch>
        </p:blipFill>
        <p:spPr bwMode="auto">
          <a:xfrm>
            <a:off x="1066800" y="3124200"/>
            <a:ext cx="2838450" cy="3505200"/>
          </a:xfrm>
          <a:prstGeom prst="rect">
            <a:avLst/>
          </a:prstGeom>
          <a:noFill/>
          <a:ln w="9525">
            <a:noFill/>
            <a:miter lim="800000"/>
            <a:headEnd/>
            <a:tailEnd/>
          </a:ln>
          <a:effectLst/>
        </p:spPr>
      </p:pic>
      <p:sp>
        <p:nvSpPr>
          <p:cNvPr id="6" name="Rectangle 5"/>
          <p:cNvSpPr/>
          <p:nvPr/>
        </p:nvSpPr>
        <p:spPr>
          <a:xfrm>
            <a:off x="457200" y="1676400"/>
            <a:ext cx="7543800" cy="646331"/>
          </a:xfrm>
          <a:prstGeom prst="rect">
            <a:avLst/>
          </a:prstGeom>
        </p:spPr>
        <p:txBody>
          <a:bodyPr wrap="square">
            <a:spAutoFit/>
          </a:bodyPr>
          <a:lstStyle/>
          <a:p>
            <a:r>
              <a:rPr lang="en-US" dirty="0" smtClean="0"/>
              <a:t> </a:t>
            </a:r>
            <a:r>
              <a:rPr lang="en-US" b="1" i="1" dirty="0" err="1" smtClean="0">
                <a:solidFill>
                  <a:srgbClr val="0066FF"/>
                </a:solidFill>
              </a:rPr>
              <a:t>Erithacus</a:t>
            </a:r>
            <a:r>
              <a:rPr lang="en-US" b="1" i="1" dirty="0" smtClean="0">
                <a:solidFill>
                  <a:srgbClr val="0066FF"/>
                </a:solidFill>
              </a:rPr>
              <a:t> </a:t>
            </a:r>
            <a:r>
              <a:rPr lang="en-US" b="1" i="1" dirty="0" err="1" smtClean="0">
                <a:solidFill>
                  <a:srgbClr val="0066FF"/>
                </a:solidFill>
              </a:rPr>
              <a:t>rubecula</a:t>
            </a:r>
            <a:r>
              <a:rPr lang="en-US" i="1" dirty="0" smtClean="0"/>
              <a:t>, </a:t>
            </a:r>
          </a:p>
          <a:p>
            <a:endParaRPr lang="en-US" dirty="0"/>
          </a:p>
        </p:txBody>
      </p:sp>
      <p:sp>
        <p:nvSpPr>
          <p:cNvPr id="7" name="Rectangle 6"/>
          <p:cNvSpPr/>
          <p:nvPr/>
        </p:nvSpPr>
        <p:spPr>
          <a:xfrm>
            <a:off x="3657600" y="5715000"/>
            <a:ext cx="7543800" cy="646331"/>
          </a:xfrm>
          <a:prstGeom prst="rect">
            <a:avLst/>
          </a:prstGeom>
        </p:spPr>
        <p:txBody>
          <a:bodyPr wrap="square">
            <a:spAutoFit/>
          </a:bodyPr>
          <a:lstStyle/>
          <a:p>
            <a:r>
              <a:rPr lang="en-US" dirty="0" smtClean="0"/>
              <a:t> </a:t>
            </a:r>
            <a:r>
              <a:rPr lang="en-US" b="1" i="1" dirty="0" err="1" smtClean="0">
                <a:solidFill>
                  <a:srgbClr val="0066FF"/>
                </a:solidFill>
              </a:rPr>
              <a:t>Turdus</a:t>
            </a:r>
            <a:r>
              <a:rPr lang="en-US" b="1" i="1" dirty="0" smtClean="0">
                <a:solidFill>
                  <a:srgbClr val="0066FF"/>
                </a:solidFill>
              </a:rPr>
              <a:t> </a:t>
            </a:r>
            <a:r>
              <a:rPr lang="en-US" b="1" i="1" dirty="0" err="1" smtClean="0">
                <a:solidFill>
                  <a:srgbClr val="0066FF"/>
                </a:solidFill>
              </a:rPr>
              <a:t>migratorius</a:t>
            </a:r>
            <a:r>
              <a:rPr lang="en-US" dirty="0" smtClean="0"/>
              <a:t>.</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66FF"/>
                </a:solidFill>
              </a:rPr>
              <a:t>Cytochrome</a:t>
            </a:r>
            <a:r>
              <a:rPr lang="en-US" b="1" dirty="0" smtClean="0">
                <a:solidFill>
                  <a:srgbClr val="0066FF"/>
                </a:solidFill>
              </a:rPr>
              <a:t> C</a:t>
            </a:r>
            <a:endParaRPr lang="en-US" dirty="0"/>
          </a:p>
        </p:txBody>
      </p:sp>
      <p:sp>
        <p:nvSpPr>
          <p:cNvPr id="3" name="Content Placeholder 2"/>
          <p:cNvSpPr>
            <a:spLocks noGrp="1"/>
          </p:cNvSpPr>
          <p:nvPr>
            <p:ph idx="1"/>
          </p:nvPr>
        </p:nvSpPr>
        <p:spPr>
          <a:ln>
            <a:solidFill>
              <a:schemeClr val="accent1"/>
            </a:solidFill>
          </a:ln>
        </p:spPr>
        <p:txBody>
          <a:bodyPr>
            <a:normAutofit fontScale="85000" lnSpcReduction="20000"/>
          </a:bodyPr>
          <a:lstStyle/>
          <a:p>
            <a:r>
              <a:rPr lang="en-US" dirty="0" err="1" smtClean="0"/>
              <a:t>Cytochrome</a:t>
            </a:r>
            <a:r>
              <a:rPr lang="en-US" dirty="0" smtClean="0"/>
              <a:t> c is found in the mitochondria of every aerobic eukaryote — animal, plant, and </a:t>
            </a:r>
            <a:r>
              <a:rPr lang="en-US" dirty="0" err="1" smtClean="0"/>
              <a:t>protist</a:t>
            </a:r>
            <a:r>
              <a:rPr lang="en-US" dirty="0" smtClean="0"/>
              <a:t>. The amino acid sequences of many of these have been determined, and comparing them shows that they are related. </a:t>
            </a:r>
          </a:p>
          <a:p>
            <a:r>
              <a:rPr lang="en-US" dirty="0" smtClean="0"/>
              <a:t>Human </a:t>
            </a:r>
            <a:r>
              <a:rPr lang="en-US" dirty="0" err="1" smtClean="0"/>
              <a:t>cytochrome</a:t>
            </a:r>
            <a:r>
              <a:rPr lang="en-US" dirty="0" smtClean="0"/>
              <a:t> c contains 104 amino acids, and 37 of these have been found at equivalent positions in every </a:t>
            </a:r>
            <a:r>
              <a:rPr lang="en-US" dirty="0" err="1" smtClean="0"/>
              <a:t>cytochrome</a:t>
            </a:r>
            <a:r>
              <a:rPr lang="en-US" dirty="0" smtClean="0"/>
              <a:t> c that has been sequenced. </a:t>
            </a:r>
          </a:p>
          <a:p>
            <a:r>
              <a:rPr lang="en-US" b="1" dirty="0" smtClean="0"/>
              <a:t>Assumption</a:t>
            </a:r>
            <a:r>
              <a:rPr lang="en-US" dirty="0" smtClean="0"/>
              <a:t>: each of these molecules has descended from a precursor </a:t>
            </a:r>
            <a:r>
              <a:rPr lang="en-US" dirty="0" err="1" smtClean="0"/>
              <a:t>cytochrome</a:t>
            </a:r>
            <a:r>
              <a:rPr lang="en-US" dirty="0" smtClean="0"/>
              <a:t> in a primitive </a:t>
            </a:r>
            <a:r>
              <a:rPr lang="en-US" b="1" dirty="0" smtClean="0"/>
              <a:t>microbe</a:t>
            </a:r>
            <a:r>
              <a:rPr lang="en-US" dirty="0" smtClean="0"/>
              <a:t> that existed over 2 billion years ago. In other words, these molecules are </a:t>
            </a:r>
            <a:r>
              <a:rPr lang="en-US" b="1" dirty="0" smtClean="0"/>
              <a:t>homologous</a:t>
            </a:r>
            <a:r>
              <a:rPr lang="en-US" dirty="0" smtClean="0"/>
              <a:t>. </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0066FF"/>
                </a:solidFill>
              </a:rPr>
              <a:t>Cytochrome</a:t>
            </a:r>
            <a:r>
              <a:rPr lang="en-US" b="1" dirty="0" smtClean="0">
                <a:solidFill>
                  <a:srgbClr val="0066FF"/>
                </a:solidFill>
              </a:rPr>
              <a:t> C</a:t>
            </a:r>
            <a:endParaRPr lang="en-US" dirty="0"/>
          </a:p>
        </p:txBody>
      </p:sp>
      <p:pic>
        <p:nvPicPr>
          <p:cNvPr id="1026" name="Picture 2"/>
          <p:cNvPicPr>
            <a:picLocks noChangeAspect="1" noChangeArrowheads="1"/>
          </p:cNvPicPr>
          <p:nvPr/>
        </p:nvPicPr>
        <p:blipFill>
          <a:blip r:embed="rId3"/>
          <a:srcRect/>
          <a:stretch>
            <a:fillRect/>
          </a:stretch>
        </p:blipFill>
        <p:spPr bwMode="auto">
          <a:xfrm>
            <a:off x="228600" y="1066800"/>
            <a:ext cx="8915400" cy="2751580"/>
          </a:xfrm>
          <a:prstGeom prst="rect">
            <a:avLst/>
          </a:prstGeom>
          <a:noFill/>
          <a:ln w="9525">
            <a:noFill/>
            <a:miter lim="800000"/>
            <a:headEnd/>
            <a:tailEnd/>
          </a:ln>
          <a:effectLst/>
        </p:spPr>
      </p:pic>
      <p:sp>
        <p:nvSpPr>
          <p:cNvPr id="7" name="Rectangle 6"/>
          <p:cNvSpPr/>
          <p:nvPr/>
        </p:nvSpPr>
        <p:spPr>
          <a:xfrm>
            <a:off x="1295400" y="2895600"/>
            <a:ext cx="381000" cy="9144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3600" y="1752600"/>
            <a:ext cx="381000" cy="2209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34200" y="1676400"/>
            <a:ext cx="381000" cy="2209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1752600"/>
            <a:ext cx="381000" cy="2209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 y="4114800"/>
            <a:ext cx="7924800" cy="2246769"/>
          </a:xfrm>
          <a:prstGeom prst="rect">
            <a:avLst/>
          </a:prstGeom>
        </p:spPr>
        <p:txBody>
          <a:bodyPr wrap="square">
            <a:spAutoFit/>
          </a:bodyPr>
          <a:lstStyle/>
          <a:p>
            <a:r>
              <a:rPr lang="en-US" sz="2000" dirty="0" smtClean="0"/>
              <a:t>the more identities there are between two molecules, the more recently they have evolved from a common ancestral molecule and thus the closer the kinship of their owners. </a:t>
            </a:r>
          </a:p>
          <a:p>
            <a:r>
              <a:rPr lang="en-US" sz="2000" dirty="0" smtClean="0"/>
              <a:t>Thus the </a:t>
            </a:r>
            <a:r>
              <a:rPr lang="en-US" sz="2000" dirty="0" err="1" smtClean="0"/>
              <a:t>cytochrome</a:t>
            </a:r>
            <a:r>
              <a:rPr lang="en-US" sz="2000" dirty="0" smtClean="0"/>
              <a:t> c of the rhesus monkey is identical to that of humans except for one amino acid, whereas yeast </a:t>
            </a:r>
            <a:r>
              <a:rPr lang="en-US" sz="2000" dirty="0" err="1" smtClean="0"/>
              <a:t>cytochrome</a:t>
            </a:r>
            <a:r>
              <a:rPr lang="en-US" sz="2000" dirty="0" smtClean="0"/>
              <a:t> c differs from that of humans at 44 positions. (There are no differences between the </a:t>
            </a:r>
            <a:r>
              <a:rPr lang="en-US" sz="2000" dirty="0" err="1" smtClean="0"/>
              <a:t>cytochrome</a:t>
            </a:r>
            <a:r>
              <a:rPr lang="en-US" sz="2000" dirty="0" smtClean="0"/>
              <a:t> c of humans and that of chimpanzees.)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The first step in comparing  sequences is to </a:t>
            </a:r>
            <a:r>
              <a:rPr lang="en-US" b="1" dirty="0" smtClean="0"/>
              <a:t>align</a:t>
            </a:r>
            <a:r>
              <a:rPr lang="en-US" dirty="0" smtClean="0"/>
              <a:t> them to find the maximum number of positions that have the same amino acid. Sometimes gaps are introduced to maximize the number of identities in the alignment (none was needed in this table). Gaps correct for </a:t>
            </a:r>
            <a:r>
              <a:rPr lang="en-US" dirty="0" smtClean="0">
                <a:hlinkClick r:id="rId2"/>
              </a:rPr>
              <a:t>insertions and deletions</a:t>
            </a:r>
            <a:r>
              <a:rPr lang="en-US" dirty="0" smtClean="0"/>
              <a:t> that occurred during the evolution of the molecule. </a:t>
            </a:r>
          </a:p>
          <a:p>
            <a:r>
              <a:rPr lang="en-US" dirty="0" smtClean="0"/>
              <a:t>All the vertebrate </a:t>
            </a:r>
            <a:r>
              <a:rPr lang="en-US" dirty="0" err="1" smtClean="0"/>
              <a:t>cytochromes</a:t>
            </a:r>
            <a:r>
              <a:rPr lang="en-US" dirty="0" smtClean="0"/>
              <a:t> (the first four) start with </a:t>
            </a:r>
            <a:r>
              <a:rPr lang="en-US" dirty="0" err="1" smtClean="0"/>
              <a:t>glycine</a:t>
            </a:r>
            <a:r>
              <a:rPr lang="en-US" dirty="0" smtClean="0"/>
              <a:t> (</a:t>
            </a:r>
            <a:r>
              <a:rPr lang="en-US" dirty="0" err="1" smtClean="0"/>
              <a:t>Gly</a:t>
            </a:r>
            <a:r>
              <a:rPr lang="en-US" dirty="0" smtClean="0"/>
              <a:t>). The </a:t>
            </a:r>
            <a:r>
              <a:rPr lang="en-US" b="1" dirty="0" smtClean="0">
                <a:hlinkClick r:id="rId3"/>
              </a:rPr>
              <a:t>Drosophila</a:t>
            </a:r>
            <a:r>
              <a:rPr lang="en-US" dirty="0" smtClean="0"/>
              <a:t>, wheat, and yeast </a:t>
            </a:r>
            <a:r>
              <a:rPr lang="en-US" dirty="0" err="1" smtClean="0"/>
              <a:t>cytochromes</a:t>
            </a:r>
            <a:r>
              <a:rPr lang="en-US" dirty="0" smtClean="0"/>
              <a:t> have several amino acids that precede the sequence shown here (indicated by &lt;&lt;&lt;).</a:t>
            </a:r>
          </a:p>
          <a:p>
            <a:r>
              <a:rPr lang="en-US" dirty="0" smtClean="0"/>
              <a:t> In every case, the </a:t>
            </a:r>
            <a:r>
              <a:rPr lang="en-US" b="1" dirty="0" err="1" smtClean="0">
                <a:solidFill>
                  <a:srgbClr val="FF0000"/>
                </a:solidFill>
              </a:rPr>
              <a:t>heme</a:t>
            </a:r>
            <a:r>
              <a:rPr lang="en-US" dirty="0" smtClean="0"/>
              <a:t> group of the </a:t>
            </a:r>
            <a:r>
              <a:rPr lang="en-US" dirty="0" err="1" smtClean="0"/>
              <a:t>cytochrome</a:t>
            </a:r>
            <a:r>
              <a:rPr lang="en-US" dirty="0" smtClean="0"/>
              <a:t> is attached to </a:t>
            </a:r>
            <a:r>
              <a:rPr lang="en-US" dirty="0" smtClean="0">
                <a:solidFill>
                  <a:srgbClr val="FF0000"/>
                </a:solidFill>
              </a:rPr>
              <a:t>Cys-14. and Cys-17</a:t>
            </a:r>
            <a:r>
              <a:rPr lang="en-US" dirty="0" smtClean="0"/>
              <a:t>. </a:t>
            </a:r>
          </a:p>
          <a:p>
            <a:r>
              <a:rPr lang="en-US" dirty="0" smtClean="0"/>
              <a:t>In addition to the two </a:t>
            </a:r>
            <a:r>
              <a:rPr lang="en-US" dirty="0" err="1" smtClean="0"/>
              <a:t>Cys</a:t>
            </a:r>
            <a:r>
              <a:rPr lang="en-US" dirty="0" smtClean="0"/>
              <a:t> residues, Gly-1, Gly-6, Phe-10, and His-18 are found at the equivalent positions in every </a:t>
            </a:r>
            <a:r>
              <a:rPr lang="en-US" dirty="0" err="1" smtClean="0"/>
              <a:t>cytochrome</a:t>
            </a:r>
            <a:r>
              <a:rPr lang="en-US" dirty="0" smtClean="0"/>
              <a:t> c that has been sequenced.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Rectangle 7"/>
          <p:cNvSpPr/>
          <p:nvPr/>
        </p:nvSpPr>
        <p:spPr>
          <a:xfrm>
            <a:off x="914400" y="4648200"/>
            <a:ext cx="7010400" cy="1477328"/>
          </a:xfrm>
          <a:prstGeom prst="rect">
            <a:avLst/>
          </a:prstGeom>
        </p:spPr>
        <p:txBody>
          <a:bodyPr wrap="square">
            <a:spAutoFit/>
          </a:bodyPr>
          <a:lstStyle/>
          <a:p>
            <a:r>
              <a:rPr lang="en-US" dirty="0" smtClean="0"/>
              <a:t>Ape, any of 13 species of large, highly intelligent primates, including chimpanzees, gorillas, gibbons, and orangutans. Apes are sometimes confused with monkeys, but unlike their smaller primate counterparts, apes do not have tails and their arms are usually longer than their legs. Apes live in tropical woodlands and forests of Africa and Asia</a:t>
            </a:r>
            <a:endParaRPr lang="en-US" dirty="0"/>
          </a:p>
        </p:txBody>
      </p:sp>
      <p:pic>
        <p:nvPicPr>
          <p:cNvPr id="3078" name="Picture 6"/>
          <p:cNvPicPr>
            <a:picLocks noChangeAspect="1" noChangeArrowheads="1"/>
          </p:cNvPicPr>
          <p:nvPr/>
        </p:nvPicPr>
        <p:blipFill>
          <a:blip r:embed="rId2"/>
          <a:srcRect b="8571"/>
          <a:stretch>
            <a:fillRect/>
          </a:stretch>
        </p:blipFill>
        <p:spPr bwMode="auto">
          <a:xfrm>
            <a:off x="1692540" y="457200"/>
            <a:ext cx="5517885" cy="3276600"/>
          </a:xfrm>
          <a:prstGeom prst="rect">
            <a:avLst/>
          </a:prstGeom>
          <a:noFill/>
          <a:ln w="9525">
            <a:noFill/>
            <a:miter lim="800000"/>
            <a:headEnd/>
            <a:tailEnd/>
          </a:ln>
          <a:effectLst/>
        </p:spPr>
      </p:pic>
      <p:sp>
        <p:nvSpPr>
          <p:cNvPr id="10" name="Content Placeholder 9"/>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5"/>
          <p:cNvPicPr>
            <a:picLocks noGrp="1" noChangeAspect="1" noChangeArrowheads="1"/>
          </p:cNvPicPr>
          <p:nvPr>
            <p:ph idx="1"/>
          </p:nvPr>
        </p:nvPicPr>
        <p:blipFill>
          <a:blip r:embed="rId2"/>
          <a:srcRect b="7246"/>
          <a:stretch>
            <a:fillRect/>
          </a:stretch>
        </p:blipFill>
        <p:spPr bwMode="auto">
          <a:xfrm>
            <a:off x="0" y="0"/>
            <a:ext cx="5295900" cy="365760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r="17073" b="12941"/>
          <a:stretch>
            <a:fillRect/>
          </a:stretch>
        </p:blipFill>
        <p:spPr bwMode="auto">
          <a:xfrm>
            <a:off x="5257800" y="1143000"/>
            <a:ext cx="3886200" cy="55045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E:\ACCADEMICS ACTIVITIES\ZOOLOGY MSc\Taxonomy Classifying Life_files\Margoliash.gif"/>
          <p:cNvPicPr>
            <a:picLocks noChangeAspect="1" noChangeArrowheads="1"/>
          </p:cNvPicPr>
          <p:nvPr/>
        </p:nvPicPr>
        <p:blipFill>
          <a:blip r:embed="rId2"/>
          <a:srcRect/>
          <a:stretch>
            <a:fillRect/>
          </a:stretch>
        </p:blipFill>
        <p:spPr bwMode="auto">
          <a:xfrm>
            <a:off x="1752600" y="278426"/>
            <a:ext cx="5257800" cy="62912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143000"/>
          </a:xfrm>
        </p:spPr>
        <p:txBody>
          <a:bodyPr>
            <a:noAutofit/>
          </a:bodyPr>
          <a:lstStyle/>
          <a:p>
            <a:r>
              <a:rPr lang="en-US" sz="6600" dirty="0"/>
              <a:t>HISTORY OF </a:t>
            </a:r>
            <a:r>
              <a:rPr lang="en-US" sz="6600" dirty="0" smtClean="0"/>
              <a:t>TAXONOMY</a:t>
            </a:r>
            <a:endParaRPr lang="en-US" sz="6600"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herbs, shrubs, and trees, </a:t>
            </a:r>
          </a:p>
        </p:txBody>
      </p:sp>
      <p:sp>
        <p:nvSpPr>
          <p:cNvPr id="3" name="Content Placeholder 2"/>
          <p:cNvSpPr>
            <a:spLocks noGrp="1"/>
          </p:cNvSpPr>
          <p:nvPr>
            <p:ph idx="1"/>
          </p:nvPr>
        </p:nvSpPr>
        <p:spPr/>
        <p:txBody>
          <a:bodyPr>
            <a:normAutofit/>
          </a:bodyPr>
          <a:lstStyle/>
          <a:p>
            <a:r>
              <a:rPr lang="en-US" dirty="0" smtClean="0"/>
              <a:t>Traditionally, organisms were grouped by physical resemblances, </a:t>
            </a:r>
          </a:p>
          <a:p>
            <a:r>
              <a:rPr lang="en-US" b="1" dirty="0" smtClean="0"/>
              <a:t>Grouping </a:t>
            </a:r>
            <a:r>
              <a:rPr lang="en-US" dirty="0" smtClean="0"/>
              <a:t>plants</a:t>
            </a:r>
            <a:r>
              <a:rPr lang="en-US" dirty="0"/>
              <a:t>, animals, and microorganisms into increasingly broader categories based on shared features.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FF"/>
                </a:solidFill>
              </a:rPr>
              <a:t>Aristotle</a:t>
            </a:r>
            <a:r>
              <a:rPr lang="en-US" dirty="0" smtClean="0"/>
              <a:t>  300s </a:t>
            </a:r>
            <a:r>
              <a:rPr lang="en-US" cap="small" dirty="0" err="1" smtClean="0"/>
              <a:t>bc</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Taxonomy is one </a:t>
            </a:r>
            <a:r>
              <a:rPr lang="en-US" dirty="0"/>
              <a:t>of the </a:t>
            </a:r>
            <a:r>
              <a:rPr lang="en-US" b="1" dirty="0">
                <a:solidFill>
                  <a:srgbClr val="0066FF"/>
                </a:solidFill>
              </a:rPr>
              <a:t>oldest</a:t>
            </a:r>
            <a:r>
              <a:rPr lang="en-US" dirty="0"/>
              <a:t> sciences, </a:t>
            </a:r>
            <a:r>
              <a:rPr lang="en-US" dirty="0" smtClean="0"/>
              <a:t>still </a:t>
            </a:r>
            <a:r>
              <a:rPr lang="en-US" dirty="0"/>
              <a:t>a vigorous field full of new discoveries and methods. </a:t>
            </a:r>
          </a:p>
          <a:p>
            <a:pPr>
              <a:buNone/>
            </a:pPr>
            <a:r>
              <a:rPr lang="en-US" b="1" dirty="0" smtClean="0">
                <a:solidFill>
                  <a:srgbClr val="0066FF"/>
                </a:solidFill>
              </a:rPr>
              <a:t>great</a:t>
            </a:r>
            <a:r>
              <a:rPr lang="en-US" dirty="0" smtClean="0"/>
              <a:t> </a:t>
            </a:r>
            <a:r>
              <a:rPr lang="en-US" b="1" dirty="0">
                <a:solidFill>
                  <a:srgbClr val="0066FF"/>
                </a:solidFill>
              </a:rPr>
              <a:t>thinkers</a:t>
            </a:r>
            <a:r>
              <a:rPr lang="en-US" dirty="0"/>
              <a:t> have shaped the course of classification. </a:t>
            </a:r>
            <a:endParaRPr lang="en-US" dirty="0" smtClean="0"/>
          </a:p>
          <a:p>
            <a:pPr>
              <a:buNone/>
            </a:pPr>
            <a:r>
              <a:rPr lang="en-US" dirty="0" smtClean="0"/>
              <a:t>An </a:t>
            </a:r>
            <a:r>
              <a:rPr lang="en-US" dirty="0"/>
              <a:t>earliest classification schemes was established </a:t>
            </a:r>
            <a:r>
              <a:rPr lang="en-US" dirty="0" smtClean="0"/>
              <a:t>by the </a:t>
            </a:r>
            <a:r>
              <a:rPr lang="en-US" dirty="0"/>
              <a:t>Greek philosopher </a:t>
            </a:r>
            <a:r>
              <a:rPr lang="en-US" dirty="0" smtClean="0"/>
              <a:t>Aristotle, </a:t>
            </a:r>
          </a:p>
          <a:p>
            <a:pPr>
              <a:buNone/>
            </a:pPr>
            <a:r>
              <a:rPr lang="en-US" dirty="0" smtClean="0"/>
              <a:t> According to him complexity </a:t>
            </a:r>
            <a:r>
              <a:rPr lang="en-US" dirty="0"/>
              <a:t>of life could be divided into a </a:t>
            </a:r>
            <a:r>
              <a:rPr lang="en-US" b="1" dirty="0">
                <a:solidFill>
                  <a:srgbClr val="0066FF"/>
                </a:solidFill>
              </a:rPr>
              <a:t>natural order based on </a:t>
            </a:r>
            <a:r>
              <a:rPr lang="en-US" b="1" dirty="0" smtClean="0">
                <a:solidFill>
                  <a:srgbClr val="0066FF"/>
                </a:solidFill>
              </a:rPr>
              <a:t>dichotomies. </a:t>
            </a:r>
          </a:p>
          <a:p>
            <a:pPr>
              <a:buNone/>
            </a:pPr>
            <a:r>
              <a:rPr lang="en-US" dirty="0" smtClean="0"/>
              <a:t> </a:t>
            </a:r>
            <a:r>
              <a:rPr lang="en-US" dirty="0"/>
              <a:t>those with blood and those without blood,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Middle Ages: 5th century to the 15th century </a:t>
            </a:r>
            <a:r>
              <a:rPr lang="en-US" cap="small" dirty="0" smtClean="0"/>
              <a:t>ad</a:t>
            </a:r>
            <a:endParaRPr lang="en-US" dirty="0"/>
          </a:p>
        </p:txBody>
      </p:sp>
      <p:sp>
        <p:nvSpPr>
          <p:cNvPr id="3" name="Content Placeholder 2"/>
          <p:cNvSpPr>
            <a:spLocks noGrp="1"/>
          </p:cNvSpPr>
          <p:nvPr>
            <p:ph idx="1"/>
          </p:nvPr>
        </p:nvSpPr>
        <p:spPr/>
        <p:txBody>
          <a:bodyPr>
            <a:normAutofit fontScale="92500"/>
          </a:bodyPr>
          <a:lstStyle/>
          <a:p>
            <a:r>
              <a:rPr lang="en-US" dirty="0" smtClean="0"/>
              <a:t>scholars translated </a:t>
            </a:r>
            <a:r>
              <a:rPr lang="en-US" dirty="0"/>
              <a:t>the common names of organisms into </a:t>
            </a:r>
            <a:r>
              <a:rPr lang="en-US" b="1" dirty="0">
                <a:solidFill>
                  <a:srgbClr val="0066FF"/>
                </a:solidFill>
              </a:rPr>
              <a:t>Latin—at the time the language of educated persons</a:t>
            </a:r>
            <a:r>
              <a:rPr lang="en-US" dirty="0"/>
              <a:t>. </a:t>
            </a:r>
            <a:endParaRPr lang="en-US" dirty="0" smtClean="0"/>
          </a:p>
          <a:p>
            <a:r>
              <a:rPr lang="en-US" dirty="0" smtClean="0"/>
              <a:t>These </a:t>
            </a:r>
            <a:r>
              <a:rPr lang="en-US" dirty="0"/>
              <a:t>names were often long and </a:t>
            </a:r>
            <a:r>
              <a:rPr lang="en-US" dirty="0" smtClean="0"/>
              <a:t>cumbersome</a:t>
            </a:r>
            <a:r>
              <a:rPr lang="en-US" dirty="0"/>
              <a:t>, and included numerous descriptive terms. This complex naming process was simplified into a </a:t>
            </a:r>
            <a:r>
              <a:rPr lang="en-US" dirty="0" smtClean="0"/>
              <a:t> </a:t>
            </a:r>
            <a:r>
              <a:rPr lang="en-US" b="1" dirty="0">
                <a:solidFill>
                  <a:srgbClr val="0066FF"/>
                </a:solidFill>
              </a:rPr>
              <a:t>binomial</a:t>
            </a:r>
            <a:r>
              <a:rPr lang="en-US" dirty="0"/>
              <a:t>, naming system in the mid-16th century to mid-17th century by a group of naturalists known as </a:t>
            </a:r>
            <a:r>
              <a:rPr lang="en-US" b="1" dirty="0">
                <a:solidFill>
                  <a:srgbClr val="0066FF"/>
                </a:solidFill>
              </a:rPr>
              <a:t>herbalists</a:t>
            </a:r>
            <a:r>
              <a:rPr lang="en-US" dirty="0"/>
              <a: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16th-century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Italian </a:t>
            </a:r>
            <a:r>
              <a:rPr lang="en-US" dirty="0"/>
              <a:t>botanist </a:t>
            </a:r>
            <a:r>
              <a:rPr lang="en-US" b="1" dirty="0">
                <a:solidFill>
                  <a:srgbClr val="0066FF"/>
                </a:solidFill>
              </a:rPr>
              <a:t>Andrea </a:t>
            </a:r>
            <a:r>
              <a:rPr lang="en-US" b="1" dirty="0" err="1">
                <a:solidFill>
                  <a:srgbClr val="0066FF"/>
                </a:solidFill>
              </a:rPr>
              <a:t>Cesalpino</a:t>
            </a:r>
            <a:r>
              <a:rPr lang="en-US" b="1" dirty="0">
                <a:solidFill>
                  <a:srgbClr val="0066FF"/>
                </a:solidFill>
              </a:rPr>
              <a:t> </a:t>
            </a:r>
            <a:r>
              <a:rPr lang="en-US" dirty="0"/>
              <a:t>was the first scientist to classify </a:t>
            </a:r>
            <a:r>
              <a:rPr lang="en-US" dirty="0">
                <a:solidFill>
                  <a:srgbClr val="0066FF"/>
                </a:solidFill>
              </a:rPr>
              <a:t>plants primarily according to structural characteristics, such as their fruits and seeds</a:t>
            </a:r>
            <a:r>
              <a:rPr lang="en-US" dirty="0"/>
              <a:t>. </a:t>
            </a:r>
            <a:endParaRPr lang="en-US" dirty="0" smtClean="0"/>
          </a:p>
          <a:p>
            <a:r>
              <a:rPr lang="en-US" dirty="0" smtClean="0"/>
              <a:t>He developed </a:t>
            </a:r>
            <a:r>
              <a:rPr lang="en-US" dirty="0"/>
              <a:t>a method of </a:t>
            </a:r>
            <a:r>
              <a:rPr lang="en-US" dirty="0">
                <a:solidFill>
                  <a:srgbClr val="0066FF"/>
                </a:solidFill>
              </a:rPr>
              <a:t>character weighting </a:t>
            </a:r>
            <a:r>
              <a:rPr lang="en-US" dirty="0"/>
              <a:t>in which he defined certain key characteristics that were important for recognizing plant groups. </a:t>
            </a:r>
            <a:endParaRPr lang="en-US" dirty="0" smtClean="0"/>
          </a:p>
          <a:p>
            <a:r>
              <a:rPr lang="en-US" dirty="0" smtClean="0"/>
              <a:t>This </a:t>
            </a:r>
            <a:r>
              <a:rPr lang="en-US" dirty="0"/>
              <a:t>method was adapted by Swiss botanist Caspar </a:t>
            </a:r>
            <a:r>
              <a:rPr lang="en-US" dirty="0" err="1">
                <a:solidFill>
                  <a:srgbClr val="0066FF"/>
                </a:solidFill>
              </a:rPr>
              <a:t>Bauhin</a:t>
            </a:r>
            <a:r>
              <a:rPr lang="en-US" dirty="0"/>
              <a:t>, who catalogued an extensive list of plants. More importantly, </a:t>
            </a:r>
            <a:r>
              <a:rPr lang="en-US" dirty="0" err="1"/>
              <a:t>Bauhin</a:t>
            </a:r>
            <a:r>
              <a:rPr lang="en-US" dirty="0"/>
              <a:t> was the first to organize plants into </a:t>
            </a:r>
            <a:r>
              <a:rPr lang="en-US" dirty="0">
                <a:solidFill>
                  <a:srgbClr val="0066FF"/>
                </a:solidFill>
              </a:rPr>
              <a:t>a crude system that resembles modern genera and species.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2823</Words>
  <Application>Microsoft Office PowerPoint</Application>
  <PresentationFormat>On-screen Show (4:3)</PresentationFormat>
  <Paragraphs>251</Paragraphs>
  <Slides>45</Slides>
  <Notes>18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Taxonomy: Classifying Life </vt:lpstr>
      <vt:lpstr>THE NEED FOR CLASSIFICATION</vt:lpstr>
      <vt:lpstr>THE CONFUSING REGIONAL NAMES  , the need for Binomial Nomenclature</vt:lpstr>
      <vt:lpstr>European Robin</vt:lpstr>
      <vt:lpstr>HISTORY OF TAXONOMY</vt:lpstr>
      <vt:lpstr>herbs, shrubs, and trees, </vt:lpstr>
      <vt:lpstr>Aristotle  300s bc</vt:lpstr>
      <vt:lpstr>the Middle Ages: 5th century to the 15th century ad</vt:lpstr>
      <vt:lpstr>16th-century </vt:lpstr>
      <vt:lpstr>Animal classification also advanced in the 16th century. </vt:lpstr>
      <vt:lpstr>Wading Birds </vt:lpstr>
      <vt:lpstr>17th century, </vt:lpstr>
      <vt:lpstr>mid-1700s, Carolus Linnaeus</vt:lpstr>
      <vt:lpstr> </vt:lpstr>
      <vt:lpstr>The Immutable Species</vt:lpstr>
      <vt:lpstr>The Linnaeus System  </vt:lpstr>
      <vt:lpstr>Development of the Natural System and the Success of Linnaean system</vt:lpstr>
      <vt:lpstr>Linean Classification is Still Acceptable</vt:lpstr>
      <vt:lpstr> </vt:lpstr>
      <vt:lpstr>The Taxa</vt:lpstr>
      <vt:lpstr>The Taxa</vt:lpstr>
      <vt:lpstr>How to Remember Classification Order</vt:lpstr>
      <vt:lpstr>The Darwinian Period, the immutability of Species was dicarded</vt:lpstr>
      <vt:lpstr>Use  of microscopes in the late 16th century</vt:lpstr>
      <vt:lpstr>PowerPoint Presentation</vt:lpstr>
      <vt:lpstr>PowerPoint Presentation</vt:lpstr>
      <vt:lpstr>METHODS OF CLASSIFICATION</vt:lpstr>
      <vt:lpstr>PowerPoint Presentation</vt:lpstr>
      <vt:lpstr>Skunk</vt:lpstr>
      <vt:lpstr>How Organisms are Grouped</vt:lpstr>
      <vt:lpstr> The Classical Approach, based on morphological similarities and differences </vt:lpstr>
      <vt:lpstr>IDEAL classification should be based on </vt:lpstr>
      <vt:lpstr>PowerPoint Presentation</vt:lpstr>
      <vt:lpstr>Anatomical homology: an example </vt:lpstr>
      <vt:lpstr>Embryonic Development </vt:lpstr>
      <vt:lpstr>Embryonic Development </vt:lpstr>
      <vt:lpstr>Recapitulation </vt:lpstr>
      <vt:lpstr>Molecular Biology </vt:lpstr>
      <vt:lpstr>PowerPoint Presentation</vt:lpstr>
      <vt:lpstr>Cytochrome C</vt:lpstr>
      <vt:lpstr>Cytochrome C</vt:lpstr>
      <vt:lpstr>PowerPoint Presentation</vt:lpstr>
      <vt:lpstr>PowerPoint Presentation</vt:lpstr>
      <vt:lpstr>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asdf</dc:creator>
  <cp:lastModifiedBy>MyUserName</cp:lastModifiedBy>
  <cp:revision>78</cp:revision>
  <dcterms:created xsi:type="dcterms:W3CDTF">2009-12-20T17:27:05Z</dcterms:created>
  <dcterms:modified xsi:type="dcterms:W3CDTF">2015-04-10T03:34:58Z</dcterms:modified>
</cp:coreProperties>
</file>