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83" r:id="rId2"/>
  </p:sldMasterIdLst>
  <p:notesMasterIdLst>
    <p:notesMasterId r:id="rId48"/>
  </p:notesMasterIdLst>
  <p:handoutMasterIdLst>
    <p:handoutMasterId r:id="rId49"/>
  </p:handoutMasterIdLst>
  <p:sldIdLst>
    <p:sldId id="346" r:id="rId3"/>
    <p:sldId id="435" r:id="rId4"/>
    <p:sldId id="439" r:id="rId5"/>
    <p:sldId id="436" r:id="rId6"/>
    <p:sldId id="437" r:id="rId7"/>
    <p:sldId id="438" r:id="rId8"/>
    <p:sldId id="391" r:id="rId9"/>
    <p:sldId id="396" r:id="rId10"/>
    <p:sldId id="345" r:id="rId11"/>
    <p:sldId id="433" r:id="rId12"/>
    <p:sldId id="434" r:id="rId13"/>
    <p:sldId id="432" r:id="rId14"/>
    <p:sldId id="442" r:id="rId15"/>
    <p:sldId id="371" r:id="rId16"/>
    <p:sldId id="348" r:id="rId17"/>
    <p:sldId id="349" r:id="rId18"/>
    <p:sldId id="421" r:id="rId19"/>
    <p:sldId id="422" r:id="rId20"/>
    <p:sldId id="350" r:id="rId21"/>
    <p:sldId id="440" r:id="rId22"/>
    <p:sldId id="441" r:id="rId23"/>
    <p:sldId id="392" r:id="rId24"/>
    <p:sldId id="403" r:id="rId25"/>
    <p:sldId id="385" r:id="rId26"/>
    <p:sldId id="351" r:id="rId27"/>
    <p:sldId id="397" r:id="rId28"/>
    <p:sldId id="423" r:id="rId29"/>
    <p:sldId id="386" r:id="rId30"/>
    <p:sldId id="404" r:id="rId31"/>
    <p:sldId id="352" r:id="rId32"/>
    <p:sldId id="353" r:id="rId33"/>
    <p:sldId id="424" r:id="rId34"/>
    <p:sldId id="354" r:id="rId35"/>
    <p:sldId id="425" r:id="rId36"/>
    <p:sldId id="412" r:id="rId37"/>
    <p:sldId id="355" r:id="rId38"/>
    <p:sldId id="356" r:id="rId39"/>
    <p:sldId id="426" r:id="rId40"/>
    <p:sldId id="372" r:id="rId41"/>
    <p:sldId id="427" r:id="rId42"/>
    <p:sldId id="428" r:id="rId43"/>
    <p:sldId id="429" r:id="rId44"/>
    <p:sldId id="443" r:id="rId45"/>
    <p:sldId id="398" r:id="rId46"/>
    <p:sldId id="401" r:id="rId47"/>
  </p:sldIdLst>
  <p:sldSz cx="9144000" cy="6858000" type="screen4x3"/>
  <p:notesSz cx="70104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9900"/>
    <a:srgbClr val="CC00CC"/>
    <a:srgbClr val="FF9F9F"/>
    <a:srgbClr val="ADDAF1"/>
    <a:srgbClr val="FFFF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1486" autoAdjust="0"/>
  </p:normalViewPr>
  <p:slideViewPr>
    <p:cSldViewPr>
      <p:cViewPr>
        <p:scale>
          <a:sx n="60" d="100"/>
          <a:sy n="60" d="100"/>
        </p:scale>
        <p:origin x="-1566"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1-04-03T19:52:22.125" idx="1">
    <p:pos x="10" y="10"/>
    <p:text>	wagat nay keey,  kia haseen situm
                tum rahay tum, hum rahay na hum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endParaRPr lang="en-US" dirty="0"/>
          </a:p>
        </p:txBody>
      </p:sp>
      <p:sp>
        <p:nvSpPr>
          <p:cNvPr id="3" name="Rectangle 3"/>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extLst/>
          </a:lstStyle>
          <a:p>
            <a:fld id="{68F88C59-319B-4332-9A1D-2A62CFCB00D8}" type="datetimeFigureOut">
              <a:rPr lang="en-US" smtClean="0"/>
              <a:pPr/>
              <a:t>4/15/2015</a:t>
            </a:fld>
            <a:endParaRPr lang="en-US" dirty="0"/>
          </a:p>
        </p:txBody>
      </p:sp>
      <p:sp>
        <p:nvSpPr>
          <p:cNvPr id="4" name="Rectangle 4"/>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extLst/>
          </a:lstStyle>
          <a:p>
            <a:endParaRPr lang="en-US" dirty="0"/>
          </a:p>
        </p:txBody>
      </p:sp>
      <p:sp>
        <p:nvSpPr>
          <p:cNvPr id="5" name="Rectangle 5"/>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126550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endParaRPr lang="en-US" dirty="0"/>
          </a:p>
        </p:txBody>
      </p:sp>
      <p:sp>
        <p:nvSpPr>
          <p:cNvPr id="3" name="Rectangle 3"/>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extLst/>
          </a:lstStyle>
          <a:p>
            <a:fld id="{968B300D-05F0-4B43-940D-46DED5A791AD}" type="datetimeFigureOut">
              <a:rPr lang="en-US" smtClean="0"/>
              <a:pPr/>
              <a:t>4/15/2015</a:t>
            </a:fld>
            <a:endParaRPr lang="en-US" dirty="0"/>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extLst/>
          </a:lstStyle>
          <a:p>
            <a:endParaRPr lang="en-US" dirty="0"/>
          </a:p>
        </p:txBody>
      </p:sp>
      <p:sp>
        <p:nvSpPr>
          <p:cNvPr id="5" name="Rectangle 5"/>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extLst/>
          </a:lstStyle>
          <a:p>
            <a:endParaRPr lang="en-US" dirty="0"/>
          </a:p>
        </p:txBody>
      </p:sp>
      <p:sp>
        <p:nvSpPr>
          <p:cNvPr id="7" name="Rectangle 7"/>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extLst/>
          </a:lstStyle>
          <a:p>
            <a:fld id="{9B26CD33-4337-4529-948A-94F6960B2374}" type="slidenum">
              <a:rPr lang="en-US" smtClean="0"/>
              <a:pPr/>
              <a:t>‹#›</a:t>
            </a:fld>
            <a:endParaRPr lang="en-US" dirty="0"/>
          </a:p>
        </p:txBody>
      </p:sp>
    </p:spTree>
    <p:extLst>
      <p:ext uri="{BB962C8B-B14F-4D97-AF65-F5344CB8AC3E}">
        <p14:creationId xmlns:p14="http://schemas.microsoft.com/office/powerpoint/2010/main" val="345510360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solidFill>
                  <a:srgbClr val="FFC000"/>
                </a:solidFill>
                <a:latin typeface="Century Gothic" pitchFamily="34" charset="0"/>
              </a:rPr>
              <a:t>Zea mays parviglumis</a:t>
            </a:r>
          </a:p>
          <a:p>
            <a:endParaRPr lang="en-US" i="1" dirty="0" smtClean="0">
              <a:solidFill>
                <a:srgbClr val="FFC000"/>
              </a:solidFill>
              <a:latin typeface="Century Gothic" pitchFamily="34" charset="0"/>
            </a:endParaRPr>
          </a:p>
          <a:p>
            <a:r>
              <a:rPr lang="en-US" i="1" dirty="0" smtClean="0">
                <a:solidFill>
                  <a:srgbClr val="FFC000"/>
                </a:solidFill>
                <a:latin typeface="Century Gothic" pitchFamily="34" charset="0"/>
              </a:rPr>
              <a:t>Zea mays mays</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24123" indent="-524123">
              <a:buAutoNum type="arabicPeriod"/>
            </a:pPr>
            <a:r>
              <a:rPr lang="en-US" b="1" dirty="0" smtClean="0"/>
              <a:t>The tendency of different characters to show independent trends of geographic variation</a:t>
            </a:r>
          </a:p>
          <a:p>
            <a:pPr marL="524123" indent="-524123">
              <a:buAutoNum type="arabicPeriod"/>
            </a:pPr>
            <a:r>
              <a:rPr lang="en-US" b="1" dirty="0" smtClean="0"/>
              <a:t>The independent reoccurrence of similar or phenotypically indistinguishable populations in geographically separated areas. </a:t>
            </a:r>
          </a:p>
          <a:p>
            <a:pPr marL="524123" indent="-524123">
              <a:buAutoNum type="arabicPeriod"/>
            </a:pPr>
            <a:r>
              <a:rPr lang="en-US" b="1" dirty="0" smtClean="0"/>
              <a:t>The occurrence  of microgeographic races with formally recognized subspecies. </a:t>
            </a:r>
          </a:p>
          <a:p>
            <a:pPr marL="524123" indent="-524123">
              <a:buAutoNum type="arabicPeriod"/>
            </a:pPr>
            <a:r>
              <a:rPr lang="en-US" b="1" dirty="0" smtClean="0"/>
              <a:t>The </a:t>
            </a:r>
            <a:r>
              <a:rPr lang="en-US" b="1" dirty="0" smtClean="0">
                <a:solidFill>
                  <a:srgbClr val="00B0F0"/>
                </a:solidFill>
              </a:rPr>
              <a:t>arbitrariness of the degree of distinction </a:t>
            </a:r>
            <a:r>
              <a:rPr lang="en-US" b="1" dirty="0" smtClean="0"/>
              <a:t>considered by different specialists as justifying sub-specific separation of slightly differentiated local populations.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24123" indent="-524123">
              <a:buAutoNum type="arabicPeriod"/>
            </a:pPr>
            <a:r>
              <a:rPr lang="en-US" b="1" dirty="0" smtClean="0"/>
              <a:t>The tendency of different characters to show independent trends of geographic variation</a:t>
            </a:r>
          </a:p>
          <a:p>
            <a:pPr marL="524123" indent="-524123">
              <a:buAutoNum type="arabicPeriod"/>
            </a:pPr>
            <a:r>
              <a:rPr lang="en-US" b="1" dirty="0" smtClean="0"/>
              <a:t>The independent reoccurrence of similar or phenotypically indistinguishable populations in geographically separated areas. </a:t>
            </a:r>
          </a:p>
          <a:p>
            <a:pPr marL="524123" indent="-524123">
              <a:buAutoNum type="arabicPeriod"/>
            </a:pPr>
            <a:r>
              <a:rPr lang="en-US" b="1" dirty="0" smtClean="0"/>
              <a:t>The occurrence  of microgeographic races with formally recognized subspecies. </a:t>
            </a:r>
          </a:p>
          <a:p>
            <a:pPr marL="524123" indent="-524123">
              <a:buAutoNum type="arabicPeriod"/>
            </a:pPr>
            <a:r>
              <a:rPr lang="en-US" b="1" dirty="0" smtClean="0"/>
              <a:t>The </a:t>
            </a:r>
            <a:r>
              <a:rPr lang="en-US" b="1" dirty="0" smtClean="0">
                <a:solidFill>
                  <a:srgbClr val="00B0F0"/>
                </a:solidFill>
              </a:rPr>
              <a:t>arbitrariness of the degree of distinction </a:t>
            </a:r>
            <a:r>
              <a:rPr lang="en-US" b="1" dirty="0" smtClean="0"/>
              <a:t>considered by different specialists as justifying sub-specific separation of slightly differentiated local populations.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Cervus elaphus scoticus</a:t>
            </a:r>
            <a:r>
              <a:rPr lang="en-US" b="1" dirty="0" smtClean="0"/>
              <a:t>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FF00"/>
                </a:solidFill>
              </a:rPr>
              <a:t>the cat family, Felidae</a:t>
            </a:r>
            <a:r>
              <a:rPr lang="en-US" dirty="0" smtClean="0"/>
              <a:t>,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FF00"/>
                </a:solidFill>
              </a:rPr>
              <a:t>the cat family, Felidae</a:t>
            </a:r>
            <a:r>
              <a:rPr lang="en-US" dirty="0" smtClean="0"/>
              <a:t>,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As with living species it must be kept in mind at all times that the subspecies is merely a classificatory device. </a:t>
            </a:r>
          </a:p>
          <a:p>
            <a:r>
              <a:rPr lang="en-US" b="1" dirty="0" smtClean="0"/>
              <a:t>Paleontology</a:t>
            </a:r>
            <a:r>
              <a:rPr lang="en-US" b="1" dirty="0" smtClean="0"/>
              <a:t>:</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As with living species it must be kept in mind at all times that the subspecies is merely a classificatory device. </a:t>
            </a:r>
          </a:p>
          <a:p>
            <a:r>
              <a:rPr lang="en-US" b="1" dirty="0" smtClean="0"/>
              <a:t>Paleontology: slightly different </a:t>
            </a:r>
            <a:r>
              <a:rPr lang="en-US" b="1" dirty="0" smtClean="0">
                <a:solidFill>
                  <a:srgbClr val="00B0F0"/>
                </a:solidFill>
              </a:rPr>
              <a:t>populations separated in time are often assigned to the subspecies </a:t>
            </a:r>
            <a:r>
              <a:rPr lang="en-US" b="1" dirty="0" smtClean="0"/>
              <a:t>category. </a:t>
            </a:r>
          </a:p>
          <a:p>
            <a:r>
              <a:rPr lang="en-US" b="1" dirty="0" smtClean="0">
                <a:solidFill>
                  <a:srgbClr val="00B0F0"/>
                </a:solidFill>
              </a:rPr>
              <a:t>Subspecies found in succeeding strata </a:t>
            </a:r>
            <a:r>
              <a:rPr lang="en-US" b="1" dirty="0" smtClean="0"/>
              <a:t>may actually be </a:t>
            </a:r>
            <a:r>
              <a:rPr lang="en-US" b="1" dirty="0" smtClean="0">
                <a:solidFill>
                  <a:srgbClr val="00B0F0"/>
                </a:solidFill>
              </a:rPr>
              <a:t>geographic races that </a:t>
            </a:r>
            <a:r>
              <a:rPr lang="en-US" b="1" dirty="0" smtClean="0"/>
              <a:t>replaced each other owing to climatic changes. </a:t>
            </a:r>
          </a:p>
          <a:p>
            <a:r>
              <a:rPr lang="en-US" b="1" dirty="0" smtClean="0"/>
              <a:t>The paleontologist  applying subspecies category faces problems not faced by the neonatologist. There may be a differential deposition of various age classes and sexes in different horizons as well as the occurrence of non-genetic habitat forms. </a:t>
            </a:r>
          </a:p>
          <a:p>
            <a:r>
              <a:rPr lang="en-US" b="1" dirty="0" smtClean="0"/>
              <a:t>Yet treating fossils as the remains of formally existing populations usually leads to a deeper analysis as well as to a better understanding of relationships and of the meaning of evolutionary trends. </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14 species of finch that inhabit the Galápagos Islands are believed to have evolved from a single species  </a:t>
            </a:r>
            <a:r>
              <a:rPr lang="en-US" i="1" dirty="0" smtClean="0"/>
              <a:t>Volatinia jacarina,</a:t>
            </a:r>
            <a:r>
              <a:rPr lang="en-US" dirty="0" smtClean="0"/>
              <a:t> abundant in Latin America. The ancestral finch, with its short, stout, conical bill specialized for crushing seeds, probably migrated from the mainland to the Galápagos Island</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dirty="0" smtClean="0">
                <a:solidFill>
                  <a:srgbClr val="FFFF00"/>
                </a:solidFill>
              </a:rPr>
              <a:t>In real situations every </a:t>
            </a:r>
            <a:r>
              <a:rPr lang="en-US" dirty="0" smtClean="0">
                <a:solidFill>
                  <a:srgbClr val="FFFF00"/>
                </a:solidFill>
              </a:rPr>
              <a:t>species consists of numerous local populations.</a:t>
            </a:r>
            <a:r>
              <a:rPr lang="en-US" dirty="0" smtClean="0"/>
              <a:t> If a taxonomist finds some of these as sufficiently different from the original type population of the species and from previously named subspecies he calls it a new species.</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birds, mammals, butterflies, and other well-known animals the recognition of polytypic species has led to the </a:t>
            </a:r>
            <a:r>
              <a:rPr lang="en-US" dirty="0" smtClean="0">
                <a:solidFill>
                  <a:srgbClr val="FFFF00"/>
                </a:solidFill>
              </a:rPr>
              <a:t>simplification of classification</a:t>
            </a:r>
            <a:r>
              <a:rPr lang="en-US" dirty="0" smtClean="0"/>
              <a:t>. Many groups among them were previously described as monotypic species. For instance, the </a:t>
            </a:r>
            <a:r>
              <a:rPr lang="en-US" dirty="0" smtClean="0">
                <a:solidFill>
                  <a:srgbClr val="FFFF00"/>
                </a:solidFill>
              </a:rPr>
              <a:t>19000 monotypic species of birds were reduced to 8,600 species</a:t>
            </a:r>
            <a:r>
              <a:rPr lang="en-US" dirty="0" smtClean="0"/>
              <a:t>. </a:t>
            </a:r>
          </a:p>
          <a:p>
            <a:r>
              <a:rPr lang="en-US" dirty="0" smtClean="0"/>
              <a:t>Awarding species rank to slightly different local populations </a:t>
            </a:r>
            <a:r>
              <a:rPr lang="en-US" dirty="0" smtClean="0">
                <a:solidFill>
                  <a:srgbClr val="FFFF00"/>
                </a:solidFill>
              </a:rPr>
              <a:t>had destroyed the biological significance of species category</a:t>
            </a:r>
            <a:r>
              <a:rPr lang="en-US" dirty="0" smtClean="0"/>
              <a:t>. Assorting such varieties into polytypic species restores the significance of species. </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phenomenon differs from group to group. </a:t>
            </a:r>
          </a:p>
          <a:p>
            <a:pPr defTabSz="931774">
              <a:defRPr/>
            </a:pPr>
            <a:r>
              <a:rPr lang="en-US" dirty="0" smtClean="0"/>
              <a:t>Some highly specialized species e.g host-plant specific insects do not form polytypic species. Polytypic species are also rare in groups with slight species differences e.g groups of sibling species. </a:t>
            </a:r>
          </a:p>
          <a:p>
            <a:endParaRPr lang="en-US" dirty="0" smtClean="0"/>
          </a:p>
        </p:txBody>
      </p:sp>
      <p:sp>
        <p:nvSpPr>
          <p:cNvPr id="4" name="Slide Number Placeholder 3"/>
          <p:cNvSpPr>
            <a:spLocks noGrp="1"/>
          </p:cNvSpPr>
          <p:nvPr>
            <p:ph type="sldNum" sz="quarter" idx="10"/>
          </p:nvPr>
        </p:nvSpPr>
        <p:spPr/>
        <p:txBody>
          <a:bodyPr/>
          <a:lstStyle/>
          <a:p>
            <a:fld id="{9B26CD33-4337-4529-948A-94F6960B2374}" type="slidenum">
              <a:rPr lang="en-US" smtClean="0"/>
              <a:pPr/>
              <a:t>19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i="1" dirty="0" smtClean="0">
                <a:solidFill>
                  <a:srgbClr val="CC00CC"/>
                </a:solidFill>
              </a:rPr>
              <a:t>wagat nay keey,  kia haseen situm</a:t>
            </a:r>
          </a:p>
          <a:p>
            <a:r>
              <a:rPr lang="en-US" sz="1400" b="1" i="1" dirty="0" smtClean="0">
                <a:solidFill>
                  <a:srgbClr val="CC00CC"/>
                </a:solidFill>
              </a:rPr>
              <a:t>                tum rahay tum, hum rahay na hum </a:t>
            </a:r>
            <a:endParaRPr lang="en-US" sz="1400" b="1" i="1" dirty="0">
              <a:solidFill>
                <a:srgbClr val="CC00CC"/>
              </a:solidFill>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23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 claim that such difficulties are more frequent in other groups of animals still awaits verification. </a:t>
            </a:r>
          </a:p>
          <a:p>
            <a:r>
              <a:rPr lang="en-US" dirty="0" smtClean="0"/>
              <a:t>Most of the </a:t>
            </a:r>
            <a:r>
              <a:rPr lang="en-US" dirty="0" smtClean="0">
                <a:solidFill>
                  <a:srgbClr val="66FF33"/>
                </a:solidFill>
              </a:rPr>
              <a:t>difficulties</a:t>
            </a:r>
            <a:r>
              <a:rPr lang="en-US" dirty="0" smtClean="0"/>
              <a:t> of </a:t>
            </a:r>
            <a:r>
              <a:rPr lang="en-US" dirty="0" smtClean="0">
                <a:solidFill>
                  <a:srgbClr val="66FF33"/>
                </a:solidFill>
              </a:rPr>
              <a:t>delimiting</a:t>
            </a:r>
            <a:r>
              <a:rPr lang="en-US" dirty="0" smtClean="0"/>
              <a:t> species of animals concern situations where there is doubt as to whether two allopatric populations belong to the same polytypic species or not. </a:t>
            </a:r>
          </a:p>
          <a:p>
            <a:r>
              <a:rPr lang="en-US" dirty="0" smtClean="0"/>
              <a:t>Among birds, even such borderline cases are in minority.  </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800" b="1" dirty="0" smtClean="0">
                <a:solidFill>
                  <a:srgbClr val="FFFF00"/>
                </a:solidFill>
              </a:rPr>
              <a:t>The Variety</a:t>
            </a:r>
            <a:r>
              <a:rPr lang="en-US" dirty="0" smtClean="0"/>
              <a:t/>
            </a:r>
            <a:br>
              <a:rPr lang="en-US" dirty="0" smtClean="0"/>
            </a:br>
            <a:r>
              <a:rPr lang="en-US" dirty="0" smtClean="0"/>
              <a:t> The only subdivision of species recognized by Linnaeus. </a:t>
            </a:r>
            <a:r>
              <a:rPr lang="en-US" b="1" i="1" dirty="0" smtClean="0">
                <a:solidFill>
                  <a:srgbClr val="FFFF00"/>
                </a:solidFill>
              </a:rPr>
              <a:t>A variety designated any deviation from the type of the species</a:t>
            </a:r>
            <a:r>
              <a:rPr lang="en-US" dirty="0" smtClean="0">
                <a:solidFill>
                  <a:srgbClr val="FFFF00"/>
                </a:solidFill>
              </a:rPr>
              <a:t>. S</a:t>
            </a:r>
            <a:r>
              <a:rPr lang="en-US" dirty="0" smtClean="0"/>
              <a:t>o the varieties of early taxonomist were a heterogeneous </a:t>
            </a:r>
            <a:r>
              <a:rPr lang="en-US" b="1" dirty="0" smtClean="0">
                <a:solidFill>
                  <a:srgbClr val="FFFF00"/>
                </a:solidFill>
              </a:rPr>
              <a:t>potpourri</a:t>
            </a:r>
            <a:r>
              <a:rPr lang="en-US" dirty="0" smtClean="0"/>
              <a:t> of individual variants and races.</a:t>
            </a:r>
          </a:p>
          <a:p>
            <a:pPr lvl="0"/>
            <a:r>
              <a:rPr lang="en-US" sz="2400" b="1" dirty="0" smtClean="0">
                <a:solidFill>
                  <a:srgbClr val="FFFF00"/>
                </a:solidFill>
              </a:rPr>
              <a:t>Subspecies</a:t>
            </a:r>
            <a:r>
              <a:rPr lang="en-US" b="1" dirty="0" smtClean="0"/>
              <a:t/>
            </a:r>
            <a:br>
              <a:rPr lang="en-US" b="1" dirty="0" smtClean="0"/>
            </a:br>
            <a:r>
              <a:rPr lang="en-US" dirty="0" smtClean="0"/>
              <a:t>In </a:t>
            </a:r>
            <a:r>
              <a:rPr lang="en-US" dirty="0" smtClean="0">
                <a:solidFill>
                  <a:srgbClr val="FFFF00"/>
                </a:solidFill>
              </a:rPr>
              <a:t>19</a:t>
            </a:r>
            <a:r>
              <a:rPr lang="en-US" baseline="30000" dirty="0" smtClean="0">
                <a:solidFill>
                  <a:srgbClr val="FFFF00"/>
                </a:solidFill>
              </a:rPr>
              <a:t>th</a:t>
            </a:r>
            <a:r>
              <a:rPr lang="en-US" dirty="0" smtClean="0">
                <a:solidFill>
                  <a:srgbClr val="FFFF00"/>
                </a:solidFill>
              </a:rPr>
              <a:t> century </a:t>
            </a:r>
            <a:r>
              <a:rPr lang="en-US" dirty="0" smtClean="0"/>
              <a:t>it was used in the meaning </a:t>
            </a:r>
            <a:r>
              <a:rPr lang="en-US" dirty="0" smtClean="0">
                <a:solidFill>
                  <a:srgbClr val="FFFF00"/>
                </a:solidFill>
              </a:rPr>
              <a:t>of </a:t>
            </a:r>
            <a:r>
              <a:rPr lang="en-US" b="1" i="1" dirty="0" smtClean="0">
                <a:solidFill>
                  <a:srgbClr val="FFFF00"/>
                </a:solidFill>
              </a:rPr>
              <a:t>geographical race</a:t>
            </a:r>
            <a:r>
              <a:rPr lang="en-US" dirty="0" smtClean="0">
                <a:solidFill>
                  <a:srgbClr val="FFFF00"/>
                </a:solidFill>
              </a:rPr>
              <a:t> </a:t>
            </a:r>
            <a:r>
              <a:rPr lang="en-US" dirty="0" smtClean="0"/>
              <a:t>and replaced the term variety.  It was considered a taxonomic unit like the morphological species but at a lower taxonomic level. </a:t>
            </a:r>
          </a:p>
          <a:p>
            <a:pPr lvl="0">
              <a:buNone/>
            </a:pPr>
            <a:r>
              <a:rPr lang="en-US" dirty="0" smtClean="0"/>
              <a:t>When an author reports several subspecies of one species from the same locality it indicates a wrong usage of the term. Subspecies are normally allopatric and allochronic. </a:t>
            </a:r>
            <a:br>
              <a:rPr lang="en-US" dirty="0" smtClean="0"/>
            </a:br>
            <a:endParaRPr lang="en-US" dirty="0" smtClean="0"/>
          </a:p>
          <a:p>
            <a:pPr lvl="0">
              <a:buNone/>
            </a:pPr>
            <a:r>
              <a:rPr lang="en-US" dirty="0" smtClean="0">
                <a:solidFill>
                  <a:srgbClr val="FFFF00"/>
                </a:solidFill>
              </a:rPr>
              <a:t>Subspecies is a category quite different from the species. </a:t>
            </a:r>
            <a:r>
              <a:rPr lang="en-US" dirty="0" smtClean="0"/>
              <a:t>Unlike species, </a:t>
            </a:r>
            <a:r>
              <a:rPr lang="en-US" dirty="0" smtClean="0">
                <a:solidFill>
                  <a:srgbClr val="FFFF00"/>
                </a:solidFill>
              </a:rPr>
              <a:t>no non-arbitrary criterion is available to define a subspecies</a:t>
            </a:r>
            <a:r>
              <a:rPr lang="en-US" dirty="0" smtClean="0"/>
              <a:t>. Species is considered a unit of evolution but not the subspecies. </a:t>
            </a:r>
            <a:br>
              <a:rPr lang="en-US" dirty="0" smtClean="0"/>
            </a:br>
            <a:endParaRPr lang="en-US" dirty="0" smtClean="0"/>
          </a:p>
          <a:p>
            <a:pPr lvl="0">
              <a:buNone/>
            </a:pPr>
            <a:r>
              <a:rPr lang="en-US" b="1" i="1" dirty="0" smtClean="0">
                <a:solidFill>
                  <a:srgbClr val="FFFF00"/>
                </a:solidFill>
              </a:rPr>
              <a:t>Definition: </a:t>
            </a:r>
            <a:r>
              <a:rPr lang="en-US" i="1" dirty="0" smtClean="0"/>
              <a:t>A subspecies is an aggregate of phenotypically similar populations of a species, inhabiting a geographic subdivision of the range of a species, and differing taxonomically from other populations of the species. </a:t>
            </a:r>
            <a:endParaRPr lang="en-US" dirty="0" smtClean="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dirty="0" smtClean="0"/>
              <a:t>Potpourri(pororee) collection of fragrant dried flowers: </a:t>
            </a:r>
            <a:r>
              <a:rPr lang="en-US" dirty="0" smtClean="0"/>
              <a:t>a collection of dried flower petals, leaves, herbs, and spices that is used to scent the air </a:t>
            </a:r>
            <a:r>
              <a:rPr lang="en-US" b="1" dirty="0" smtClean="0"/>
              <a:t>2. miscellaneous mixture: </a:t>
            </a:r>
            <a:r>
              <a:rPr lang="en-US" dirty="0" smtClean="0"/>
              <a:t>a mixture of miscellaneous things.</a:t>
            </a:r>
          </a:p>
          <a:p>
            <a:pPr lvl="0">
              <a:buNone/>
            </a:pPr>
            <a:endParaRPr lang="en-US" dirty="0" smtClean="0"/>
          </a:p>
          <a:p>
            <a:pPr lvl="0">
              <a:buNone/>
            </a:pPr>
            <a:r>
              <a:rPr lang="en-US" dirty="0" smtClean="0"/>
              <a:t> subdivision of species recognized by Linnaeus. </a:t>
            </a:r>
            <a:r>
              <a:rPr lang="en-US" b="1" i="1" dirty="0" smtClean="0">
                <a:solidFill>
                  <a:srgbClr val="FFFF00"/>
                </a:solidFill>
              </a:rPr>
              <a:t>A variety designated any deviation from the type of the species</a:t>
            </a:r>
            <a:r>
              <a:rPr lang="en-US" dirty="0" smtClean="0">
                <a:solidFill>
                  <a:srgbClr val="FFFF00"/>
                </a:solidFill>
              </a:rPr>
              <a:t>. </a:t>
            </a:r>
            <a:r>
              <a:rPr lang="en-US" dirty="0" smtClean="0"/>
              <a:t>a heterogeneous </a:t>
            </a:r>
            <a:r>
              <a:rPr lang="en-US" b="1" dirty="0" smtClean="0">
                <a:solidFill>
                  <a:srgbClr val="FFFF00"/>
                </a:solidFill>
              </a:rPr>
              <a:t>potpourri</a:t>
            </a:r>
            <a:r>
              <a:rPr lang="en-US" dirty="0" smtClean="0"/>
              <a:t> of individual variants and races.</a:t>
            </a:r>
            <a:endParaRPr lang="en-US" b="1" dirty="0" smtClean="0">
              <a:solidFill>
                <a:srgbClr val="FFFF00"/>
              </a:solidFill>
            </a:endParaRPr>
          </a:p>
          <a:p>
            <a:pPr lvl="0">
              <a:buNone/>
            </a:pPr>
            <a:r>
              <a:rPr lang="en-US" b="1" dirty="0" smtClean="0">
                <a:solidFill>
                  <a:srgbClr val="FFFF00"/>
                </a:solidFill>
              </a:rPr>
              <a:t>Subspecies</a:t>
            </a:r>
            <a:r>
              <a:rPr lang="en-US" b="1" dirty="0" smtClean="0"/>
              <a:t/>
            </a:r>
            <a:br>
              <a:rPr lang="en-US" b="1" dirty="0" smtClean="0"/>
            </a:br>
            <a:r>
              <a:rPr lang="en-US" dirty="0" smtClean="0">
                <a:solidFill>
                  <a:srgbClr val="FFFF00"/>
                </a:solidFill>
              </a:rPr>
              <a:t>19</a:t>
            </a:r>
            <a:r>
              <a:rPr lang="en-US" baseline="30000" dirty="0" smtClean="0">
                <a:solidFill>
                  <a:srgbClr val="FFFF00"/>
                </a:solidFill>
              </a:rPr>
              <a:t>th</a:t>
            </a:r>
            <a:r>
              <a:rPr lang="en-US" dirty="0" smtClean="0">
                <a:solidFill>
                  <a:srgbClr val="FFFF00"/>
                </a:solidFill>
              </a:rPr>
              <a:t> century </a:t>
            </a:r>
            <a:r>
              <a:rPr lang="en-US" dirty="0" smtClean="0"/>
              <a:t>it was used for </a:t>
            </a:r>
            <a:r>
              <a:rPr lang="en-US" b="1" i="1" dirty="0" smtClean="0">
                <a:solidFill>
                  <a:srgbClr val="FFFF00"/>
                </a:solidFill>
              </a:rPr>
              <a:t>geographical race</a:t>
            </a:r>
            <a:r>
              <a:rPr lang="en-US" dirty="0" smtClean="0">
                <a:solidFill>
                  <a:srgbClr val="FFFF00"/>
                </a:solidFill>
              </a:rPr>
              <a:t> </a:t>
            </a:r>
            <a:r>
              <a:rPr lang="en-US" dirty="0" smtClean="0"/>
              <a:t>and replaced the term variety.  It was considered a taxonomic unit like the morphological species but at a lower taxonomic level.</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dirty="0" smtClean="0"/>
              <a:t>Potpourri(pororee) collection of fragrant dried flowers: </a:t>
            </a:r>
            <a:r>
              <a:rPr lang="en-US" dirty="0" smtClean="0"/>
              <a:t>a collection of dried flower petals, leaves, herbs, and spices that is used to scent the air </a:t>
            </a:r>
            <a:r>
              <a:rPr lang="en-US" b="1" dirty="0" smtClean="0"/>
              <a:t>2. miscellaneous mixture: </a:t>
            </a:r>
            <a:r>
              <a:rPr lang="en-US" dirty="0" smtClean="0"/>
              <a:t>a mixture of miscellaneous things.</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dirty="0" smtClean="0"/>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dirty="0" smtClean="0"/>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dirty="0"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5" name="Rectangle 14"/>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5"/>
          </p:nvPr>
        </p:nvSpPr>
        <p:spPr/>
        <p:txBody>
          <a:bodyPr/>
          <a:lstStyle>
            <a:extLst/>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6"/>
          </p:nvPr>
        </p:nvSpPr>
        <p:spPr/>
        <p:txBody>
          <a:bodyPr/>
          <a:lstStyle>
            <a:extLst/>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1"/>
          </p:nvPr>
        </p:nvSpPr>
        <p:spPr/>
        <p:txBody>
          <a:bodyPr/>
          <a:lstStyle>
            <a:extLst/>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1" name="Rectangle 10"/>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7" name="Rectangle 6"/>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4/15/2015</a:t>
            </a:fld>
            <a:endParaRPr lang="en-US" dirty="0"/>
          </a:p>
        </p:txBody>
      </p:sp>
      <p:sp>
        <p:nvSpPr>
          <p:cNvPr id="27" name="Rectangle 19"/>
          <p:cNvSpPr>
            <a:spLocks noGrp="1"/>
          </p:cNvSpPr>
          <p:nvPr>
            <p:ph type="ftr" sz="quarter" idx="11"/>
          </p:nvPr>
        </p:nvSpPr>
        <p:spPr/>
        <p:txBody>
          <a:bodyPr/>
          <a:lstStyle>
            <a:extLst/>
          </a:lstStyle>
          <a:p>
            <a:endParaRPr lang="en-US" dirty="0"/>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30C84A2-23CF-44F5-B813-5187ED5C7D1C}" type="datetimeFigureOut">
              <a:rPr lang="en-US" sz="1200" smtClean="0">
                <a:solidFill>
                  <a:schemeClr val="tx2"/>
                </a:solidFill>
              </a:rPr>
              <a:pPr/>
              <a:t>4/15/2015</a:t>
            </a:fld>
            <a:endParaRPr lang="en-US" sz="1200" dirty="0">
              <a:solidFill>
                <a:schemeClr val="tx2"/>
              </a:solidFill>
            </a:endParaRPr>
          </a:p>
        </p:txBody>
      </p:sp>
      <p:sp>
        <p:nvSpPr>
          <p:cNvPr id="2" name="Footer Placeholder 1"/>
          <p:cNvSpPr>
            <a:spLocks noGrp="1"/>
          </p:cNvSpPr>
          <p:nvPr>
            <p:ph type="ftr" sz="quarter" idx="11"/>
          </p:nvPr>
        </p:nvSpPr>
        <p:spPr/>
        <p:txBody>
          <a:bodyPr/>
          <a:lstStyle/>
          <a:p>
            <a:pPr algn="ctr"/>
            <a:endParaRPr lang="en-US" sz="1200" dirty="0">
              <a:solidFill>
                <a:schemeClr val="tx2"/>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CB2EC6F-6501-4E04-BD6C-A8A6CABB2C5B}" type="datetimeFigureOut">
              <a:rPr lang="en-US" smtClean="0"/>
              <a:pPr/>
              <a:t>4/15/2015</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963B0023-0CED-47F7-85AE-654F0B232C2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30C84A2-23CF-44F5-B813-5187ED5C7D1C}" type="datetimeFigureOut">
              <a:rPr lang="en-US" sz="1200" smtClean="0">
                <a:solidFill>
                  <a:schemeClr val="tx2"/>
                </a:solidFill>
              </a:rPr>
              <a:pPr/>
              <a:t>4/15/2015</a:t>
            </a:fld>
            <a:endParaRPr lang="en-US" sz="1200" dirty="0">
              <a:solidFill>
                <a:schemeClr val="tx2"/>
              </a:solidFill>
            </a:endParaRPr>
          </a:p>
        </p:txBody>
      </p:sp>
      <p:sp>
        <p:nvSpPr>
          <p:cNvPr id="11" name="Footer Placeholder 10"/>
          <p:cNvSpPr>
            <a:spLocks noGrp="1"/>
          </p:cNvSpPr>
          <p:nvPr>
            <p:ph type="ftr" sz="quarter" idx="11"/>
          </p:nvPr>
        </p:nvSpPr>
        <p:spPr/>
        <p:txBody>
          <a:bodyPr/>
          <a:lstStyle/>
          <a:p>
            <a:pPr algn="ctr"/>
            <a:endParaRPr lang="en-US" sz="1200" dirty="0">
              <a:solidFill>
                <a:schemeClr val="tx2"/>
              </a:solidFill>
            </a:endParaRPr>
          </a:p>
        </p:txBody>
      </p:sp>
      <p:sp>
        <p:nvSpPr>
          <p:cNvPr id="16" name="Slide Number Placeholder 1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30C84A2-23CF-44F5-B813-5187ED5C7D1C}" type="datetimeFigureOut">
              <a:rPr lang="en-US" sz="1200" smtClean="0">
                <a:solidFill>
                  <a:schemeClr val="tx2"/>
                </a:solidFill>
              </a:rPr>
              <a:pPr/>
              <a:t>4/15/2015</a:t>
            </a:fld>
            <a:endParaRPr lang="en-US" sz="1200" dirty="0">
              <a:solidFill>
                <a:schemeClr val="tx2"/>
              </a:solidFill>
            </a:endParaRPr>
          </a:p>
        </p:txBody>
      </p:sp>
      <p:sp>
        <p:nvSpPr>
          <p:cNvPr id="10" name="Footer Placeholder 9"/>
          <p:cNvSpPr>
            <a:spLocks noGrp="1"/>
          </p:cNvSpPr>
          <p:nvPr>
            <p:ph type="ftr" sz="quarter" idx="11"/>
          </p:nvPr>
        </p:nvSpPr>
        <p:spPr/>
        <p:txBody>
          <a:bodyPr/>
          <a:lstStyle/>
          <a:p>
            <a:pPr algn="ctr"/>
            <a:endParaRPr lang="en-US" sz="1200" dirty="0">
              <a:solidFill>
                <a:schemeClr val="tx2"/>
              </a:solidFill>
            </a:endParaRPr>
          </a:p>
        </p:txBody>
      </p:sp>
      <p:sp>
        <p:nvSpPr>
          <p:cNvPr id="31" name="Slide Number Placeholder 30"/>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30C84A2-23CF-44F5-B813-5187ED5C7D1C}" type="datetimeFigureOut">
              <a:rPr lang="en-US" sz="1200" smtClean="0">
                <a:solidFill>
                  <a:schemeClr val="tx2"/>
                </a:solidFill>
              </a:rPr>
              <a:pPr/>
              <a:t>4/15/2015</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30C84A2-23CF-44F5-B813-5187ED5C7D1C}" type="datetimeFigureOut">
              <a:rPr lang="en-US" sz="1200" smtClean="0">
                <a:solidFill>
                  <a:schemeClr val="tx2"/>
                </a:solidFill>
              </a:rPr>
              <a:pPr/>
              <a:t>4/15/2015</a:t>
            </a:fld>
            <a:endParaRPr lang="en-US" sz="1200" dirty="0">
              <a:solidFill>
                <a:schemeClr val="tx2"/>
              </a:solidFill>
            </a:endParaRPr>
          </a:p>
        </p:txBody>
      </p:sp>
      <p:sp>
        <p:nvSpPr>
          <p:cNvPr id="21" name="Footer Placeholder 20"/>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9D834B-6C06-4A7A-91D7-1A225679205C}" type="datetimeFigureOut">
              <a:rPr lang="en-US" smtClean="0"/>
              <a:pPr/>
              <a:t>4/15/2015</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A4ADC6-24EE-417A-9891-D5F92F4A3A0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dirty="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30C84A2-23CF-44F5-B813-5187ED5C7D1C}" type="datetimeFigureOut">
              <a:rPr lang="en-US" sz="1200" smtClean="0">
                <a:solidFill>
                  <a:schemeClr val="tx2"/>
                </a:solidFill>
              </a:rPr>
              <a:pPr/>
              <a:t>4/15/2015</a:t>
            </a:fld>
            <a:endParaRPr lang="en-US" sz="1200" dirty="0">
              <a:solidFill>
                <a:schemeClr val="tx2"/>
              </a:solidFill>
            </a:endParaRPr>
          </a:p>
        </p:txBody>
      </p:sp>
      <p:sp>
        <p:nvSpPr>
          <p:cNvPr id="29" name="Footer Placeholder 28"/>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F30C84A2-23CF-44F5-B813-5187ED5C7D1C}" type="datetimeFigureOut">
              <a:rPr lang="en-US" sz="1200" smtClean="0">
                <a:solidFill>
                  <a:schemeClr val="tx2"/>
                </a:solidFill>
              </a:rPr>
              <a:pPr/>
              <a:t>4/15/2015</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31" name="Slide Number Placeholder 30"/>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4/15/2015</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4/15/2015</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dirty="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dirty="0" smtClean="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4/15/2015</a:t>
            </a:fld>
            <a:endParaRPr lang="en-US" dirty="0"/>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4/15/2015</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30C84A2-23CF-44F5-B813-5187ED5C7D1C}" type="datetimeFigureOut">
              <a:rPr lang="en-US" sz="1200" smtClean="0">
                <a:solidFill>
                  <a:schemeClr val="tx2"/>
                </a:solidFill>
              </a:rPr>
              <a:pPr/>
              <a:t>4/15/2015</a:t>
            </a:fld>
            <a:endParaRPr lang="en-US" sz="1200" dirty="0">
              <a:solidFill>
                <a:schemeClr val="tx2"/>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ctr"/>
            <a:endParaRPr lang="en-US" sz="1200" dirty="0">
              <a:solidFill>
                <a:schemeClr val="tx2"/>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Monotypic_taxon" TargetMode="Externa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latin typeface="Times New Roman" pitchFamily="18" charset="0"/>
                <a:cs typeface="Times New Roman" pitchFamily="18" charset="0"/>
              </a:rPr>
              <a:t>POLYTYPIC SPECIES</a:t>
            </a:r>
            <a:endParaRPr lang="en-US" sz="5400" dirty="0">
              <a:latin typeface="Times New Roman" pitchFamily="18" charset="0"/>
              <a:cs typeface="Times New Roman" pitchFamily="18" charset="0"/>
            </a:endParaRPr>
          </a:p>
        </p:txBody>
      </p:sp>
      <p:sp>
        <p:nvSpPr>
          <p:cNvPr id="5" name="Content Placeholder 4"/>
          <p:cNvSpPr>
            <a:spLocks noGrp="1"/>
          </p:cNvSpPr>
          <p:nvPr>
            <p:ph idx="1"/>
          </p:nvPr>
        </p:nvSpPr>
        <p:spPr/>
        <p:txBody>
          <a:bodyPr/>
          <a:lstStyle/>
          <a:p>
            <a:r>
              <a:rPr lang="en-US" dirty="0">
                <a:latin typeface="Times New Roman" pitchFamily="18" charset="0"/>
                <a:cs typeface="Times New Roman" pitchFamily="18" charset="0"/>
              </a:rPr>
              <a:t>Having several variant forms, especially containing more than one taxonomic category of the next lower rank.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polytypic</a:t>
            </a:r>
            <a:r>
              <a:rPr lang="en-US" dirty="0">
                <a:latin typeface="Times New Roman" pitchFamily="18" charset="0"/>
                <a:cs typeface="Times New Roman" pitchFamily="18" charset="0"/>
              </a:rPr>
              <a:t> genus contains two or more different </a:t>
            </a:r>
            <a:r>
              <a:rPr lang="en-US" b="1" dirty="0">
                <a:latin typeface="Times New Roman" pitchFamily="18" charset="0"/>
                <a:cs typeface="Times New Roman" pitchFamily="18" charset="0"/>
              </a:rPr>
              <a:t>species</a:t>
            </a:r>
            <a:r>
              <a:rPr lang="en-US" dirty="0">
                <a:latin typeface="Times New Roman" pitchFamily="18" charset="0"/>
                <a:cs typeface="Times New Roman" pitchFamily="18" charset="0"/>
              </a:rPr>
              <a:t>, while a </a:t>
            </a:r>
            <a:r>
              <a:rPr lang="en-US" b="1" dirty="0">
                <a:latin typeface="Times New Roman" pitchFamily="18" charset="0"/>
                <a:cs typeface="Times New Roman" pitchFamily="18" charset="0"/>
              </a:rPr>
              <a:t>polytypic species</a:t>
            </a:r>
            <a:r>
              <a:rPr lang="en-US" dirty="0">
                <a:latin typeface="Times New Roman" pitchFamily="18" charset="0"/>
                <a:cs typeface="Times New Roman" pitchFamily="18" charset="0"/>
              </a:rPr>
              <a:t> consists of two or more subspecies.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371600"/>
            <a:ext cx="8686800" cy="5151438"/>
          </a:xfrm>
        </p:spPr>
        <p:txBody>
          <a:bodyPr>
            <a:noAutofit/>
          </a:bodyPr>
          <a:lstStyle/>
          <a:p>
            <a:r>
              <a:rPr lang="en-US" sz="2400" dirty="0">
                <a:latin typeface="Times New Roman" pitchFamily="18" charset="0"/>
                <a:cs typeface="Times New Roman" pitchFamily="18" charset="0"/>
              </a:rPr>
              <a:t>Bengal and Sumatran tigers are two subspecies of the same species.</a:t>
            </a:r>
          </a:p>
          <a:p>
            <a:r>
              <a:rPr lang="en-US" sz="2400" dirty="0" smtClean="0">
                <a:latin typeface="Times New Roman" pitchFamily="18" charset="0"/>
                <a:cs typeface="Times New Roman" pitchFamily="18" charset="0"/>
              </a:rPr>
              <a:t>They </a:t>
            </a:r>
            <a:r>
              <a:rPr lang="en-US" sz="2400" dirty="0">
                <a:latin typeface="Times New Roman" pitchFamily="18" charset="0"/>
                <a:cs typeface="Times New Roman" pitchFamily="18" charset="0"/>
              </a:rPr>
              <a:t>naturally range in two different regions of Asia.</a:t>
            </a:r>
          </a:p>
          <a:p>
            <a:r>
              <a:rPr lang="en-US" sz="2400" dirty="0" smtClean="0">
                <a:latin typeface="Times New Roman" pitchFamily="18" charset="0"/>
                <a:cs typeface="Times New Roman" pitchFamily="18" charset="0"/>
              </a:rPr>
              <a:t>Bengali </a:t>
            </a:r>
            <a:r>
              <a:rPr lang="en-US" sz="2400" dirty="0">
                <a:latin typeface="Times New Roman" pitchFamily="18" charset="0"/>
                <a:cs typeface="Times New Roman" pitchFamily="18" charset="0"/>
              </a:rPr>
              <a:t>tiger has proven themselves with their abilities to survive in a range of habitats including cold mountains and hot mangroves. However, Sumatran subspecies range mostly in forested areas.</a:t>
            </a:r>
          </a:p>
          <a:p>
            <a:r>
              <a:rPr lang="en-US" sz="2400" dirty="0" smtClean="0">
                <a:latin typeface="Times New Roman" pitchFamily="18" charset="0"/>
                <a:cs typeface="Times New Roman" pitchFamily="18" charset="0"/>
              </a:rPr>
              <a:t>Bengal </a:t>
            </a:r>
            <a:r>
              <a:rPr lang="en-US" sz="2400" dirty="0">
                <a:latin typeface="Times New Roman" pitchFamily="18" charset="0"/>
                <a:cs typeface="Times New Roman" pitchFamily="18" charset="0"/>
              </a:rPr>
              <a:t>tiger is significantly bigger in size and weight than in Sumatran tigers. Sumatran tiger is the smallest tiger in their family</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96458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The current population of Bengal tiger is about 2000, but Sumatran tiger are only 300 survivors presently. The IUCN has categorized Bengal and Sumatran tigers as endangered and critically endangered respectively.</a:t>
            </a:r>
          </a:p>
          <a:p>
            <a:r>
              <a:rPr lang="en-US" sz="2400" dirty="0">
                <a:latin typeface="Times New Roman" pitchFamily="18" charset="0"/>
                <a:cs typeface="Times New Roman" pitchFamily="18" charset="0"/>
              </a:rPr>
              <a:t>The strip of the coat of the Bengal tiger is thicker than in Sumatran tiger.</a:t>
            </a:r>
          </a:p>
          <a:p>
            <a:r>
              <a:rPr lang="en-US" sz="2400" dirty="0">
                <a:latin typeface="Times New Roman" pitchFamily="18" charset="0"/>
                <a:cs typeface="Times New Roman" pitchFamily="18" charset="0"/>
              </a:rPr>
              <a:t>Bengal tiger is a national animal of a country but Sumatran tiger has not gain that kind of value. However, both these are flagship species.</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60570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274638"/>
            <a:ext cx="2819400" cy="715962"/>
          </a:xfrm>
        </p:spPr>
        <p:txBody>
          <a:bodyPr>
            <a:normAutofit/>
          </a:bodyPr>
          <a:lstStyle/>
          <a:p>
            <a:pPr algn="l"/>
            <a:r>
              <a:rPr lang="en-US"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Example </a:t>
            </a:r>
            <a:endParaRPr lang="en-US" sz="3600" b="1" dirty="0">
              <a:latin typeface="Times New Roman" pitchFamily="18" charset="0"/>
              <a:cs typeface="Times New Roman" pitchFamily="18" charset="0"/>
            </a:endParaRPr>
          </a:p>
        </p:txBody>
      </p:sp>
      <p:pic>
        <p:nvPicPr>
          <p:cNvPr id="13" name="Content Placeholder 3" descr="img-thing.jpg"/>
          <p:cNvPicPr>
            <a:picLocks noGrp="1" noChangeAspect="1"/>
          </p:cNvPicPr>
          <p:nvPr>
            <p:ph idx="1"/>
          </p:nvPr>
        </p:nvPicPr>
        <p:blipFill>
          <a:blip r:embed="rId2"/>
          <a:stretch>
            <a:fillRect/>
          </a:stretch>
        </p:blipFill>
        <p:spPr>
          <a:xfrm>
            <a:off x="381000" y="1219200"/>
            <a:ext cx="40386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siberian tiger.jpg"/>
          <p:cNvPicPr>
            <a:picLocks noChangeAspect="1"/>
          </p:cNvPicPr>
          <p:nvPr/>
        </p:nvPicPr>
        <p:blipFill>
          <a:blip r:embed="rId3"/>
          <a:stretch>
            <a:fillRect/>
          </a:stretch>
        </p:blipFill>
        <p:spPr>
          <a:xfrm>
            <a:off x="4724400" y="915812"/>
            <a:ext cx="4114800" cy="4649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457200" y="4800600"/>
            <a:ext cx="1793953"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Bengal</a:t>
            </a:r>
            <a:r>
              <a:rPr lang="en-US" sz="2400" b="1" dirty="0" smtClean="0"/>
              <a:t> Tiger</a:t>
            </a:r>
            <a:endParaRPr lang="en-US" sz="2400" b="1" dirty="0"/>
          </a:p>
        </p:txBody>
      </p:sp>
      <p:sp>
        <p:nvSpPr>
          <p:cNvPr id="16" name="TextBox 15"/>
          <p:cNvSpPr txBox="1"/>
          <p:nvPr/>
        </p:nvSpPr>
        <p:spPr>
          <a:xfrm>
            <a:off x="4724400" y="914400"/>
            <a:ext cx="1948354"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Siberian</a:t>
            </a:r>
            <a:r>
              <a:rPr lang="en-US" sz="2000" b="1" dirty="0" smtClean="0">
                <a:latin typeface="Times New Roman" pitchFamily="18" charset="0"/>
                <a:cs typeface="Times New Roman" pitchFamily="18" charset="0"/>
              </a:rPr>
              <a:t> Tiger</a:t>
            </a:r>
            <a:endParaRPr lang="en-US" sz="2000" b="1" dirty="0">
              <a:latin typeface="Times New Roman" pitchFamily="18" charset="0"/>
              <a:cs typeface="Times New Roman" pitchFamily="18" charset="0"/>
            </a:endParaRPr>
          </a:p>
        </p:txBody>
      </p:sp>
      <p:sp>
        <p:nvSpPr>
          <p:cNvPr id="17" name="TextBox 16"/>
          <p:cNvSpPr txBox="1"/>
          <p:nvPr/>
        </p:nvSpPr>
        <p:spPr>
          <a:xfrm>
            <a:off x="609600" y="5486400"/>
            <a:ext cx="2558714"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India, Bangladesh, </a:t>
            </a:r>
          </a:p>
          <a:p>
            <a:r>
              <a:rPr lang="en-US" sz="2400" dirty="0" smtClean="0">
                <a:latin typeface="Times New Roman" pitchFamily="18" charset="0"/>
                <a:cs typeface="Times New Roman" pitchFamily="18" charset="0"/>
              </a:rPr>
              <a:t>Nepal, Bhutan</a:t>
            </a:r>
            <a:endParaRPr lang="en-US" sz="2400" dirty="0">
              <a:latin typeface="Times New Roman" pitchFamily="18" charset="0"/>
              <a:cs typeface="Times New Roman" pitchFamily="18" charset="0"/>
            </a:endParaRPr>
          </a:p>
        </p:txBody>
      </p:sp>
      <p:sp>
        <p:nvSpPr>
          <p:cNvPr id="18" name="TextBox 17"/>
          <p:cNvSpPr txBox="1"/>
          <p:nvPr/>
        </p:nvSpPr>
        <p:spPr>
          <a:xfrm>
            <a:off x="5181600" y="5791200"/>
            <a:ext cx="306365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China and North Korea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6209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228600"/>
            <a:ext cx="3124200" cy="868362"/>
          </a:xfrm>
          <a:prstGeom prst="rect">
            <a:avLst/>
          </a:prstGeom>
        </p:spPr>
        <p:txBody>
          <a:bodyP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dirty="0" smtClean="0">
                <a:latin typeface="Times New Roman" pitchFamily="18" charset="0"/>
                <a:cs typeface="Times New Roman" pitchFamily="18" charset="0"/>
              </a:rPr>
              <a:t>Example </a:t>
            </a:r>
            <a:endParaRPr lang="en-US" sz="3200" b="1" dirty="0">
              <a:latin typeface="Times New Roman" pitchFamily="18" charset="0"/>
              <a:cs typeface="Times New Roman" pitchFamily="18" charset="0"/>
            </a:endParaRPr>
          </a:p>
        </p:txBody>
      </p:sp>
      <p:pic>
        <p:nvPicPr>
          <p:cNvPr id="6" name="Content Placeholder 3" descr="african.jpg"/>
          <p:cNvPicPr>
            <a:picLocks noChangeAspect="1"/>
          </p:cNvPicPr>
          <p:nvPr/>
        </p:nvPicPr>
        <p:blipFill>
          <a:blip r:embed="rId2"/>
          <a:stretch>
            <a:fillRect/>
          </a:stretch>
        </p:blipFill>
        <p:spPr>
          <a:xfrm>
            <a:off x="1" y="1219200"/>
            <a:ext cx="5029199"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asiatic.jpg"/>
          <p:cNvPicPr>
            <a:picLocks noChangeAspect="1"/>
          </p:cNvPicPr>
          <p:nvPr/>
        </p:nvPicPr>
        <p:blipFill>
          <a:blip r:embed="rId3"/>
          <a:stretch>
            <a:fillRect/>
          </a:stretch>
        </p:blipFill>
        <p:spPr>
          <a:xfrm>
            <a:off x="5105400" y="1295400"/>
            <a:ext cx="40386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1295400" y="6019800"/>
            <a:ext cx="1885453"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African Lion</a:t>
            </a:r>
            <a:endParaRPr lang="en-US" sz="2400" b="1" dirty="0">
              <a:latin typeface="Times New Roman" pitchFamily="18" charset="0"/>
              <a:cs typeface="Times New Roman" pitchFamily="18" charset="0"/>
            </a:endParaRPr>
          </a:p>
        </p:txBody>
      </p:sp>
      <p:sp>
        <p:nvSpPr>
          <p:cNvPr id="9" name="TextBox 8"/>
          <p:cNvSpPr txBox="1"/>
          <p:nvPr/>
        </p:nvSpPr>
        <p:spPr>
          <a:xfrm>
            <a:off x="6172200" y="6019800"/>
            <a:ext cx="18288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Asiatic Lion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6042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latin typeface="Times New Roman" pitchFamily="18" charset="0"/>
                <a:cs typeface="Times New Roman" pitchFamily="18" charset="0"/>
              </a:rPr>
              <a:t>The</a:t>
            </a:r>
            <a:r>
              <a:rPr lang="en-US" sz="2800" b="1" dirty="0">
                <a:solidFill>
                  <a:schemeClr val="tx1"/>
                </a:solidFill>
                <a:latin typeface="Times New Roman" pitchFamily="18" charset="0"/>
                <a:cs typeface="Times New Roman" pitchFamily="18" charset="0"/>
              </a:rPr>
              <a:t> </a:t>
            </a:r>
            <a:r>
              <a:rPr lang="en-US" b="1" dirty="0">
                <a:solidFill>
                  <a:schemeClr val="tx1"/>
                </a:solidFill>
                <a:latin typeface="Times New Roman" pitchFamily="18" charset="0"/>
                <a:cs typeface="Times New Roman" pitchFamily="18" charset="0"/>
              </a:rPr>
              <a:t>species</a:t>
            </a:r>
            <a:r>
              <a:rPr lang="en-US" sz="2800" b="1" dirty="0">
                <a:solidFill>
                  <a:schemeClr val="tx1"/>
                </a:solidFill>
                <a:latin typeface="Times New Roman" pitchFamily="18" charset="0"/>
                <a:cs typeface="Times New Roman" pitchFamily="18" charset="0"/>
              </a:rPr>
              <a:t> of </a:t>
            </a:r>
            <a:r>
              <a:rPr lang="en-US" b="1" dirty="0">
                <a:solidFill>
                  <a:schemeClr val="tx1"/>
                </a:solidFill>
                <a:latin typeface="Times New Roman" pitchFamily="18" charset="0"/>
                <a:cs typeface="Times New Roman" pitchFamily="18" charset="0"/>
              </a:rPr>
              <a:t>Linnaeus</a:t>
            </a:r>
            <a:r>
              <a:rPr lang="en-US" sz="2800" b="1" dirty="0">
                <a:solidFill>
                  <a:schemeClr val="tx1"/>
                </a:solidFill>
                <a:latin typeface="Times New Roman" pitchFamily="18" charset="0"/>
                <a:cs typeface="Times New Roman" pitchFamily="18" charset="0"/>
              </a:rPr>
              <a:t> </a:t>
            </a:r>
            <a:r>
              <a:rPr lang="en-US" b="1" dirty="0">
                <a:solidFill>
                  <a:schemeClr val="tx1"/>
                </a:solidFill>
                <a:latin typeface="Times New Roman" pitchFamily="18" charset="0"/>
                <a:cs typeface="Times New Roman" pitchFamily="18" charset="0"/>
              </a:rPr>
              <a:t>and Ray</a:t>
            </a:r>
            <a:r>
              <a:rPr lang="en-US" sz="2800" b="1" dirty="0">
                <a:solidFill>
                  <a:schemeClr val="tx1"/>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 </a:t>
            </a:r>
            <a:br>
              <a:rPr lang="en-US" sz="2800" dirty="0">
                <a:solidFill>
                  <a:schemeClr val="tx1"/>
                </a:solidFill>
                <a:latin typeface="Times New Roman" pitchFamily="18" charset="0"/>
                <a:cs typeface="Times New Roman" pitchFamily="18" charset="0"/>
              </a:rPr>
            </a:br>
            <a:endParaRPr lang="en-US" dirty="0">
              <a:solidFill>
                <a:schemeClr val="tx1"/>
              </a:solidFill>
              <a:latin typeface="Times New Roman" pitchFamily="18" charset="0"/>
              <a:cs typeface="Times New Roman" pitchFamily="18" charset="0"/>
            </a:endParaRPr>
          </a:p>
        </p:txBody>
      </p:sp>
      <p:sp>
        <p:nvSpPr>
          <p:cNvPr id="4" name="Content Placeholder 2"/>
          <p:cNvSpPr>
            <a:spLocks noGrp="1"/>
          </p:cNvSpPr>
          <p:nvPr>
            <p:ph idx="1"/>
          </p:nvPr>
        </p:nvSpPr>
        <p:spPr/>
        <p:txBody>
          <a:bodyPr>
            <a:normAutofit lnSpcReduction="10000"/>
          </a:bodyPr>
          <a:lstStyle/>
          <a:p>
            <a:r>
              <a:rPr lang="en-US" sz="2800" dirty="0" smtClean="0">
                <a:solidFill>
                  <a:schemeClr val="tx1"/>
                </a:solidFill>
                <a:latin typeface="Times New Roman" pitchFamily="18" charset="0"/>
                <a:cs typeface="Times New Roman" pitchFamily="18" charset="0"/>
              </a:rPr>
              <a:t>at </a:t>
            </a:r>
            <a:r>
              <a:rPr lang="en-US" sz="2800" dirty="0" smtClean="0">
                <a:solidFill>
                  <a:schemeClr val="tx1"/>
                </a:solidFill>
                <a:latin typeface="Times New Roman" pitchFamily="18" charset="0"/>
                <a:cs typeface="Times New Roman" pitchFamily="18" charset="0"/>
              </a:rPr>
              <a:t>a given locality a species is usually separated from other sympatric species by a complete gap.  </a:t>
            </a: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Free </a:t>
            </a:r>
            <a:r>
              <a:rPr lang="en-US" sz="2800" dirty="0" smtClean="0">
                <a:solidFill>
                  <a:schemeClr val="tx1"/>
                </a:solidFill>
                <a:latin typeface="Times New Roman" pitchFamily="18" charset="0"/>
                <a:cs typeface="Times New Roman" pitchFamily="18" charset="0"/>
              </a:rPr>
              <a:t>of time and space,  non-dimensional, local species can be delimited clearly. </a:t>
            </a:r>
          </a:p>
          <a:p>
            <a:endParaRPr lang="en-US" sz="2800" dirty="0" smtClean="0">
              <a:solidFill>
                <a:schemeClr val="tx1"/>
              </a:solidFill>
              <a:latin typeface="Times New Roman" pitchFamily="18" charset="0"/>
              <a:cs typeface="Times New Roman" pitchFamily="18" charset="0"/>
            </a:endParaRPr>
          </a:p>
          <a:p>
            <a:r>
              <a:rPr lang="en-US" sz="2800" b="1" dirty="0" smtClean="0">
                <a:solidFill>
                  <a:schemeClr val="tx1"/>
                </a:solidFill>
                <a:latin typeface="Times New Roman" pitchFamily="18" charset="0"/>
                <a:cs typeface="Times New Roman" pitchFamily="18" charset="0"/>
              </a:rPr>
              <a:t>In real situations every </a:t>
            </a:r>
            <a:r>
              <a:rPr lang="en-US" sz="2800" dirty="0" smtClean="0">
                <a:solidFill>
                  <a:schemeClr val="tx1"/>
                </a:solidFill>
                <a:latin typeface="Times New Roman" pitchFamily="18" charset="0"/>
                <a:cs typeface="Times New Roman" pitchFamily="18" charset="0"/>
              </a:rPr>
              <a:t>species consists of numerous local populations. </a:t>
            </a: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If  </a:t>
            </a:r>
            <a:r>
              <a:rPr lang="en-US" sz="2800" dirty="0" smtClean="0">
                <a:solidFill>
                  <a:schemeClr val="tx1"/>
                </a:solidFill>
                <a:latin typeface="Times New Roman" pitchFamily="18" charset="0"/>
                <a:cs typeface="Times New Roman" pitchFamily="18" charset="0"/>
              </a:rPr>
              <a:t>some of these are sufficiently different from the original type population of the species and from previously named subspecies , Then it is a new species.</a:t>
            </a:r>
          </a:p>
          <a:p>
            <a:endParaRPr lang="en-US" sz="28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to="" calcmode="lin" valueType="num">
                                      <p:cBhvr>
                                        <p:cTn id="17" dur="1" fill="hold"/>
                                        <p:tgtEl>
                                          <p:spTgt spid="4">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to="" calcmode="lin" valueType="num">
                                      <p:cBhvr>
                                        <p:cTn id="22"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latin typeface="Times New Roman" pitchFamily="18" charset="0"/>
                <a:cs typeface="Times New Roman" pitchFamily="18" charset="0"/>
              </a:rPr>
              <a:t>Importance of Polytypic Species: </a:t>
            </a:r>
            <a:br>
              <a:rPr lang="en-US" b="1" dirty="0">
                <a:solidFill>
                  <a:schemeClr val="tx1"/>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Autofit/>
          </a:bodyPr>
          <a:lstStyle/>
          <a:p>
            <a:r>
              <a:rPr lang="en-US" sz="3000" dirty="0" smtClean="0">
                <a:solidFill>
                  <a:schemeClr val="tx1"/>
                </a:solidFill>
                <a:latin typeface="Times New Roman" pitchFamily="18" charset="0"/>
                <a:cs typeface="Times New Roman" pitchFamily="18" charset="0"/>
              </a:rPr>
              <a:t>In </a:t>
            </a:r>
            <a:r>
              <a:rPr lang="en-US" sz="3000" dirty="0" smtClean="0">
                <a:solidFill>
                  <a:schemeClr val="tx1"/>
                </a:solidFill>
                <a:latin typeface="Times New Roman" pitchFamily="18" charset="0"/>
                <a:cs typeface="Times New Roman" pitchFamily="18" charset="0"/>
              </a:rPr>
              <a:t>birds, mammals, butterflies, the recognition of polytypic species has led to the simplification of classification. </a:t>
            </a:r>
          </a:p>
          <a:p>
            <a:r>
              <a:rPr lang="en-US" sz="3000" dirty="0" smtClean="0">
                <a:solidFill>
                  <a:schemeClr val="tx1"/>
                </a:solidFill>
                <a:latin typeface="Times New Roman" pitchFamily="18" charset="0"/>
                <a:cs typeface="Times New Roman" pitchFamily="18" charset="0"/>
              </a:rPr>
              <a:t>Many groups among them were previously described as monotypic species. For instance, the 19000 monotypic species of birds were reduced to 8,600 species. </a:t>
            </a:r>
          </a:p>
          <a:p>
            <a:r>
              <a:rPr lang="en-US" sz="3000" dirty="0" smtClean="0">
                <a:solidFill>
                  <a:schemeClr val="tx1"/>
                </a:solidFill>
                <a:latin typeface="Times New Roman" pitchFamily="18" charset="0"/>
                <a:cs typeface="Times New Roman" pitchFamily="18" charset="0"/>
              </a:rPr>
              <a:t>Awarding species rank to slightly different local populations had destroyed the biological significance of species category. </a:t>
            </a:r>
            <a:endParaRPr lang="en-US" sz="3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latin typeface="Times New Roman" pitchFamily="18" charset="0"/>
                <a:cs typeface="Times New Roman" pitchFamily="18" charset="0"/>
              </a:rPr>
              <a:t>Establishing polytypic species, </a:t>
            </a:r>
            <a:br>
              <a:rPr lang="en-US" b="1" dirty="0">
                <a:solidFill>
                  <a:schemeClr val="tx1"/>
                </a:solidFill>
                <a:latin typeface="Times New Roman" pitchFamily="18" charset="0"/>
                <a:cs typeface="Times New Roman" pitchFamily="18" charset="0"/>
              </a:rPr>
            </a:b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None/>
            </a:pPr>
            <a:r>
              <a:rPr lang="en-US" sz="3000" b="1" dirty="0" smtClean="0">
                <a:solidFill>
                  <a:schemeClr val="tx1"/>
                </a:solidFill>
                <a:latin typeface="Times New Roman" pitchFamily="18" charset="0"/>
                <a:cs typeface="Times New Roman" pitchFamily="18" charset="0"/>
              </a:rPr>
              <a:t>The </a:t>
            </a:r>
            <a:r>
              <a:rPr lang="en-US" sz="3000" b="1" dirty="0" smtClean="0">
                <a:solidFill>
                  <a:schemeClr val="tx1"/>
                </a:solidFill>
                <a:latin typeface="Times New Roman" pitchFamily="18" charset="0"/>
                <a:cs typeface="Times New Roman" pitchFamily="18" charset="0"/>
              </a:rPr>
              <a:t>difficulties</a:t>
            </a:r>
          </a:p>
          <a:p>
            <a:r>
              <a:rPr lang="en-US" sz="3000" dirty="0" smtClean="0">
                <a:solidFill>
                  <a:schemeClr val="tx1"/>
                </a:solidFill>
                <a:latin typeface="Times New Roman" pitchFamily="18" charset="0"/>
                <a:cs typeface="Times New Roman" pitchFamily="18" charset="0"/>
              </a:rPr>
              <a:t>Polytypic species are composed of allopatric or allochronic populations, Which are different </a:t>
            </a:r>
            <a:r>
              <a:rPr lang="en-US" sz="3000" dirty="0" smtClean="0">
                <a:solidFill>
                  <a:schemeClr val="tx1"/>
                </a:solidFill>
                <a:latin typeface="Times New Roman" pitchFamily="18" charset="0"/>
                <a:cs typeface="Times New Roman" pitchFamily="18" charset="0"/>
              </a:rPr>
              <a:t>but </a:t>
            </a:r>
            <a:r>
              <a:rPr lang="en-US" sz="3000" dirty="0" smtClean="0">
                <a:solidFill>
                  <a:schemeClr val="tx1"/>
                </a:solidFill>
                <a:latin typeface="Times New Roman" pitchFamily="18" charset="0"/>
                <a:cs typeface="Times New Roman" pitchFamily="18" charset="0"/>
              </a:rPr>
              <a:t>then all the sexually reproducing populations shows differences, so some standard is to be set before recognizing a sub species</a:t>
            </a:r>
          </a:p>
          <a:p>
            <a:pPr>
              <a:buNone/>
            </a:pPr>
            <a:endParaRPr lang="en-US" sz="30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latin typeface="Times New Roman" pitchFamily="18" charset="0"/>
                <a:cs typeface="Times New Roman" pitchFamily="18" charset="0"/>
              </a:rPr>
              <a:t>Establishing polytypic species, </a:t>
            </a:r>
            <a:br>
              <a:rPr lang="en-US" b="1" dirty="0">
                <a:solidFill>
                  <a:schemeClr val="tx1"/>
                </a:solidFill>
                <a:latin typeface="Times New Roman" pitchFamily="18" charset="0"/>
                <a:cs typeface="Times New Roman" pitchFamily="18" charset="0"/>
              </a:rPr>
            </a:b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3000" b="1" dirty="0" smtClean="0">
                <a:solidFill>
                  <a:schemeClr val="tx1"/>
                </a:solidFill>
                <a:latin typeface="Times New Roman" pitchFamily="18" charset="0"/>
                <a:cs typeface="Times New Roman" pitchFamily="18" charset="0"/>
              </a:rPr>
              <a:t>The </a:t>
            </a:r>
            <a:r>
              <a:rPr lang="en-US" sz="3000" b="1" dirty="0" smtClean="0">
                <a:solidFill>
                  <a:schemeClr val="tx1"/>
                </a:solidFill>
                <a:latin typeface="Times New Roman" pitchFamily="18" charset="0"/>
                <a:cs typeface="Times New Roman" pitchFamily="18" charset="0"/>
              </a:rPr>
              <a:t>difficulties</a:t>
            </a:r>
          </a:p>
          <a:p>
            <a:pPr>
              <a:buNone/>
            </a:pPr>
            <a:r>
              <a:rPr lang="en-US" sz="3000" dirty="0" smtClean="0">
                <a:solidFill>
                  <a:schemeClr val="tx1"/>
                </a:solidFill>
                <a:latin typeface="Times New Roman" pitchFamily="18" charset="0"/>
                <a:cs typeface="Times New Roman" pitchFamily="18" charset="0"/>
              </a:rPr>
              <a:t>Occasionally </a:t>
            </a:r>
            <a:r>
              <a:rPr lang="en-US" sz="3000" dirty="0" smtClean="0">
                <a:solidFill>
                  <a:schemeClr val="tx1"/>
                </a:solidFill>
                <a:latin typeface="Times New Roman" pitchFamily="18" charset="0"/>
                <a:cs typeface="Times New Roman" pitchFamily="18" charset="0"/>
              </a:rPr>
              <a:t>closely related species with similar ecological requirements replace each other geographically and yet are full species and not subspecies.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8229600" cy="1249362"/>
          </a:xfrm>
        </p:spPr>
        <p:txBody>
          <a:bodyPr>
            <a:noAutofit/>
          </a:bodyPr>
          <a:lstStyle/>
          <a:p>
            <a:r>
              <a:rPr lang="en-US" sz="4400" b="1" dirty="0" smtClean="0">
                <a:solidFill>
                  <a:schemeClr val="tx1"/>
                </a:solidFill>
                <a:latin typeface="Times New Roman" pitchFamily="18" charset="0"/>
                <a:cs typeface="Times New Roman" pitchFamily="18" charset="0"/>
              </a:rPr>
              <a:t>the occurrence of polytypic species in the animal Kingdom</a:t>
            </a:r>
            <a:br>
              <a:rPr lang="en-US" sz="4400" b="1" dirty="0" smtClean="0">
                <a:solidFill>
                  <a:schemeClr val="tx1"/>
                </a:solidFill>
                <a:latin typeface="Times New Roman" pitchFamily="18" charset="0"/>
                <a:cs typeface="Times New Roman" pitchFamily="18" charset="0"/>
              </a:rPr>
            </a:br>
            <a:endParaRPr lang="en-US" sz="4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00800"/>
          </a:xfrm>
        </p:spPr>
        <p:txBody>
          <a:bodyPr>
            <a:noAutofit/>
          </a:bodyPr>
          <a:lstStyle/>
          <a:p>
            <a:pPr>
              <a:buNone/>
            </a:pPr>
            <a:endParaRPr lang="en-US" sz="3000" dirty="0" smtClean="0">
              <a:solidFill>
                <a:schemeClr val="tx1"/>
              </a:solidFill>
              <a:latin typeface="Times New Roman" pitchFamily="18" charset="0"/>
              <a:cs typeface="Times New Roman" pitchFamily="18" charset="0"/>
            </a:endParaRPr>
          </a:p>
          <a:p>
            <a:r>
              <a:rPr lang="en-US" sz="3000" dirty="0" smtClean="0">
                <a:solidFill>
                  <a:schemeClr val="tx1"/>
                </a:solidFill>
                <a:latin typeface="Times New Roman" pitchFamily="18" charset="0"/>
                <a:cs typeface="Times New Roman" pitchFamily="18" charset="0"/>
              </a:rPr>
              <a:t>More </a:t>
            </a:r>
            <a:r>
              <a:rPr lang="en-US" sz="3000" b="1" dirty="0" smtClean="0">
                <a:solidFill>
                  <a:schemeClr val="tx1"/>
                </a:solidFill>
                <a:latin typeface="Times New Roman" pitchFamily="18" charset="0"/>
                <a:cs typeface="Times New Roman" pitchFamily="18" charset="0"/>
              </a:rPr>
              <a:t>common</a:t>
            </a:r>
            <a:r>
              <a:rPr lang="en-US" sz="3000" dirty="0" smtClean="0">
                <a:solidFill>
                  <a:schemeClr val="tx1"/>
                </a:solidFill>
                <a:latin typeface="Times New Roman" pitchFamily="18" charset="0"/>
                <a:cs typeface="Times New Roman" pitchFamily="18" charset="0"/>
              </a:rPr>
              <a:t> in widely distributed species,  tend to form </a:t>
            </a:r>
            <a:r>
              <a:rPr lang="en-US" sz="3000" b="1" dirty="0" smtClean="0">
                <a:solidFill>
                  <a:schemeClr val="tx1"/>
                </a:solidFill>
                <a:latin typeface="Times New Roman" pitchFamily="18" charset="0"/>
                <a:cs typeface="Times New Roman" pitchFamily="18" charset="0"/>
              </a:rPr>
              <a:t>geographical isolates</a:t>
            </a:r>
            <a:r>
              <a:rPr lang="en-US" sz="3000" dirty="0" smtClean="0">
                <a:solidFill>
                  <a:schemeClr val="tx1"/>
                </a:solidFill>
                <a:latin typeface="Times New Roman" pitchFamily="18" charset="0"/>
                <a:cs typeface="Times New Roman" pitchFamily="18" charset="0"/>
              </a:rPr>
              <a:t>. </a:t>
            </a:r>
            <a:endParaRPr lang="en-US" sz="3000" dirty="0" smtClean="0">
              <a:solidFill>
                <a:schemeClr val="tx1"/>
              </a:solidFill>
              <a:latin typeface="Times New Roman" pitchFamily="18" charset="0"/>
              <a:cs typeface="Times New Roman" pitchFamily="18" charset="0"/>
            </a:endParaRPr>
          </a:p>
          <a:p>
            <a:r>
              <a:rPr lang="en-US" sz="3000" dirty="0" smtClean="0">
                <a:solidFill>
                  <a:schemeClr val="tx1"/>
                </a:solidFill>
                <a:latin typeface="Times New Roman" pitchFamily="18" charset="0"/>
                <a:cs typeface="Times New Roman" pitchFamily="18" charset="0"/>
              </a:rPr>
              <a:t>Up </a:t>
            </a:r>
            <a:r>
              <a:rPr lang="en-US" sz="3000" dirty="0" smtClean="0">
                <a:solidFill>
                  <a:schemeClr val="tx1"/>
                </a:solidFill>
                <a:latin typeface="Times New Roman" pitchFamily="18" charset="0"/>
                <a:cs typeface="Times New Roman" pitchFamily="18" charset="0"/>
              </a:rPr>
              <a:t>to 80 % of species are polytypic in such situations.  </a:t>
            </a:r>
          </a:p>
          <a:p>
            <a:r>
              <a:rPr lang="en-US" sz="3000" dirty="0" smtClean="0">
                <a:solidFill>
                  <a:schemeClr val="tx1"/>
                </a:solidFill>
                <a:latin typeface="Times New Roman" pitchFamily="18" charset="0"/>
                <a:cs typeface="Times New Roman" pitchFamily="18" charset="0"/>
              </a:rPr>
              <a:t>In specialized species e.g. </a:t>
            </a:r>
            <a:r>
              <a:rPr lang="en-US" sz="3000" b="1" dirty="0" smtClean="0">
                <a:solidFill>
                  <a:schemeClr val="tx1"/>
                </a:solidFill>
                <a:latin typeface="Times New Roman" pitchFamily="18" charset="0"/>
                <a:cs typeface="Times New Roman" pitchFamily="18" charset="0"/>
              </a:rPr>
              <a:t>host-plant specific insects do not </a:t>
            </a:r>
            <a:r>
              <a:rPr lang="en-US" sz="3000" dirty="0" smtClean="0">
                <a:solidFill>
                  <a:schemeClr val="tx1"/>
                </a:solidFill>
                <a:latin typeface="Times New Roman" pitchFamily="18" charset="0"/>
                <a:cs typeface="Times New Roman" pitchFamily="18" charset="0"/>
              </a:rPr>
              <a:t>form polytypic species.</a:t>
            </a:r>
          </a:p>
          <a:p>
            <a:endParaRPr lang="en-US" sz="3000" dirty="0" smtClean="0">
              <a:solidFill>
                <a:schemeClr val="tx1"/>
              </a:solidFill>
              <a:latin typeface="Times New Roman" pitchFamily="18" charset="0"/>
              <a:cs typeface="Times New Roman" pitchFamily="18" charset="0"/>
            </a:endParaRPr>
          </a:p>
          <a:p>
            <a:r>
              <a:rPr lang="en-US" sz="3000" dirty="0" smtClean="0">
                <a:solidFill>
                  <a:schemeClr val="tx1"/>
                </a:solidFill>
                <a:latin typeface="Times New Roman" pitchFamily="18" charset="0"/>
                <a:cs typeface="Times New Roman" pitchFamily="18" charset="0"/>
              </a:rPr>
              <a:t> Polytypic species are also </a:t>
            </a:r>
            <a:r>
              <a:rPr lang="en-US" sz="3000" b="1" dirty="0" smtClean="0">
                <a:solidFill>
                  <a:schemeClr val="tx1"/>
                </a:solidFill>
                <a:latin typeface="Times New Roman" pitchFamily="18" charset="0"/>
                <a:cs typeface="Times New Roman" pitchFamily="18" charset="0"/>
              </a:rPr>
              <a:t>rare</a:t>
            </a:r>
            <a:r>
              <a:rPr lang="en-US" sz="3000" dirty="0" smtClean="0">
                <a:solidFill>
                  <a:schemeClr val="tx1"/>
                </a:solidFill>
                <a:latin typeface="Times New Roman" pitchFamily="18" charset="0"/>
                <a:cs typeface="Times New Roman" pitchFamily="18" charset="0"/>
              </a:rPr>
              <a:t> in groups with slight species differences e.g. groups of </a:t>
            </a:r>
            <a:r>
              <a:rPr lang="en-US" sz="3000" b="1" dirty="0" smtClean="0">
                <a:solidFill>
                  <a:schemeClr val="tx1"/>
                </a:solidFill>
                <a:latin typeface="Times New Roman" pitchFamily="18" charset="0"/>
                <a:cs typeface="Times New Roman" pitchFamily="18" charset="0"/>
              </a:rPr>
              <a:t>sibling species</a:t>
            </a:r>
            <a:r>
              <a:rPr lang="en-US" sz="3000" dirty="0" smtClean="0">
                <a:solidFill>
                  <a:schemeClr val="tx1"/>
                </a:solidFill>
                <a:latin typeface="Times New Roman" pitchFamily="18" charset="0"/>
                <a:cs typeface="Times New Roman" pitchFamily="18" charset="0"/>
              </a:rPr>
              <a:t>. </a:t>
            </a:r>
            <a:endParaRPr lang="en-US" sz="3000" b="1" dirty="0" smtClean="0">
              <a:solidFill>
                <a:schemeClr val="tx1"/>
              </a:solidFill>
              <a:latin typeface="Times New Roman" pitchFamily="18" charset="0"/>
              <a:cs typeface="Times New Roman" pitchFamily="18" charset="0"/>
            </a:endParaRPr>
          </a:p>
          <a:p>
            <a:pPr>
              <a:buNone/>
            </a:pPr>
            <a:endParaRPr lang="en-US" sz="3000" b="1" dirty="0" smtClean="0">
              <a:solidFill>
                <a:schemeClr val="tx1"/>
              </a:solidFill>
              <a:latin typeface="Times New Roman" pitchFamily="18" charset="0"/>
              <a:cs typeface="Times New Roman" pitchFamily="18" charset="0"/>
            </a:endParaRPr>
          </a:p>
          <a:p>
            <a:endParaRPr lang="en-US" sz="3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Polytipic</a:t>
            </a:r>
            <a:r>
              <a:rPr lang="en-US" i="1" dirty="0" smtClean="0"/>
              <a:t> species</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latin typeface="Times New Roman" pitchFamily="18" charset="0"/>
                <a:cs typeface="Times New Roman" pitchFamily="18" charset="0"/>
              </a:rPr>
              <a:t>Contain </a:t>
            </a:r>
            <a:r>
              <a:rPr lang="en-US" dirty="0">
                <a:solidFill>
                  <a:schemeClr val="tx1"/>
                </a:solidFill>
                <a:latin typeface="Times New Roman" pitchFamily="18" charset="0"/>
                <a:cs typeface="Times New Roman" pitchFamily="18" charset="0"/>
              </a:rPr>
              <a:t>two or more subspecies. </a:t>
            </a:r>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Most </a:t>
            </a:r>
            <a:r>
              <a:rPr lang="en-US" dirty="0">
                <a:solidFill>
                  <a:schemeClr val="tx1"/>
                </a:solidFill>
                <a:latin typeface="Times New Roman" pitchFamily="18" charset="0"/>
                <a:cs typeface="Times New Roman" pitchFamily="18" charset="0"/>
              </a:rPr>
              <a:t>of the widely distributed species are polytypic. </a:t>
            </a:r>
          </a:p>
          <a:p>
            <a:r>
              <a:rPr lang="en-US" dirty="0" smtClean="0">
                <a:solidFill>
                  <a:schemeClr val="tx1"/>
                </a:solidFill>
                <a:latin typeface="Times New Roman" pitchFamily="18" charset="0"/>
                <a:cs typeface="Times New Roman" pitchFamily="18" charset="0"/>
              </a:rPr>
              <a:t>15 </a:t>
            </a:r>
            <a:r>
              <a:rPr lang="en-US" dirty="0">
                <a:solidFill>
                  <a:schemeClr val="tx1"/>
                </a:solidFill>
                <a:latin typeface="Times New Roman" pitchFamily="18" charset="0"/>
                <a:cs typeface="Times New Roman" pitchFamily="18" charset="0"/>
              </a:rPr>
              <a:t>subspecies of scorpion (</a:t>
            </a:r>
            <a:r>
              <a:rPr lang="en-US" i="1" dirty="0" err="1">
                <a:solidFill>
                  <a:schemeClr val="tx1"/>
                </a:solidFill>
                <a:latin typeface="Times New Roman" pitchFamily="18" charset="0"/>
                <a:cs typeface="Times New Roman" pitchFamily="18" charset="0"/>
              </a:rPr>
              <a:t>Mesobuthus</a:t>
            </a:r>
            <a:r>
              <a:rPr lang="en-US" i="1"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eupeus</a:t>
            </a:r>
            <a:r>
              <a:rPr lang="en-US" i="1" dirty="0">
                <a:solidFill>
                  <a:schemeClr val="tx1"/>
                </a:solidFill>
                <a:latin typeface="Times New Roman" pitchFamily="18" charset="0"/>
                <a:cs typeface="Times New Roman" pitchFamily="18" charset="0"/>
              </a:rPr>
              <a:t>),</a:t>
            </a:r>
            <a:r>
              <a:rPr lang="en-US" dirty="0">
                <a:solidFill>
                  <a:schemeClr val="tx1"/>
                </a:solidFill>
                <a:latin typeface="Times New Roman" pitchFamily="18" charset="0"/>
                <a:cs typeface="Times New Roman" pitchFamily="18" charset="0"/>
              </a:rPr>
              <a:t>  in 15 type localities have been identified in the middle east and 35 subspecies of the kangaroo rat, the N. American rodent(</a:t>
            </a:r>
            <a:r>
              <a:rPr lang="en-US" i="1" dirty="0" err="1">
                <a:solidFill>
                  <a:schemeClr val="tx1"/>
                </a:solidFill>
                <a:latin typeface="Times New Roman" pitchFamily="18" charset="0"/>
                <a:cs typeface="Times New Roman" pitchFamily="18" charset="0"/>
              </a:rPr>
              <a:t>Dipodomys</a:t>
            </a:r>
            <a:r>
              <a:rPr lang="en-US" dirty="0">
                <a:solidFill>
                  <a:schemeClr val="tx1"/>
                </a:solidFill>
                <a:latin typeface="Times New Roman" pitchFamily="18" charset="0"/>
                <a:cs typeface="Times New Roman" pitchFamily="18" charset="0"/>
              </a:rPr>
              <a:t> </a:t>
            </a:r>
            <a:r>
              <a:rPr lang="en-US" i="1" dirty="0" err="1">
                <a:solidFill>
                  <a:schemeClr val="tx1"/>
                </a:solidFill>
                <a:latin typeface="Times New Roman" pitchFamily="18" charset="0"/>
                <a:cs typeface="Times New Roman" pitchFamily="18" charset="0"/>
              </a:rPr>
              <a:t>ordii</a:t>
            </a:r>
            <a:r>
              <a:rPr lang="en-US" dirty="0">
                <a:solidFill>
                  <a:schemeClr val="tx1"/>
                </a:solidFill>
                <a:latin typeface="Times New Roman" pitchFamily="18" charset="0"/>
                <a:cs typeface="Times New Roman" pitchFamily="18" charset="0"/>
              </a:rPr>
              <a:t>) in 35 localities</a:t>
            </a:r>
            <a:r>
              <a:rPr lang="en-US" dirty="0" smtClean="0">
                <a:solidFill>
                  <a:schemeClr val="tx1"/>
                </a:solidFill>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biological terms, rather than in relation to nomenclature, a </a:t>
            </a:r>
            <a:r>
              <a:rPr lang="en-US" i="1" dirty="0">
                <a:latin typeface="Times New Roman" pitchFamily="18" charset="0"/>
                <a:cs typeface="Times New Roman" pitchFamily="18" charset="0"/>
              </a:rPr>
              <a:t>polytypic</a:t>
            </a:r>
            <a:r>
              <a:rPr lang="en-US" dirty="0">
                <a:latin typeface="Times New Roman" pitchFamily="18" charset="0"/>
                <a:cs typeface="Times New Roman" pitchFamily="18" charset="0"/>
              </a:rPr>
              <a:t> species has two or more subspecies, races, or more generally speaking, populations that need a separate description</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51025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152400"/>
            <a:ext cx="8229600" cy="868362"/>
          </a:xfrm>
          <a:prstGeom prst="rect">
            <a:avLst/>
          </a:prstGeom>
        </p:spPr>
        <p:txBody>
          <a:bodyP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buFont typeface="Wingdings" pitchFamily="2" charset="2"/>
              <a:buChar char="Ø"/>
            </a:pPr>
            <a:r>
              <a:rPr lang="en-US" sz="3200" b="1" smtClean="0"/>
              <a:t> </a:t>
            </a:r>
            <a:r>
              <a:rPr lang="en-US" sz="3200" b="1" smtClean="0">
                <a:latin typeface="Times New Roman" pitchFamily="18" charset="0"/>
                <a:cs typeface="Times New Roman" pitchFamily="18" charset="0"/>
              </a:rPr>
              <a:t>Sibling Species</a:t>
            </a:r>
            <a:endParaRPr lang="en-US" sz="3200" b="1" dirty="0">
              <a:latin typeface="Times New Roman" pitchFamily="18" charset="0"/>
              <a:cs typeface="Times New Roman" pitchFamily="18" charset="0"/>
            </a:endParaRPr>
          </a:p>
        </p:txBody>
      </p:sp>
      <p:sp>
        <p:nvSpPr>
          <p:cNvPr id="5" name="Content Placeholder 2"/>
          <p:cNvSpPr txBox="1">
            <a:spLocks/>
          </p:cNvSpPr>
          <p:nvPr/>
        </p:nvSpPr>
        <p:spPr>
          <a:xfrm>
            <a:off x="228600" y="1143000"/>
            <a:ext cx="8763000" cy="5562600"/>
          </a:xfrm>
          <a:prstGeom prst="rect">
            <a:avLst/>
          </a:prstGeom>
        </p:spPr>
        <p:txBody>
          <a:bodyPr>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Wingdings 2"/>
              <a:buNone/>
            </a:pPr>
            <a:r>
              <a:rPr lang="en-US" smtClean="0">
                <a:latin typeface="Times New Roman" pitchFamily="18" charset="0"/>
                <a:cs typeface="Times New Roman" pitchFamily="18" charset="0"/>
              </a:rPr>
              <a:t>         “The species which are morphologically  </a:t>
            </a:r>
          </a:p>
          <a:p>
            <a:pPr>
              <a:buFont typeface="Wingdings 2"/>
              <a:buNone/>
            </a:pPr>
            <a:r>
              <a:rPr lang="en-US" smtClean="0">
                <a:latin typeface="Times New Roman" pitchFamily="18" charset="0"/>
                <a:cs typeface="Times New Roman" pitchFamily="18" charset="0"/>
              </a:rPr>
              <a:t>          similar  but reproductively isolated.”</a:t>
            </a:r>
          </a:p>
          <a:p>
            <a:pPr>
              <a:buFont typeface="Wingdings 2"/>
              <a:buNone/>
            </a:pPr>
            <a:r>
              <a:rPr lang="en-US" smtClean="0">
                <a:latin typeface="Times New Roman" pitchFamily="18" charset="0"/>
                <a:cs typeface="Times New Roman" pitchFamily="18" charset="0"/>
              </a:rPr>
              <a:t> </a:t>
            </a:r>
          </a:p>
          <a:p>
            <a:pPr>
              <a:buFont typeface="Wingdings" pitchFamily="2" charset="2"/>
              <a:buChar char="Ø"/>
            </a:pPr>
            <a:r>
              <a:rPr lang="en-US" smtClean="0">
                <a:latin typeface="Times New Roman" pitchFamily="18" charset="0"/>
                <a:cs typeface="Times New Roman" pitchFamily="18" charset="0"/>
              </a:rPr>
              <a:t> Sibling species can not interbreed among </a:t>
            </a:r>
          </a:p>
          <a:p>
            <a:pPr>
              <a:buFont typeface="Wingdings 2"/>
              <a:buNone/>
            </a:pPr>
            <a:r>
              <a:rPr lang="en-US" smtClean="0">
                <a:latin typeface="Times New Roman" pitchFamily="18" charset="0"/>
                <a:cs typeface="Times New Roman" pitchFamily="18" charset="0"/>
              </a:rPr>
              <a:t>     themselves.  </a:t>
            </a:r>
          </a:p>
          <a:p>
            <a:pPr algn="just">
              <a:buFont typeface="Wingdings" pitchFamily="2" charset="2"/>
              <a:buChar char="Ø"/>
            </a:pPr>
            <a:r>
              <a:rPr lang="en-US" smtClean="0">
                <a:latin typeface="Times New Roman" pitchFamily="18" charset="0"/>
                <a:cs typeface="Times New Roman" pitchFamily="18" charset="0"/>
              </a:rPr>
              <a:t> Sibling species is one taxonomic species because  </a:t>
            </a:r>
          </a:p>
          <a:p>
            <a:pPr algn="just">
              <a:buFont typeface="Wingdings 2"/>
              <a:buNone/>
            </a:pPr>
            <a:r>
              <a:rPr lang="en-US" smtClean="0">
                <a:latin typeface="Times New Roman" pitchFamily="18" charset="0"/>
                <a:cs typeface="Times New Roman" pitchFamily="18" charset="0"/>
              </a:rPr>
              <a:t>     have same morphology but they are different </a:t>
            </a:r>
          </a:p>
          <a:p>
            <a:pPr algn="just">
              <a:buFont typeface="Wingdings 2"/>
              <a:buNone/>
            </a:pPr>
            <a:r>
              <a:rPr lang="en-US" smtClean="0">
                <a:latin typeface="Times New Roman" pitchFamily="18" charset="0"/>
                <a:cs typeface="Times New Roman" pitchFamily="18" charset="0"/>
              </a:rPr>
              <a:t>     biological species because they cannot </a:t>
            </a:r>
          </a:p>
          <a:p>
            <a:pPr algn="just">
              <a:buFont typeface="Wingdings 2"/>
              <a:buNone/>
            </a:pPr>
            <a:r>
              <a:rPr lang="en-US" smtClean="0">
                <a:latin typeface="Times New Roman" pitchFamily="18" charset="0"/>
                <a:cs typeface="Times New Roman" pitchFamily="18" charset="0"/>
              </a:rPr>
              <a:t>     interbreed.</a:t>
            </a:r>
          </a:p>
          <a:p>
            <a:pPr algn="just">
              <a:buFont typeface="Wingdings 2"/>
              <a:buNone/>
            </a:pPr>
            <a:r>
              <a:rPr lang="en-US" smtClean="0"/>
              <a:t>            </a:t>
            </a:r>
            <a:endParaRPr lang="en-US" dirty="0"/>
          </a:p>
        </p:txBody>
      </p:sp>
    </p:spTree>
    <p:extLst>
      <p:ext uri="{BB962C8B-B14F-4D97-AF65-F5344CB8AC3E}">
        <p14:creationId xmlns:p14="http://schemas.microsoft.com/office/powerpoint/2010/main" val="159159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1000"/>
                                        <p:tgtEl>
                                          <p:spTgt spid="5">
                                            <p:txEl>
                                              <p:pRg st="5" end="5"/>
                                            </p:txEl>
                                          </p:spTgt>
                                        </p:tgtEl>
                                      </p:cBhvr>
                                    </p:animEffect>
                                    <p:anim calcmode="lin" valueType="num">
                                      <p:cBhvr>
                                        <p:cTn id="3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1000"/>
                                        <p:tgtEl>
                                          <p:spTgt spid="5">
                                            <p:txEl>
                                              <p:pRg st="6" end="6"/>
                                            </p:txEl>
                                          </p:spTgt>
                                        </p:tgtEl>
                                      </p:cBhvr>
                                    </p:animEffect>
                                    <p:anim calcmode="lin" valueType="num">
                                      <p:cBhvr>
                                        <p:cTn id="3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1000"/>
                                        <p:tgtEl>
                                          <p:spTgt spid="5">
                                            <p:txEl>
                                              <p:pRg st="7" end="7"/>
                                            </p:txEl>
                                          </p:spTgt>
                                        </p:tgtEl>
                                      </p:cBhvr>
                                    </p:animEffect>
                                    <p:anim calcmode="lin" valueType="num">
                                      <p:cBhvr>
                                        <p:cTn id="4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fade">
                                      <p:cBhvr>
                                        <p:cTn id="44" dur="1000"/>
                                        <p:tgtEl>
                                          <p:spTgt spid="5">
                                            <p:txEl>
                                              <p:pRg st="8" end="8"/>
                                            </p:txEl>
                                          </p:spTgt>
                                        </p:tgtEl>
                                      </p:cBhvr>
                                    </p:animEffect>
                                    <p:anim calcmode="lin" valueType="num">
                                      <p:cBhvr>
                                        <p:cTn id="4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0"/>
            <a:ext cx="2133600" cy="914400"/>
          </a:xfrm>
          <a:prstGeom prst="rect">
            <a:avLst/>
          </a:prstGeom>
        </p:spPr>
        <p:txBody>
          <a:bodyPr>
            <a:normAutofit fontScale="92500" lnSpcReduction="1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3200" b="1" smtClean="0">
                <a:latin typeface="Times New Roman" pitchFamily="18" charset="0"/>
                <a:cs typeface="Times New Roman" pitchFamily="18" charset="0"/>
              </a:rPr>
              <a:t>  Example</a:t>
            </a:r>
            <a:endParaRPr lang="en-US" sz="3200" b="1" dirty="0">
              <a:latin typeface="Times New Roman" pitchFamily="18" charset="0"/>
              <a:cs typeface="Times New Roman" pitchFamily="18" charset="0"/>
            </a:endParaRPr>
          </a:p>
        </p:txBody>
      </p:sp>
      <p:sp>
        <p:nvSpPr>
          <p:cNvPr id="3" name="Content Placeholder 2"/>
          <p:cNvSpPr txBox="1">
            <a:spLocks/>
          </p:cNvSpPr>
          <p:nvPr/>
        </p:nvSpPr>
        <p:spPr>
          <a:xfrm>
            <a:off x="228600" y="685800"/>
            <a:ext cx="8763000" cy="6172200"/>
          </a:xfrm>
          <a:prstGeom prst="rect">
            <a:avLst/>
          </a:prstGeom>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Wingdings 2"/>
              <a:buNone/>
            </a:pPr>
            <a:r>
              <a:rPr lang="en-US" smtClean="0"/>
              <a:t>   </a:t>
            </a:r>
            <a:r>
              <a:rPr lang="en-US" smtClean="0">
                <a:latin typeface="Times New Roman" pitchFamily="18" charset="0"/>
                <a:cs typeface="Times New Roman" pitchFamily="18" charset="0"/>
              </a:rPr>
              <a:t>The African forest elephant is the African bush elephant's </a:t>
            </a:r>
            <a:r>
              <a:rPr lang="en-US" i="1" smtClean="0">
                <a:latin typeface="Times New Roman" pitchFamily="18" charset="0"/>
                <a:cs typeface="Times New Roman" pitchFamily="18" charset="0"/>
              </a:rPr>
              <a:t>sibling species. </a:t>
            </a:r>
          </a:p>
          <a:p>
            <a:pPr>
              <a:buFont typeface="Wingdings 2"/>
              <a:buNone/>
            </a:pPr>
            <a:endParaRPr lang="en-US" dirty="0"/>
          </a:p>
        </p:txBody>
      </p:sp>
      <p:pic>
        <p:nvPicPr>
          <p:cNvPr id="4" name="Picture 3" descr="african bush ele.jpg 1.jpg"/>
          <p:cNvPicPr>
            <a:picLocks noChangeAspect="1"/>
          </p:cNvPicPr>
          <p:nvPr/>
        </p:nvPicPr>
        <p:blipFill>
          <a:blip r:embed="rId2"/>
          <a:stretch>
            <a:fillRect/>
          </a:stretch>
        </p:blipFill>
        <p:spPr>
          <a:xfrm>
            <a:off x="152400" y="1905000"/>
            <a:ext cx="419100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african_elephant.jpg"/>
          <p:cNvPicPr>
            <a:picLocks noChangeAspect="1"/>
          </p:cNvPicPr>
          <p:nvPr/>
        </p:nvPicPr>
        <p:blipFill>
          <a:blip r:embed="rId3"/>
          <a:stretch>
            <a:fillRect/>
          </a:stretch>
        </p:blipFill>
        <p:spPr>
          <a:xfrm>
            <a:off x="4495800" y="1905000"/>
            <a:ext cx="44958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04800" y="5943600"/>
            <a:ext cx="3845155"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African bush elephant</a:t>
            </a:r>
            <a:endParaRPr lang="en-US" sz="3200" dirty="0">
              <a:latin typeface="Times New Roman" pitchFamily="18" charset="0"/>
              <a:cs typeface="Times New Roman" pitchFamily="18" charset="0"/>
            </a:endParaRPr>
          </a:p>
        </p:txBody>
      </p:sp>
      <p:sp>
        <p:nvSpPr>
          <p:cNvPr id="7" name="TextBox 6"/>
          <p:cNvSpPr txBox="1"/>
          <p:nvPr/>
        </p:nvSpPr>
        <p:spPr>
          <a:xfrm>
            <a:off x="4800600" y="5943600"/>
            <a:ext cx="4002891"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African forest elephant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5693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srcRect b="47059"/>
          <a:stretch>
            <a:fillRect/>
          </a:stretch>
        </p:blipFill>
        <p:spPr bwMode="auto">
          <a:xfrm>
            <a:off x="457200" y="1828800"/>
            <a:ext cx="8321379"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26163"/>
          </a:xfrm>
        </p:spPr>
        <p:txBody>
          <a:bodyPr/>
          <a:lstStyle/>
          <a:p>
            <a:r>
              <a:rPr lang="en-US" dirty="0" smtClean="0"/>
              <a:t>Allopatric speciation corresponding to isolation</a:t>
            </a:r>
            <a:endParaRPr lang="en-US" dirty="0"/>
          </a:p>
        </p:txBody>
      </p:sp>
      <p:pic>
        <p:nvPicPr>
          <p:cNvPr id="5122" name="Picture 2"/>
          <p:cNvPicPr>
            <a:picLocks noChangeAspect="1" noChangeArrowheads="1"/>
          </p:cNvPicPr>
          <p:nvPr/>
        </p:nvPicPr>
        <p:blipFill>
          <a:blip r:embed="rId3"/>
          <a:srcRect/>
          <a:stretch>
            <a:fillRect/>
          </a:stretch>
        </p:blipFill>
        <p:spPr bwMode="auto">
          <a:xfrm>
            <a:off x="1313809" y="1524000"/>
            <a:ext cx="644739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05800" cy="6324600"/>
          </a:xfrm>
        </p:spPr>
        <p:txBody>
          <a:bodyPr>
            <a:noAutofit/>
          </a:bodyPr>
          <a:lstStyle/>
          <a:p>
            <a:r>
              <a:rPr lang="en-US" sz="3200" b="1" dirty="0" smtClean="0">
                <a:solidFill>
                  <a:schemeClr val="tx1"/>
                </a:solidFill>
                <a:latin typeface="Times New Roman" pitchFamily="18" charset="0"/>
                <a:cs typeface="Times New Roman" pitchFamily="18" charset="0"/>
              </a:rPr>
              <a:t>The polytypic species is the lowest of the higher categories.  </a:t>
            </a:r>
          </a:p>
          <a:p>
            <a:r>
              <a:rPr lang="en-US" sz="3200" b="1" dirty="0" smtClean="0">
                <a:solidFill>
                  <a:schemeClr val="tx1"/>
                </a:solidFill>
                <a:latin typeface="Times New Roman" pitchFamily="18" charset="0"/>
                <a:cs typeface="Times New Roman" pitchFamily="18" charset="0"/>
              </a:rPr>
              <a:t> It lacks simplicity and objectivity of the non-dimensional species(Linnaeus and Ray)</a:t>
            </a:r>
            <a:r>
              <a:rPr lang="en-US" sz="3200" dirty="0" smtClean="0">
                <a:solidFill>
                  <a:schemeClr val="tx1"/>
                </a:solidFill>
                <a:latin typeface="Times New Roman" pitchFamily="18" charset="0"/>
                <a:cs typeface="Times New Roman" pitchFamily="18" charset="0"/>
              </a:rPr>
              <a:t>. </a:t>
            </a:r>
          </a:p>
          <a:p>
            <a:r>
              <a:rPr lang="en-US" sz="3200" dirty="0" smtClean="0">
                <a:solidFill>
                  <a:schemeClr val="tx1"/>
                </a:solidFill>
                <a:latin typeface="Times New Roman" pitchFamily="18" charset="0"/>
                <a:cs typeface="Times New Roman" pitchFamily="18" charset="0"/>
              </a:rPr>
              <a:t>Most of the </a:t>
            </a:r>
            <a:r>
              <a:rPr lang="en-US" sz="3200" b="1" dirty="0" smtClean="0">
                <a:solidFill>
                  <a:schemeClr val="tx1"/>
                </a:solidFill>
                <a:latin typeface="Times New Roman" pitchFamily="18" charset="0"/>
                <a:cs typeface="Times New Roman" pitchFamily="18" charset="0"/>
              </a:rPr>
              <a:t>difficulties</a:t>
            </a:r>
            <a:r>
              <a:rPr lang="en-US" sz="3200" dirty="0" smtClean="0">
                <a:solidFill>
                  <a:schemeClr val="tx1"/>
                </a:solidFill>
                <a:latin typeface="Times New Roman" pitchFamily="18" charset="0"/>
                <a:cs typeface="Times New Roman" pitchFamily="18" charset="0"/>
              </a:rPr>
              <a:t> of </a:t>
            </a:r>
            <a:r>
              <a:rPr lang="en-US" sz="3200" b="1" dirty="0" smtClean="0">
                <a:solidFill>
                  <a:schemeClr val="tx1"/>
                </a:solidFill>
                <a:latin typeface="Times New Roman" pitchFamily="18" charset="0"/>
                <a:cs typeface="Times New Roman" pitchFamily="18" charset="0"/>
              </a:rPr>
              <a:t>delimiting</a:t>
            </a:r>
            <a:r>
              <a:rPr lang="en-US" sz="3200" dirty="0" smtClean="0">
                <a:solidFill>
                  <a:schemeClr val="tx1"/>
                </a:solidFill>
                <a:latin typeface="Times New Roman" pitchFamily="18" charset="0"/>
                <a:cs typeface="Times New Roman" pitchFamily="18" charset="0"/>
              </a:rPr>
              <a:t> species of animals concern situations where there is doubt as to whether two allopatric populations belong to the same polytypic species or not. </a:t>
            </a:r>
          </a:p>
          <a:p>
            <a:r>
              <a:rPr lang="en-US" sz="3200" b="1" dirty="0" smtClean="0">
                <a:solidFill>
                  <a:schemeClr val="tx1"/>
                </a:solidFill>
                <a:latin typeface="Times New Roman" pitchFamily="18" charset="0"/>
                <a:cs typeface="Times New Roman" pitchFamily="18" charset="0"/>
              </a:rPr>
              <a:t>Among birds</a:t>
            </a:r>
            <a:r>
              <a:rPr lang="en-US" sz="3200" dirty="0" smtClean="0">
                <a:solidFill>
                  <a:schemeClr val="tx1"/>
                </a:solidFill>
                <a:latin typeface="Times New Roman" pitchFamily="18" charset="0"/>
                <a:cs typeface="Times New Roman" pitchFamily="18" charset="0"/>
              </a:rPr>
              <a:t>, even such borderline cases are in minority.  </a:t>
            </a:r>
          </a:p>
          <a:p>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latin typeface="Times New Roman" pitchFamily="18" charset="0"/>
                <a:cs typeface="Times New Roman" pitchFamily="18" charset="0"/>
              </a:rPr>
              <a:t>Terms used for </a:t>
            </a:r>
            <a:r>
              <a:rPr lang="en-US" b="1" dirty="0" err="1">
                <a:solidFill>
                  <a:schemeClr val="tx1"/>
                </a:solidFill>
                <a:latin typeface="Times New Roman" pitchFamily="18" charset="0"/>
                <a:cs typeface="Times New Roman" pitchFamily="18" charset="0"/>
              </a:rPr>
              <a:t>Infraspecific</a:t>
            </a:r>
            <a:r>
              <a:rPr lang="en-US" b="1" dirty="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Categories</a:t>
            </a:r>
            <a:r>
              <a:rPr lang="en-US" b="1" dirty="0">
                <a:solidFill>
                  <a:schemeClr val="tx1"/>
                </a:solidFill>
                <a:latin typeface="Times New Roman" pitchFamily="18" charset="0"/>
                <a:cs typeface="Times New Roman" pitchFamily="18" charset="0"/>
              </a:rPr>
              <a:t/>
            </a:r>
            <a:br>
              <a:rPr lang="en-US" b="1" dirty="0">
                <a:solidFill>
                  <a:schemeClr val="tx1"/>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Autofit/>
          </a:bodyPr>
          <a:lstStyle/>
          <a:p>
            <a:pPr lvl="3"/>
            <a:r>
              <a:rPr lang="en-US" sz="3000" b="1" dirty="0" smtClean="0">
                <a:solidFill>
                  <a:schemeClr val="tx1"/>
                </a:solidFill>
                <a:latin typeface="Times New Roman" pitchFamily="18" charset="0"/>
                <a:cs typeface="Times New Roman" pitchFamily="18" charset="0"/>
              </a:rPr>
              <a:t>Varieties</a:t>
            </a:r>
            <a:endParaRPr lang="en-US" sz="3000" dirty="0" smtClean="0">
              <a:solidFill>
                <a:schemeClr val="tx1"/>
              </a:solidFill>
              <a:latin typeface="Times New Roman" pitchFamily="18" charset="0"/>
              <a:cs typeface="Times New Roman" pitchFamily="18" charset="0"/>
            </a:endParaRPr>
          </a:p>
          <a:p>
            <a:pPr lvl="3"/>
            <a:r>
              <a:rPr lang="en-US" sz="3000" b="1" dirty="0" smtClean="0">
                <a:solidFill>
                  <a:schemeClr val="tx1"/>
                </a:solidFill>
                <a:latin typeface="Times New Roman" pitchFamily="18" charset="0"/>
                <a:cs typeface="Times New Roman" pitchFamily="18" charset="0"/>
              </a:rPr>
              <a:t>Subspecies</a:t>
            </a:r>
          </a:p>
          <a:p>
            <a:pPr lvl="3"/>
            <a:r>
              <a:rPr lang="en-US" sz="3000" b="1" dirty="0" smtClean="0">
                <a:solidFill>
                  <a:schemeClr val="tx1"/>
                </a:solidFill>
                <a:latin typeface="Times New Roman" pitchFamily="18" charset="0"/>
                <a:cs typeface="Times New Roman" pitchFamily="18" charset="0"/>
              </a:rPr>
              <a:t>Founders, </a:t>
            </a:r>
          </a:p>
          <a:p>
            <a:pPr lvl="3"/>
            <a:r>
              <a:rPr lang="en-US" sz="3000" b="1" dirty="0" smtClean="0">
                <a:solidFill>
                  <a:schemeClr val="tx1"/>
                </a:solidFill>
                <a:latin typeface="Times New Roman" pitchFamily="18" charset="0"/>
                <a:cs typeface="Times New Roman" pitchFamily="18" charset="0"/>
              </a:rPr>
              <a:t>Clines </a:t>
            </a:r>
          </a:p>
          <a:p>
            <a:pPr lvl="3"/>
            <a:r>
              <a:rPr lang="en-US" sz="3000" b="1" dirty="0" smtClean="0">
                <a:solidFill>
                  <a:schemeClr val="tx1"/>
                </a:solidFill>
                <a:latin typeface="Times New Roman" pitchFamily="18" charset="0"/>
                <a:cs typeface="Times New Roman" pitchFamily="18" charset="0"/>
              </a:rPr>
              <a:t>Rings</a:t>
            </a:r>
            <a:r>
              <a:rPr lang="en-US" sz="3000" b="1" dirty="0" smtClean="0">
                <a:solidFill>
                  <a:schemeClr val="tx1"/>
                </a:solidFill>
                <a:latin typeface="Times New Roman" pitchFamily="18" charset="0"/>
                <a:cs typeface="Times New Roman" pitchFamily="18" charset="0"/>
              </a:rPr>
              <a:t/>
            </a:r>
            <a:br>
              <a:rPr lang="en-US" sz="3000" b="1" dirty="0" smtClean="0">
                <a:solidFill>
                  <a:schemeClr val="tx1"/>
                </a:solidFill>
                <a:latin typeface="Times New Roman" pitchFamily="18" charset="0"/>
                <a:cs typeface="Times New Roman" pitchFamily="18" charset="0"/>
              </a:rPr>
            </a:br>
            <a:r>
              <a:rPr lang="en-US" sz="3000" dirty="0" smtClean="0">
                <a:solidFill>
                  <a:schemeClr val="tx1"/>
                </a:solidFill>
                <a:latin typeface="Times New Roman" pitchFamily="18" charset="0"/>
                <a:cs typeface="Times New Roman" pitchFamily="18" charset="0"/>
              </a:rPr>
              <a:t> </a:t>
            </a:r>
          </a:p>
          <a:p>
            <a:pPr lvl="0">
              <a:buNone/>
            </a:pPr>
            <a:r>
              <a:rPr lang="en-US" sz="3000" dirty="0" smtClean="0">
                <a:solidFill>
                  <a:schemeClr val="tx1"/>
                </a:solidFill>
                <a:latin typeface="Times New Roman" pitchFamily="18" charset="0"/>
                <a:cs typeface="Times New Roman" pitchFamily="18" charset="0"/>
              </a:rPr>
              <a:t/>
            </a:r>
            <a:br>
              <a:rPr lang="en-US" sz="3000" dirty="0" smtClean="0">
                <a:solidFill>
                  <a:schemeClr val="tx1"/>
                </a:solidFill>
                <a:latin typeface="Times New Roman" pitchFamily="18" charset="0"/>
                <a:cs typeface="Times New Roman" pitchFamily="18" charset="0"/>
              </a:rPr>
            </a:br>
            <a:endParaRPr lang="en-US" sz="3000" dirty="0" smtClean="0">
              <a:solidFill>
                <a:schemeClr val="tx1"/>
              </a:solidFill>
              <a:latin typeface="Times New Roman" pitchFamily="18" charset="0"/>
              <a:cs typeface="Times New Roman" pitchFamily="18" charset="0"/>
            </a:endParaRPr>
          </a:p>
          <a:p>
            <a:pPr lvl="0">
              <a:buNone/>
            </a:pPr>
            <a:endParaRPr lang="en-US" sz="30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Times New Roman" pitchFamily="18" charset="0"/>
                <a:cs typeface="Times New Roman" pitchFamily="18" charset="0"/>
              </a:rPr>
              <a:t>Infraspecific Categories.</a:t>
            </a:r>
            <a:br>
              <a:rPr lang="en-US" b="1" dirty="0" smtClean="0">
                <a:solidFill>
                  <a:schemeClr val="tx1"/>
                </a:solidFill>
                <a:latin typeface="Times New Roman" pitchFamily="18" charset="0"/>
                <a:cs typeface="Times New Roman" pitchFamily="18" charset="0"/>
              </a:rPr>
            </a:b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0" y="533400"/>
            <a:ext cx="9144000" cy="4525963"/>
          </a:xfrm>
        </p:spPr>
        <p:txBody>
          <a:bodyPr>
            <a:noAutofit/>
          </a:bodyPr>
          <a:lstStyle/>
          <a:p>
            <a:pPr>
              <a:buNone/>
            </a:pPr>
            <a:endParaRPr lang="en-US" sz="3200" b="1" dirty="0" smtClean="0">
              <a:solidFill>
                <a:schemeClr val="tx1"/>
              </a:solidFill>
              <a:latin typeface="Times New Roman" pitchFamily="18" charset="0"/>
              <a:cs typeface="Times New Roman" pitchFamily="18" charset="0"/>
            </a:endParaRPr>
          </a:p>
          <a:p>
            <a:pPr lvl="0">
              <a:buNone/>
            </a:pPr>
            <a:r>
              <a:rPr lang="en-US" sz="3200" b="1" dirty="0" smtClean="0">
                <a:solidFill>
                  <a:schemeClr val="tx1"/>
                </a:solidFill>
                <a:latin typeface="Times New Roman" pitchFamily="18" charset="0"/>
                <a:cs typeface="Times New Roman" pitchFamily="18" charset="0"/>
              </a:rPr>
              <a:t>Variety</a:t>
            </a: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 subdivision of species recognized by Linnaeus. </a:t>
            </a:r>
            <a:r>
              <a:rPr lang="en-US" sz="3200" b="1" i="1" dirty="0" smtClean="0">
                <a:solidFill>
                  <a:schemeClr val="tx1"/>
                </a:solidFill>
                <a:latin typeface="Times New Roman" pitchFamily="18" charset="0"/>
                <a:cs typeface="Times New Roman" pitchFamily="18" charset="0"/>
              </a:rPr>
              <a:t>A variety designated any deviation from the type of the species</a:t>
            </a:r>
            <a:r>
              <a:rPr lang="en-US" sz="3200" dirty="0" smtClean="0">
                <a:solidFill>
                  <a:schemeClr val="tx1"/>
                </a:solidFill>
                <a:latin typeface="Times New Roman" pitchFamily="18" charset="0"/>
                <a:cs typeface="Times New Roman" pitchFamily="18" charset="0"/>
              </a:rPr>
              <a:t>. a heterogeneous </a:t>
            </a:r>
            <a:r>
              <a:rPr lang="en-US" sz="3200" b="1" dirty="0" smtClean="0">
                <a:solidFill>
                  <a:schemeClr val="tx1"/>
                </a:solidFill>
                <a:latin typeface="Times New Roman" pitchFamily="18" charset="0"/>
                <a:cs typeface="Times New Roman" pitchFamily="18" charset="0"/>
              </a:rPr>
              <a:t>potpourri</a:t>
            </a:r>
            <a:r>
              <a:rPr lang="en-US" sz="3200" dirty="0" smtClean="0">
                <a:solidFill>
                  <a:schemeClr val="tx1"/>
                </a:solidFill>
                <a:latin typeface="Times New Roman" pitchFamily="18" charset="0"/>
                <a:cs typeface="Times New Roman" pitchFamily="18" charset="0"/>
              </a:rPr>
              <a:t> of individual variants and races.</a:t>
            </a:r>
            <a:endParaRPr lang="en-US" sz="3200" b="1" dirty="0" smtClean="0">
              <a:solidFill>
                <a:schemeClr val="tx1"/>
              </a:solidFill>
              <a:latin typeface="Times New Roman" pitchFamily="18" charset="0"/>
              <a:cs typeface="Times New Roman" pitchFamily="18" charset="0"/>
            </a:endParaRPr>
          </a:p>
          <a:p>
            <a:pPr lvl="0">
              <a:buNone/>
            </a:pPr>
            <a:r>
              <a:rPr lang="en-US" sz="3200" b="1" dirty="0" smtClean="0">
                <a:solidFill>
                  <a:schemeClr val="tx1"/>
                </a:solidFill>
                <a:latin typeface="Times New Roman" pitchFamily="18" charset="0"/>
                <a:cs typeface="Times New Roman" pitchFamily="18" charset="0"/>
              </a:rPr>
              <a:t>Subspecies</a:t>
            </a:r>
            <a:br>
              <a:rPr lang="en-US" sz="3200" b="1"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19</a:t>
            </a:r>
            <a:r>
              <a:rPr lang="en-US" sz="3200" baseline="30000" dirty="0" smtClean="0">
                <a:solidFill>
                  <a:schemeClr val="tx1"/>
                </a:solidFill>
                <a:latin typeface="Times New Roman" pitchFamily="18" charset="0"/>
                <a:cs typeface="Times New Roman" pitchFamily="18" charset="0"/>
              </a:rPr>
              <a:t>th</a:t>
            </a:r>
            <a:r>
              <a:rPr lang="en-US" sz="3200" dirty="0" smtClean="0">
                <a:solidFill>
                  <a:schemeClr val="tx1"/>
                </a:solidFill>
                <a:latin typeface="Times New Roman" pitchFamily="18" charset="0"/>
                <a:cs typeface="Times New Roman" pitchFamily="18" charset="0"/>
              </a:rPr>
              <a:t> century it was used for </a:t>
            </a:r>
            <a:r>
              <a:rPr lang="en-US" sz="3200" b="1" i="1" dirty="0" smtClean="0">
                <a:solidFill>
                  <a:schemeClr val="tx1"/>
                </a:solidFill>
                <a:latin typeface="Times New Roman" pitchFamily="18" charset="0"/>
                <a:cs typeface="Times New Roman" pitchFamily="18" charset="0"/>
              </a:rPr>
              <a:t>geographical race</a:t>
            </a:r>
            <a:r>
              <a:rPr lang="en-US" sz="3200" dirty="0" smtClean="0">
                <a:solidFill>
                  <a:schemeClr val="tx1"/>
                </a:solidFill>
                <a:latin typeface="Times New Roman" pitchFamily="18" charset="0"/>
                <a:cs typeface="Times New Roman" pitchFamily="18" charset="0"/>
              </a:rPr>
              <a:t> and replaced the term variety.  It was considered a taxonomic unit like the morphological species but at a lower taxonomic level.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Times New Roman" pitchFamily="18" charset="0"/>
                <a:cs typeface="Times New Roman" pitchFamily="18" charset="0"/>
              </a:rPr>
              <a:t>Infraspecific Categories.</a:t>
            </a:r>
            <a:br>
              <a:rPr lang="en-US" b="1" dirty="0" smtClean="0">
                <a:solidFill>
                  <a:schemeClr val="tx1"/>
                </a:solidFill>
                <a:latin typeface="Times New Roman" pitchFamily="18" charset="0"/>
                <a:cs typeface="Times New Roman" pitchFamily="18" charset="0"/>
              </a:rPr>
            </a:b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0" y="731837"/>
            <a:ext cx="9144000" cy="4525963"/>
          </a:xfrm>
        </p:spPr>
        <p:txBody>
          <a:bodyPr>
            <a:noAutofit/>
          </a:bodyPr>
          <a:lstStyle/>
          <a:p>
            <a:pPr>
              <a:buNone/>
            </a:pPr>
            <a:endParaRPr lang="en-US" sz="3000" b="1" dirty="0" smtClean="0">
              <a:solidFill>
                <a:schemeClr val="tx1"/>
              </a:solidFill>
              <a:latin typeface="Times New Roman" pitchFamily="18" charset="0"/>
              <a:cs typeface="Times New Roman" pitchFamily="18" charset="0"/>
            </a:endParaRPr>
          </a:p>
          <a:p>
            <a:pPr lvl="0">
              <a:buNone/>
            </a:pPr>
            <a:endParaRPr lang="en-US" sz="3000" dirty="0" smtClean="0">
              <a:solidFill>
                <a:schemeClr val="tx1"/>
              </a:solidFill>
              <a:latin typeface="Times New Roman" pitchFamily="18" charset="0"/>
              <a:cs typeface="Times New Roman" pitchFamily="18" charset="0"/>
            </a:endParaRPr>
          </a:p>
          <a:p>
            <a:pPr lvl="0">
              <a:buNone/>
            </a:pPr>
            <a:r>
              <a:rPr lang="en-US" sz="3000" dirty="0" smtClean="0">
                <a:solidFill>
                  <a:schemeClr val="tx1"/>
                </a:solidFill>
                <a:latin typeface="Times New Roman" pitchFamily="18" charset="0"/>
                <a:cs typeface="Times New Roman" pitchFamily="18" charset="0"/>
              </a:rPr>
              <a:t>When an author reports </a:t>
            </a:r>
            <a:r>
              <a:rPr lang="en-US" sz="3000" b="1" dirty="0" smtClean="0">
                <a:solidFill>
                  <a:schemeClr val="tx1"/>
                </a:solidFill>
                <a:latin typeface="Times New Roman" pitchFamily="18" charset="0"/>
                <a:cs typeface="Times New Roman" pitchFamily="18" charset="0"/>
              </a:rPr>
              <a:t>several subspecies of one species from the same locality </a:t>
            </a:r>
            <a:r>
              <a:rPr lang="en-US" sz="3000" dirty="0" smtClean="0">
                <a:solidFill>
                  <a:schemeClr val="tx1"/>
                </a:solidFill>
                <a:latin typeface="Times New Roman" pitchFamily="18" charset="0"/>
                <a:cs typeface="Times New Roman" pitchFamily="18" charset="0"/>
              </a:rPr>
              <a:t>it indicates a wrong usage of the term. </a:t>
            </a:r>
            <a:endParaRPr lang="en-US" sz="3000" dirty="0" smtClean="0">
              <a:solidFill>
                <a:schemeClr val="tx1"/>
              </a:solidFill>
              <a:latin typeface="Times New Roman" pitchFamily="18" charset="0"/>
              <a:cs typeface="Times New Roman" pitchFamily="18" charset="0"/>
            </a:endParaRPr>
          </a:p>
          <a:p>
            <a:pPr lvl="0">
              <a:buNone/>
            </a:pPr>
            <a:r>
              <a:rPr lang="en-US" sz="3000" b="1" dirty="0" smtClean="0">
                <a:solidFill>
                  <a:schemeClr val="tx1"/>
                </a:solidFill>
                <a:latin typeface="Times New Roman" pitchFamily="18" charset="0"/>
                <a:cs typeface="Times New Roman" pitchFamily="18" charset="0"/>
              </a:rPr>
              <a:t>Subspecies </a:t>
            </a:r>
            <a:r>
              <a:rPr lang="en-US" sz="3000" b="1" dirty="0" smtClean="0">
                <a:solidFill>
                  <a:schemeClr val="tx1"/>
                </a:solidFill>
                <a:latin typeface="Times New Roman" pitchFamily="18" charset="0"/>
                <a:cs typeface="Times New Roman" pitchFamily="18" charset="0"/>
              </a:rPr>
              <a:t>are normally allopatric and allochronic. </a:t>
            </a:r>
            <a:r>
              <a:rPr lang="en-US" sz="3000" dirty="0" smtClean="0">
                <a:solidFill>
                  <a:schemeClr val="tx1"/>
                </a:solidFill>
                <a:latin typeface="Times New Roman" pitchFamily="18" charset="0"/>
                <a:cs typeface="Times New Roman" pitchFamily="18" charset="0"/>
              </a:rPr>
              <a:t/>
            </a:r>
            <a:br>
              <a:rPr lang="en-US" sz="3000" dirty="0" smtClean="0">
                <a:solidFill>
                  <a:schemeClr val="tx1"/>
                </a:solidFill>
                <a:latin typeface="Times New Roman" pitchFamily="18" charset="0"/>
                <a:cs typeface="Times New Roman" pitchFamily="18" charset="0"/>
              </a:rPr>
            </a:br>
            <a:endParaRPr lang="en-US" sz="3000" dirty="0" smtClean="0">
              <a:solidFill>
                <a:schemeClr val="tx1"/>
              </a:solidFill>
              <a:latin typeface="Times New Roman" pitchFamily="18" charset="0"/>
              <a:cs typeface="Times New Roman" pitchFamily="18" charset="0"/>
            </a:endParaRPr>
          </a:p>
          <a:p>
            <a:endParaRPr lang="en-US" sz="3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Times New Roman" pitchFamily="18" charset="0"/>
                <a:cs typeface="Times New Roman" pitchFamily="18" charset="0"/>
              </a:rPr>
              <a:t>Subspecies is a category quite different from the species. </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953000"/>
          </a:xfrm>
        </p:spPr>
        <p:txBody>
          <a:bodyPr>
            <a:noAutofit/>
          </a:bodyPr>
          <a:lstStyle/>
          <a:p>
            <a:pPr lvl="0">
              <a:buNone/>
            </a:pPr>
            <a:r>
              <a:rPr lang="en-US" sz="2800" dirty="0" smtClean="0">
                <a:solidFill>
                  <a:schemeClr val="tx1"/>
                </a:solidFill>
                <a:latin typeface="Times New Roman" pitchFamily="18" charset="0"/>
                <a:cs typeface="Times New Roman" pitchFamily="18" charset="0"/>
              </a:rPr>
              <a:t>Unlike species, subspecies is not a unit of evolution and </a:t>
            </a:r>
            <a:r>
              <a:rPr lang="en-US" sz="2800" b="1" dirty="0" smtClean="0">
                <a:solidFill>
                  <a:schemeClr val="tx1"/>
                </a:solidFill>
                <a:latin typeface="Times New Roman" pitchFamily="18" charset="0"/>
                <a:cs typeface="Times New Roman" pitchFamily="18" charset="0"/>
              </a:rPr>
              <a:t>no non-arbitrary criterion </a:t>
            </a:r>
            <a:r>
              <a:rPr lang="en-US" sz="2800" dirty="0" smtClean="0">
                <a:solidFill>
                  <a:schemeClr val="tx1"/>
                </a:solidFill>
                <a:latin typeface="Times New Roman" pitchFamily="18" charset="0"/>
                <a:cs typeface="Times New Roman" pitchFamily="18" charset="0"/>
              </a:rPr>
              <a:t>is available to define  it. </a:t>
            </a:r>
          </a:p>
          <a:p>
            <a:pPr lvl="0">
              <a:buNone/>
            </a:pPr>
            <a:endParaRPr lang="en-US" sz="2800" b="1" i="1" dirty="0" smtClean="0">
              <a:solidFill>
                <a:schemeClr val="tx1"/>
              </a:solidFill>
              <a:latin typeface="Times New Roman" pitchFamily="18" charset="0"/>
              <a:cs typeface="Times New Roman" pitchFamily="18" charset="0"/>
            </a:endParaRPr>
          </a:p>
          <a:p>
            <a:pPr lvl="0">
              <a:buNone/>
            </a:pPr>
            <a:r>
              <a:rPr lang="en-US" sz="2800" b="1" dirty="0" smtClean="0">
                <a:solidFill>
                  <a:schemeClr val="tx1"/>
                </a:solidFill>
                <a:latin typeface="Times New Roman" pitchFamily="18" charset="0"/>
                <a:cs typeface="Times New Roman" pitchFamily="18" charset="0"/>
              </a:rPr>
              <a:t>Definition</a:t>
            </a:r>
            <a:r>
              <a:rPr lang="en-US" sz="2800" b="1" i="1" dirty="0" smtClean="0">
                <a:solidFill>
                  <a:schemeClr val="tx1"/>
                </a:solidFill>
                <a:latin typeface="Times New Roman" pitchFamily="18" charset="0"/>
                <a:cs typeface="Times New Roman" pitchFamily="18" charset="0"/>
              </a:rPr>
              <a:t>: </a:t>
            </a:r>
            <a:r>
              <a:rPr lang="en-US" sz="3200" b="1" i="1" u="sng" dirty="0" smtClean="0">
                <a:solidFill>
                  <a:schemeClr val="tx1"/>
                </a:solidFill>
                <a:latin typeface="Times New Roman" pitchFamily="18" charset="0"/>
                <a:cs typeface="Times New Roman" pitchFamily="18" charset="0"/>
              </a:rPr>
              <a:t>A subspecies is an aggregate of phenotypically similar populations of a species, inhabiting a geographic subdivision of the range of a species, and differing taxonomically from other populations of the species. </a:t>
            </a:r>
            <a:endParaRPr lang="en-US" sz="3200" b="1" u="sng" dirty="0" smtClean="0">
              <a:solidFill>
                <a:schemeClr val="tx1"/>
              </a:solidFill>
              <a:latin typeface="Times New Roman" pitchFamily="18" charset="0"/>
              <a:cs typeface="Times New Roman" pitchFamily="18" charset="0"/>
            </a:endParaRPr>
          </a:p>
          <a:p>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382000" cy="2544762"/>
          </a:xfrm>
        </p:spPr>
        <p:txBody>
          <a:bodyPr>
            <a:noAutofit/>
          </a:bodyPr>
          <a:lstStyle/>
          <a:p>
            <a:pPr lvl="0"/>
            <a:r>
              <a:rPr lang="en-US" sz="6600" b="1" cap="none"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Times New Roman" pitchFamily="18" charset="0"/>
                <a:cs typeface="Times New Roman" pitchFamily="18" charset="0"/>
              </a:rPr>
              <a:t>Difficulties</a:t>
            </a:r>
            <a:r>
              <a:rPr lang="en-US" sz="4800" b="1" cap="none"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cap="none"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Times New Roman" pitchFamily="18" charset="0"/>
                <a:cs typeface="Times New Roman" pitchFamily="18" charset="0"/>
              </a:rPr>
              <a:t>in the application of the Subspecies concept</a:t>
            </a:r>
            <a:r>
              <a:rPr lang="en-US" sz="4800" b="1" cap="none"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Times New Roman" pitchFamily="18" charset="0"/>
                <a:cs typeface="Times New Roman" pitchFamily="18" charset="0"/>
              </a:rPr>
              <a:t/>
            </a:r>
            <a:br>
              <a:rPr lang="en-US" sz="4800" b="1" cap="none"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Times New Roman" pitchFamily="18" charset="0"/>
                <a:cs typeface="Times New Roman" pitchFamily="18" charset="0"/>
              </a:rPr>
            </a:br>
            <a:endParaRPr lang="en-US" sz="4800" b="1" cap="none"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3505200"/>
            <a:ext cx="8229600" cy="4525963"/>
          </a:xfrm>
        </p:spPr>
        <p:txBody>
          <a:bodyPr/>
          <a:lstStyle/>
          <a:p>
            <a:pPr lvl="0"/>
            <a:r>
              <a:rPr lang="en-US"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000" dirty="0">
                <a:latin typeface="Times New Roman" pitchFamily="18" charset="0"/>
                <a:cs typeface="Times New Roman" pitchFamily="18" charset="0"/>
              </a:rPr>
              <a:t>These are separate groups that are clearly distinct from one another and do not generally interbreed (although there may be a relatively narrow hybridization zone), but which </a:t>
            </a:r>
            <a:r>
              <a:rPr lang="en-US" sz="3000" i="1" dirty="0">
                <a:latin typeface="Times New Roman" pitchFamily="18" charset="0"/>
                <a:cs typeface="Times New Roman" pitchFamily="18" charset="0"/>
              </a:rPr>
              <a:t>would</a:t>
            </a:r>
            <a:r>
              <a:rPr lang="en-US" sz="3000" dirty="0">
                <a:latin typeface="Times New Roman" pitchFamily="18" charset="0"/>
                <a:cs typeface="Times New Roman" pitchFamily="18" charset="0"/>
              </a:rPr>
              <a:t> interbreed freely if given the chance to do so.</a:t>
            </a:r>
          </a:p>
          <a:p>
            <a:r>
              <a:rPr lang="en-US" sz="3000" dirty="0">
                <a:latin typeface="Times New Roman" pitchFamily="18" charset="0"/>
                <a:cs typeface="Times New Roman" pitchFamily="18" charset="0"/>
              </a:rPr>
              <a:t>These subspecies, races, or populations, can be named as subspecies by zoologists, or in more varied ways by botanists and microbiologists.</a:t>
            </a:r>
          </a:p>
          <a:p>
            <a:endParaRPr lang="en-US" sz="3000" dirty="0"/>
          </a:p>
        </p:txBody>
      </p:sp>
    </p:spTree>
    <p:extLst>
      <p:ext uri="{BB962C8B-B14F-4D97-AF65-F5344CB8AC3E}">
        <p14:creationId xmlns:p14="http://schemas.microsoft.com/office/powerpoint/2010/main" val="748150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6400800"/>
          </a:xfrm>
        </p:spPr>
        <p:txBody>
          <a:bodyPr>
            <a:noAutofit/>
          </a:bodyPr>
          <a:lstStyle/>
          <a:p>
            <a:pPr lvl="0">
              <a:buNone/>
            </a:pPr>
            <a:endParaRPr lang="en-US" sz="3600" dirty="0" smtClean="0">
              <a:latin typeface="Times New Roman" pitchFamily="18" charset="0"/>
              <a:cs typeface="Times New Roman" pitchFamily="18" charset="0"/>
            </a:endParaRPr>
          </a:p>
          <a:p>
            <a:pPr lvl="0"/>
            <a:r>
              <a:rPr lang="en-US" sz="3600" dirty="0" smtClean="0">
                <a:latin typeface="Times New Roman" pitchFamily="18" charset="0"/>
                <a:cs typeface="Times New Roman" pitchFamily="18" charset="0"/>
              </a:rPr>
              <a:t>Recognition of the polytypic species requires the use of the subspecies category </a:t>
            </a:r>
          </a:p>
          <a:p>
            <a:pPr lvl="0"/>
            <a:r>
              <a:rPr lang="en-US" sz="3600" dirty="0" smtClean="0">
                <a:latin typeface="Times New Roman" pitchFamily="18" charset="0"/>
                <a:cs typeface="Times New Roman" pitchFamily="18" charset="0"/>
              </a:rPr>
              <a:t>various aspects of geographic variation cause difficulties. </a:t>
            </a:r>
          </a:p>
          <a:p>
            <a:pPr lvl="0"/>
            <a:r>
              <a:rPr lang="en-US" sz="3600" dirty="0" smtClean="0">
                <a:latin typeface="Times New Roman" pitchFamily="18" charset="0"/>
                <a:cs typeface="Times New Roman" pitchFamily="18" charset="0"/>
              </a:rPr>
              <a:t>Some authors applied the term to individual variants and sibling species, many named insignificant local populations as subspecies. </a:t>
            </a:r>
            <a:br>
              <a:rPr lang="en-US" sz="3600" dirty="0" smtClean="0">
                <a:latin typeface="Times New Roman" pitchFamily="18" charset="0"/>
                <a:cs typeface="Times New Roman" pitchFamily="18" charset="0"/>
              </a:rPr>
            </a:br>
            <a:endParaRPr lang="en-US"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610600" cy="5745163"/>
          </a:xfrm>
        </p:spPr>
        <p:txBody>
          <a:bodyPr>
            <a:normAutofit/>
          </a:bodyPr>
          <a:lstStyle/>
          <a:p>
            <a:pPr marL="514350" indent="-514350">
              <a:buNone/>
            </a:pPr>
            <a:r>
              <a:rPr lang="en-US" sz="2800" dirty="0" smtClean="0">
                <a:solidFill>
                  <a:srgbClr val="002060"/>
                </a:solidFill>
                <a:latin typeface="Times New Roman" pitchFamily="18" charset="0"/>
                <a:cs typeface="Times New Roman" pitchFamily="18" charset="0"/>
              </a:rPr>
              <a:t>Wilson and Brown 1953 motioned  </a:t>
            </a:r>
            <a:r>
              <a:rPr lang="en-US" sz="5400" dirty="0" smtClean="0">
                <a:solidFill>
                  <a:srgbClr val="002060"/>
                </a:solidFill>
                <a:latin typeface="Times New Roman" pitchFamily="18" charset="0"/>
                <a:cs typeface="Times New Roman" pitchFamily="18" charset="0"/>
              </a:rPr>
              <a:t>4 </a:t>
            </a:r>
            <a:r>
              <a:rPr lang="en-US" sz="2800" dirty="0" smtClean="0">
                <a:solidFill>
                  <a:srgbClr val="002060"/>
                </a:solidFill>
                <a:latin typeface="Times New Roman" pitchFamily="18" charset="0"/>
                <a:cs typeface="Times New Roman" pitchFamily="18" charset="0"/>
              </a:rPr>
              <a:t>aspects which reduce the usefulness of subspecies</a:t>
            </a:r>
          </a:p>
          <a:p>
            <a:pPr marL="514350" lvl="0" indent="-514350">
              <a:buNone/>
            </a:pPr>
            <a:endParaRPr lang="en-US" dirty="0" smtClean="0">
              <a:latin typeface="Times New Roman" pitchFamily="18" charset="0"/>
              <a:cs typeface="Times New Roman" pitchFamily="18" charset="0"/>
            </a:endParaRPr>
          </a:p>
          <a:p>
            <a:pPr marL="514350" lvl="0" indent="-514350">
              <a:buAutoNum type="arabicPeriod"/>
            </a:pPr>
            <a:r>
              <a:rPr lang="en-US" sz="3600" dirty="0" smtClean="0">
                <a:latin typeface="Times New Roman" pitchFamily="18" charset="0"/>
                <a:cs typeface="Times New Roman" pitchFamily="18" charset="0"/>
              </a:rPr>
              <a:t>Different  characters  show independent trends of geographic variation</a:t>
            </a:r>
          </a:p>
          <a:p>
            <a:pPr marL="514350" lvl="0" indent="-514350">
              <a:buAutoNum type="arabicPeriod"/>
            </a:pPr>
            <a:r>
              <a:rPr lang="en-US" sz="3600" dirty="0" smtClean="0">
                <a:latin typeface="Times New Roman" pitchFamily="18" charset="0"/>
                <a:cs typeface="Times New Roman" pitchFamily="18" charset="0"/>
              </a:rPr>
              <a:t>The independent </a:t>
            </a:r>
            <a:r>
              <a:rPr lang="en-US" sz="3600" dirty="0" smtClean="0">
                <a:solidFill>
                  <a:srgbClr val="00B0F0"/>
                </a:solidFill>
                <a:latin typeface="Times New Roman" pitchFamily="18" charset="0"/>
                <a:cs typeface="Times New Roman" pitchFamily="18" charset="0"/>
              </a:rPr>
              <a:t>reoccurrence of similar populations </a:t>
            </a:r>
            <a:r>
              <a:rPr lang="en-US" sz="3600" dirty="0" smtClean="0">
                <a:latin typeface="Times New Roman" pitchFamily="18" charset="0"/>
                <a:cs typeface="Times New Roman" pitchFamily="18" charset="0"/>
              </a:rPr>
              <a:t>in geographically separated areas. </a:t>
            </a:r>
          </a:p>
          <a:p>
            <a:endParaRPr lang="en-US"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Times New Roman" pitchFamily="18" charset="0"/>
                <a:cs typeface="Times New Roman" pitchFamily="18" charset="0"/>
              </a:rPr>
              <a:t>Wilson and Brown 1953 motioned  </a:t>
            </a:r>
            <a:r>
              <a:rPr lang="en-US" sz="6600" dirty="0">
                <a:solidFill>
                  <a:schemeClr val="tx1"/>
                </a:solidFill>
                <a:latin typeface="Times New Roman" pitchFamily="18" charset="0"/>
                <a:cs typeface="Times New Roman" pitchFamily="18" charset="0"/>
              </a:rPr>
              <a:t>4 </a:t>
            </a:r>
            <a:r>
              <a:rPr lang="en-US" dirty="0">
                <a:solidFill>
                  <a:schemeClr val="tx1"/>
                </a:solidFill>
                <a:latin typeface="Times New Roman" pitchFamily="18" charset="0"/>
                <a:cs typeface="Times New Roman" pitchFamily="18" charset="0"/>
              </a:rPr>
              <a:t>aspects which reduce the usefulness of subspecies</a:t>
            </a:r>
            <a:br>
              <a:rPr lang="en-US" dirty="0">
                <a:solidFill>
                  <a:schemeClr val="tx1"/>
                </a:solidFill>
                <a:latin typeface="Times New Roman" pitchFamily="18" charset="0"/>
                <a:cs typeface="Times New Roman" pitchFamily="18" charset="0"/>
              </a:rPr>
            </a:b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14350" lvl="0" indent="-514350">
              <a:buNone/>
            </a:pPr>
            <a:endParaRPr lang="en-US" sz="2800" dirty="0" smtClean="0">
              <a:latin typeface="Times New Roman" pitchFamily="18" charset="0"/>
              <a:cs typeface="Times New Roman" pitchFamily="18" charset="0"/>
            </a:endParaRPr>
          </a:p>
          <a:p>
            <a:pPr marL="514350" indent="-514350">
              <a:buAutoNum type="arabicPeriod"/>
            </a:pPr>
            <a:r>
              <a:rPr lang="en-US" dirty="0" smtClean="0">
                <a:latin typeface="Times New Roman" pitchFamily="18" charset="0"/>
                <a:cs typeface="Times New Roman" pitchFamily="18" charset="0"/>
              </a:rPr>
              <a:t>The occurrence  of microgeographic races with formally recognized subspecies. </a:t>
            </a:r>
          </a:p>
          <a:p>
            <a:pPr marL="514350" indent="-514350">
              <a:buAutoNum type="arabicPeriod"/>
            </a:pPr>
            <a:r>
              <a:rPr lang="en-US" dirty="0" smtClean="0">
                <a:latin typeface="Times New Roman" pitchFamily="18" charset="0"/>
                <a:cs typeface="Times New Roman" pitchFamily="18" charset="0"/>
              </a:rPr>
              <a:t>The arbitrariness of the degree of distinction  by different specialists as justifying sub-specific separation of slightly differentiated local populations. </a:t>
            </a:r>
          </a:p>
          <a:p>
            <a:pPr lvl="0"/>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latin typeface="Times New Roman" pitchFamily="18" charset="0"/>
                <a:cs typeface="Times New Roman" pitchFamily="18" charset="0"/>
              </a:rPr>
              <a:t>Practical problems with Subspecies are, </a:t>
            </a:r>
            <a:br>
              <a:rPr lang="en-US" b="1" dirty="0">
                <a:solidFill>
                  <a:srgbClr val="00B0F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Autofit/>
          </a:bodyPr>
          <a:lstStyle/>
          <a:p>
            <a:pPr marL="457200" lvl="0" indent="-457200">
              <a:buAutoNum type="alphaLcPeriod"/>
            </a:pPr>
            <a:r>
              <a:rPr lang="en-US" sz="2800" dirty="0" smtClean="0">
                <a:solidFill>
                  <a:srgbClr val="00B0F0"/>
                </a:solidFill>
                <a:latin typeface="Times New Roman" pitchFamily="18" charset="0"/>
                <a:cs typeface="Times New Roman" pitchFamily="18" charset="0"/>
              </a:rPr>
              <a:t>How </a:t>
            </a:r>
            <a:r>
              <a:rPr lang="en-US" sz="2800" dirty="0" smtClean="0">
                <a:solidFill>
                  <a:srgbClr val="00B0F0"/>
                </a:solidFill>
                <a:latin typeface="Times New Roman" pitchFamily="18" charset="0"/>
                <a:cs typeface="Times New Roman" pitchFamily="18" charset="0"/>
              </a:rPr>
              <a:t>different </a:t>
            </a:r>
            <a:r>
              <a:rPr lang="en-US" sz="2800" dirty="0" smtClean="0">
                <a:latin typeface="Times New Roman" pitchFamily="18" charset="0"/>
                <a:cs typeface="Times New Roman" pitchFamily="18" charset="0"/>
              </a:rPr>
              <a:t>must a population be in order to justify subspecific recognition?</a:t>
            </a:r>
          </a:p>
          <a:p>
            <a:pPr marL="457200" lvl="0" indent="-457200">
              <a:buAutoNum type="alphaLcPeriod"/>
            </a:pPr>
            <a:r>
              <a:rPr lang="en-US" sz="2800" dirty="0" smtClean="0">
                <a:latin typeface="Times New Roman" pitchFamily="18" charset="0"/>
                <a:cs typeface="Times New Roman" pitchFamily="18" charset="0"/>
              </a:rPr>
              <a:t>How should </a:t>
            </a:r>
            <a:r>
              <a:rPr lang="en-US" sz="2800" dirty="0" smtClean="0">
                <a:solidFill>
                  <a:srgbClr val="00B0F0"/>
                </a:solidFill>
                <a:latin typeface="Times New Roman" pitchFamily="18" charset="0"/>
                <a:cs typeface="Times New Roman" pitchFamily="18" charset="0"/>
              </a:rPr>
              <a:t>the intermediate populations </a:t>
            </a:r>
            <a:r>
              <a:rPr lang="en-US" sz="2800" dirty="0" smtClean="0">
                <a:latin typeface="Times New Roman" pitchFamily="18" charset="0"/>
                <a:cs typeface="Times New Roman" pitchFamily="18" charset="0"/>
              </a:rPr>
              <a:t>be treated?</a:t>
            </a:r>
          </a:p>
          <a:p>
            <a:pPr marL="457200" lvl="0" indent="-457200">
              <a:buAutoNum type="alphaLcPeriod"/>
            </a:pPr>
            <a:r>
              <a:rPr lang="en-US" sz="2800" dirty="0" smtClean="0">
                <a:latin typeface="Times New Roman" pitchFamily="18" charset="0"/>
                <a:cs typeface="Times New Roman" pitchFamily="18" charset="0"/>
              </a:rPr>
              <a:t>How does one </a:t>
            </a:r>
            <a:r>
              <a:rPr lang="en-US" sz="2800" dirty="0" smtClean="0">
                <a:solidFill>
                  <a:srgbClr val="00B0F0"/>
                </a:solidFill>
                <a:latin typeface="Times New Roman" pitchFamily="18" charset="0"/>
                <a:cs typeface="Times New Roman" pitchFamily="18" charset="0"/>
              </a:rPr>
              <a:t>delimit subspecies </a:t>
            </a:r>
            <a:r>
              <a:rPr lang="en-US" sz="2800" dirty="0" smtClean="0">
                <a:latin typeface="Times New Roman" pitchFamily="18" charset="0"/>
                <a:cs typeface="Times New Roman" pitchFamily="18" charset="0"/>
              </a:rPr>
              <a:t>against adjacent subspecies?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solidFill>
                  <a:schemeClr val="tx1"/>
                </a:solidFill>
                <a:latin typeface="Times New Roman" pitchFamily="18" charset="0"/>
                <a:cs typeface="Times New Roman" pitchFamily="18" charset="0"/>
              </a:rPr>
              <a:t>Practical problems with Subspecies are, </a:t>
            </a:r>
            <a:br>
              <a:rPr lang="en-US" sz="2800" b="1" dirty="0">
                <a:solidFill>
                  <a:schemeClr val="tx1"/>
                </a:solidFill>
                <a:latin typeface="Times New Roman" pitchFamily="18" charset="0"/>
                <a:cs typeface="Times New Roman" pitchFamily="18" charset="0"/>
              </a:rPr>
            </a:br>
            <a:endParaRPr lang="en-US" sz="2800" dirty="0"/>
          </a:p>
        </p:txBody>
      </p:sp>
      <p:sp>
        <p:nvSpPr>
          <p:cNvPr id="3" name="Content Placeholder 2"/>
          <p:cNvSpPr>
            <a:spLocks noGrp="1"/>
          </p:cNvSpPr>
          <p:nvPr>
            <p:ph idx="1"/>
          </p:nvPr>
        </p:nvSpPr>
        <p:spPr/>
        <p:txBody>
          <a:bodyPr>
            <a:noAutofit/>
          </a:bodyPr>
          <a:lstStyle/>
          <a:p>
            <a:pPr marL="457200" lvl="0" indent="-457200">
              <a:buNone/>
            </a:pPr>
            <a:r>
              <a:rPr lang="en-US" sz="3600" dirty="0" smtClean="0">
                <a:solidFill>
                  <a:schemeClr val="tx1"/>
                </a:solidFill>
                <a:latin typeface="Times New Roman" pitchFamily="18" charset="0"/>
                <a:cs typeface="Times New Roman" pitchFamily="18" charset="0"/>
              </a:rPr>
              <a:t>d</a:t>
            </a:r>
            <a:r>
              <a:rPr lang="en-US" sz="3600" dirty="0" smtClean="0">
                <a:solidFill>
                  <a:schemeClr val="tx1"/>
                </a:solidFill>
                <a:latin typeface="Times New Roman" pitchFamily="18" charset="0"/>
                <a:cs typeface="Times New Roman" pitchFamily="18" charset="0"/>
              </a:rPr>
              <a:t>. Shall one recognize polytypic subspecies for indistinguishable but geographically separated populations?</a:t>
            </a:r>
          </a:p>
          <a:p>
            <a:pPr marL="457200" lvl="0" indent="-457200">
              <a:buNone/>
            </a:pPr>
            <a:r>
              <a:rPr lang="en-US" sz="3600" dirty="0" smtClean="0">
                <a:solidFill>
                  <a:schemeClr val="tx1"/>
                </a:solidFill>
                <a:latin typeface="Times New Roman" pitchFamily="18" charset="0"/>
                <a:cs typeface="Times New Roman" pitchFamily="18" charset="0"/>
              </a:rPr>
              <a:t>e.  When should geographical isolates be called species and when </a:t>
            </a:r>
            <a:r>
              <a:rPr lang="en-US" sz="3600" dirty="0" smtClean="0">
                <a:solidFill>
                  <a:schemeClr val="tx1"/>
                </a:solidFill>
                <a:latin typeface="Times New Roman" pitchFamily="18" charset="0"/>
                <a:cs typeface="Times New Roman" pitchFamily="18" charset="0"/>
              </a:rPr>
              <a:t>subspecies </a:t>
            </a:r>
            <a:endParaRPr lang="en-US"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381000" y="381000"/>
            <a:ext cx="8481990" cy="6181605"/>
          </a:xfrm>
          <a:prstGeom prst="rect">
            <a:avLst/>
          </a:prstGeom>
          <a:noFill/>
          <a:ln w="9525">
            <a:noFill/>
            <a:miter lim="800000"/>
            <a:headEnd/>
            <a:tailEnd/>
          </a:ln>
          <a:effectLst/>
        </p:spPr>
      </p:pic>
      <p:sp>
        <p:nvSpPr>
          <p:cNvPr id="4" name="TextBox 3"/>
          <p:cNvSpPr txBox="1"/>
          <p:nvPr/>
        </p:nvSpPr>
        <p:spPr>
          <a:xfrm>
            <a:off x="4648200" y="2895600"/>
            <a:ext cx="1524000" cy="646331"/>
          </a:xfrm>
          <a:prstGeom prst="rect">
            <a:avLst/>
          </a:prstGeom>
          <a:solidFill>
            <a:schemeClr val="tx1">
              <a:lumMod val="85000"/>
            </a:schemeClr>
          </a:solidFill>
          <a:ln w="25400" cmpd="dbl">
            <a:solidFill>
              <a:srgbClr val="0070C0"/>
            </a:solidFill>
          </a:ln>
        </p:spPr>
        <p:txBody>
          <a:bodyPr wrap="square" rtlCol="0">
            <a:spAutoFit/>
          </a:bodyPr>
          <a:lstStyle/>
          <a:p>
            <a:r>
              <a:rPr lang="en-US" b="1" dirty="0" smtClean="0">
                <a:solidFill>
                  <a:srgbClr val="FF0000"/>
                </a:solidFill>
              </a:rPr>
              <a:t>Ancestral Stock</a:t>
            </a:r>
            <a:endParaRPr lang="en-US" b="1" dirty="0">
              <a:solidFill>
                <a:srgbClr val="FF0000"/>
              </a:solidFill>
            </a:endParaRPr>
          </a:p>
        </p:txBody>
      </p:sp>
      <p:sp>
        <p:nvSpPr>
          <p:cNvPr id="5" name="TextBox 4"/>
          <p:cNvSpPr txBox="1"/>
          <p:nvPr/>
        </p:nvSpPr>
        <p:spPr>
          <a:xfrm>
            <a:off x="4572000" y="2057400"/>
            <a:ext cx="1524000" cy="646331"/>
          </a:xfrm>
          <a:prstGeom prst="rect">
            <a:avLst/>
          </a:prstGeom>
          <a:solidFill>
            <a:schemeClr val="tx1">
              <a:lumMod val="85000"/>
            </a:schemeClr>
          </a:solidFill>
          <a:ln w="25400" cmpd="dbl">
            <a:solidFill>
              <a:srgbClr val="0070C0"/>
            </a:solidFill>
          </a:ln>
        </p:spPr>
        <p:txBody>
          <a:bodyPr wrap="square" rtlCol="0">
            <a:spAutoFit/>
          </a:bodyPr>
          <a:lstStyle/>
          <a:p>
            <a:r>
              <a:rPr lang="en-US" b="1" dirty="0" smtClean="0">
                <a:solidFill>
                  <a:srgbClr val="FF0000"/>
                </a:solidFill>
              </a:rPr>
              <a:t>Sub Species </a:t>
            </a:r>
            <a:endParaRPr lang="en-US" b="1" dirty="0">
              <a:solidFill>
                <a:srgbClr val="FF0000"/>
              </a:solidFill>
            </a:endParaRPr>
          </a:p>
        </p:txBody>
      </p:sp>
      <p:sp>
        <p:nvSpPr>
          <p:cNvPr id="6" name="TextBox 5"/>
          <p:cNvSpPr txBox="1"/>
          <p:nvPr/>
        </p:nvSpPr>
        <p:spPr>
          <a:xfrm>
            <a:off x="4267200" y="1143000"/>
            <a:ext cx="1524000" cy="646331"/>
          </a:xfrm>
          <a:prstGeom prst="rect">
            <a:avLst/>
          </a:prstGeom>
          <a:solidFill>
            <a:schemeClr val="tx1">
              <a:lumMod val="85000"/>
            </a:schemeClr>
          </a:solidFill>
          <a:ln w="25400" cmpd="dbl">
            <a:solidFill>
              <a:srgbClr val="0070C0"/>
            </a:solidFill>
          </a:ln>
        </p:spPr>
        <p:txBody>
          <a:bodyPr wrap="square" rtlCol="0">
            <a:spAutoFit/>
          </a:bodyPr>
          <a:lstStyle/>
          <a:p>
            <a:r>
              <a:rPr lang="en-US" b="1" dirty="0" smtClean="0">
                <a:solidFill>
                  <a:srgbClr val="FF0000"/>
                </a:solidFill>
              </a:rPr>
              <a:t>Species stage</a:t>
            </a:r>
            <a:endParaRPr lang="en-US"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229600" cy="1143000"/>
          </a:xfrm>
        </p:spPr>
        <p:txBody>
          <a:bodyPr>
            <a:normAutofit fontScale="90000"/>
          </a:bodyPr>
          <a:lstStyle/>
          <a:p>
            <a:r>
              <a:rPr lang="en-US" b="1" dirty="0" smtClean="0">
                <a:solidFill>
                  <a:schemeClr val="tx1"/>
                </a:solidFill>
              </a:rPr>
              <a:t>The nomenclature of subspecies</a:t>
            </a:r>
            <a:br>
              <a:rPr lang="en-US" b="1" dirty="0" smtClean="0">
                <a:solidFill>
                  <a:schemeClr val="tx1"/>
                </a:solidFill>
              </a:rPr>
            </a:br>
            <a:r>
              <a:rPr lang="en-US" b="1" dirty="0" smtClean="0">
                <a:solidFill>
                  <a:schemeClr val="tx1"/>
                </a:solidFill>
              </a:rPr>
              <a:t>     Trinomial Three part name e.g</a:t>
            </a:r>
            <a:br>
              <a:rPr lang="en-US" b="1" dirty="0" smtClean="0">
                <a:solidFill>
                  <a:schemeClr val="tx1"/>
                </a:solidFill>
              </a:rPr>
            </a:br>
            <a:r>
              <a:rPr lang="en-US" b="1" dirty="0" smtClean="0">
                <a:solidFill>
                  <a:schemeClr val="tx1"/>
                </a:solidFill>
              </a:rPr>
              <a:t> The British red dear is  </a:t>
            </a:r>
            <a:br>
              <a:rPr lang="en-US" b="1" dirty="0" smtClean="0">
                <a:solidFill>
                  <a:schemeClr val="tx1"/>
                </a:solidFill>
              </a:rPr>
            </a:br>
            <a:r>
              <a:rPr lang="en-US" b="1" dirty="0" smtClean="0">
                <a:solidFill>
                  <a:schemeClr val="tx1"/>
                </a:solidFill>
              </a:rPr>
              <a:t/>
            </a:r>
            <a:br>
              <a:rPr lang="en-US" b="1" dirty="0" smtClean="0">
                <a:solidFill>
                  <a:schemeClr val="tx1"/>
                </a:solidFill>
              </a:rPr>
            </a:br>
            <a:endParaRPr lang="en-US" b="1" dirty="0">
              <a:solidFill>
                <a:schemeClr val="tx1"/>
              </a:solidFill>
            </a:endParaRPr>
          </a:p>
        </p:txBody>
      </p:sp>
      <p:sp>
        <p:nvSpPr>
          <p:cNvPr id="3" name="Rectangle 2"/>
          <p:cNvSpPr/>
          <p:nvPr/>
        </p:nvSpPr>
        <p:spPr>
          <a:xfrm>
            <a:off x="2438400" y="5867400"/>
            <a:ext cx="5030608" cy="646331"/>
          </a:xfrm>
          <a:prstGeom prst="rect">
            <a:avLst/>
          </a:prstGeom>
        </p:spPr>
        <p:txBody>
          <a:bodyPr wrap="none">
            <a:spAutoFit/>
          </a:bodyPr>
          <a:lstStyle/>
          <a:p>
            <a:r>
              <a:rPr lang="en-US" sz="3600" i="1" dirty="0" smtClean="0"/>
              <a:t>Cervus elaphus scoticus</a:t>
            </a:r>
            <a:r>
              <a:rPr lang="en-US" sz="3600" dirty="0" smtClean="0"/>
              <a:t> </a:t>
            </a:r>
            <a:endParaRPr lang="en-US" sz="3600" dirty="0"/>
          </a:p>
        </p:txBody>
      </p:sp>
      <p:pic>
        <p:nvPicPr>
          <p:cNvPr id="1026" name="Picture 2"/>
          <p:cNvPicPr>
            <a:picLocks noChangeAspect="1" noChangeArrowheads="1"/>
          </p:cNvPicPr>
          <p:nvPr/>
        </p:nvPicPr>
        <p:blipFill>
          <a:blip r:embed="rId3"/>
          <a:srcRect b="7692"/>
          <a:stretch>
            <a:fillRect/>
          </a:stretch>
        </p:blipFill>
        <p:spPr bwMode="auto">
          <a:xfrm>
            <a:off x="2667000" y="2133600"/>
            <a:ext cx="5905500" cy="36341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b="7453"/>
          <a:stretch>
            <a:fillRect/>
          </a:stretch>
        </p:blipFill>
        <p:spPr bwMode="auto">
          <a:xfrm>
            <a:off x="1257300" y="891209"/>
            <a:ext cx="7200900" cy="4442791"/>
          </a:xfrm>
          <a:prstGeom prst="rect">
            <a:avLst/>
          </a:prstGeom>
          <a:noFill/>
          <a:ln w="9525">
            <a:noFill/>
            <a:miter lim="800000"/>
            <a:headEnd/>
            <a:tailEnd/>
          </a:ln>
          <a:effectLst/>
        </p:spPr>
      </p:pic>
      <p:sp>
        <p:nvSpPr>
          <p:cNvPr id="3" name="Content Placeholder 2"/>
          <p:cNvSpPr>
            <a:spLocks noGrp="1"/>
          </p:cNvSpPr>
          <p:nvPr>
            <p:ph idx="1"/>
          </p:nvPr>
        </p:nvSpPr>
        <p:spPr>
          <a:xfrm>
            <a:off x="0" y="228600"/>
            <a:ext cx="8991600" cy="6629400"/>
          </a:xfrm>
        </p:spPr>
        <p:txBody>
          <a:bodyPr>
            <a:noAutofit/>
          </a:bodyPr>
          <a:lstStyle/>
          <a:p>
            <a:r>
              <a:rPr lang="en-US" sz="3600" b="1" dirty="0" smtClean="0">
                <a:solidFill>
                  <a:srgbClr val="66FF33"/>
                </a:solidFill>
                <a:latin typeface="Times New Roman" pitchFamily="18" charset="0"/>
                <a:cs typeface="Times New Roman" pitchFamily="18" charset="0"/>
              </a:rPr>
              <a:t>The Sub Species of Tiger</a:t>
            </a:r>
            <a:r>
              <a:rPr lang="en-US" sz="3600" b="1" i="1" dirty="0" smtClean="0">
                <a:solidFill>
                  <a:srgbClr val="66FF33"/>
                </a:solidFill>
                <a:latin typeface="Times New Roman" pitchFamily="18" charset="0"/>
                <a:cs typeface="Times New Roman" pitchFamily="18" charset="0"/>
              </a:rPr>
              <a:t> Panthera tigris</a:t>
            </a:r>
            <a:endParaRPr lang="en-US" sz="3600" b="1" dirty="0" smtClean="0">
              <a:solidFill>
                <a:srgbClr val="66FF33"/>
              </a:solidFill>
              <a:latin typeface="Times New Roman" pitchFamily="18" charset="0"/>
              <a:cs typeface="Times New Roman" pitchFamily="18" charset="0"/>
            </a:endParaRPr>
          </a:p>
          <a:p>
            <a:r>
              <a:rPr lang="en-US" sz="3600" dirty="0" smtClean="0">
                <a:solidFill>
                  <a:srgbClr val="66FF33"/>
                </a:solidFill>
                <a:latin typeface="Times New Roman" pitchFamily="18" charset="0"/>
                <a:cs typeface="Times New Roman" pitchFamily="18" charset="0"/>
              </a:rPr>
              <a:t>Order:    </a:t>
            </a:r>
            <a:r>
              <a:rPr lang="en-US" sz="3600" b="1" dirty="0" smtClean="0">
                <a:solidFill>
                  <a:srgbClr val="66FF33"/>
                </a:solidFill>
                <a:latin typeface="Times New Roman" pitchFamily="18" charset="0"/>
                <a:cs typeface="Times New Roman" pitchFamily="18" charset="0"/>
              </a:rPr>
              <a:t>Carnivora</a:t>
            </a:r>
            <a:r>
              <a:rPr lang="en-US" sz="3600" dirty="0" smtClean="0">
                <a:solidFill>
                  <a:srgbClr val="66FF33"/>
                </a:solidFill>
                <a:latin typeface="Times New Roman" pitchFamily="18" charset="0"/>
                <a:cs typeface="Times New Roman" pitchFamily="18" charset="0"/>
              </a:rPr>
              <a:t>, </a:t>
            </a:r>
          </a:p>
          <a:p>
            <a:r>
              <a:rPr lang="en-US" sz="3600" dirty="0" smtClean="0">
                <a:solidFill>
                  <a:srgbClr val="66FF33"/>
                </a:solidFill>
                <a:latin typeface="Times New Roman" pitchFamily="18" charset="0"/>
                <a:cs typeface="Times New Roman" pitchFamily="18" charset="0"/>
              </a:rPr>
              <a:t> Family:  </a:t>
            </a:r>
            <a:r>
              <a:rPr lang="en-US" sz="3600" b="1" dirty="0" smtClean="0">
                <a:solidFill>
                  <a:srgbClr val="66FF33"/>
                </a:solidFill>
                <a:latin typeface="Times New Roman" pitchFamily="18" charset="0"/>
                <a:cs typeface="Times New Roman" pitchFamily="18" charset="0"/>
              </a:rPr>
              <a:t>Felidae,</a:t>
            </a:r>
          </a:p>
          <a:p>
            <a:r>
              <a:rPr lang="en-US" sz="3600" dirty="0" smtClean="0">
                <a:solidFill>
                  <a:srgbClr val="66FF33"/>
                </a:solidFill>
                <a:latin typeface="Times New Roman" pitchFamily="18" charset="0"/>
                <a:cs typeface="Times New Roman" pitchFamily="18" charset="0"/>
              </a:rPr>
              <a:t>Genus:   </a:t>
            </a:r>
            <a:r>
              <a:rPr lang="en-US" sz="3600" b="1" dirty="0" smtClean="0">
                <a:solidFill>
                  <a:srgbClr val="66FF33"/>
                </a:solidFill>
                <a:latin typeface="Times New Roman" pitchFamily="18" charset="0"/>
                <a:cs typeface="Times New Roman" pitchFamily="18" charset="0"/>
              </a:rPr>
              <a:t>Pantherra </a:t>
            </a:r>
          </a:p>
          <a:p>
            <a:r>
              <a:rPr lang="en-US" sz="3600" dirty="0" smtClean="0">
                <a:solidFill>
                  <a:srgbClr val="66FF33"/>
                </a:solidFill>
                <a:latin typeface="Times New Roman" pitchFamily="18" charset="0"/>
                <a:cs typeface="Times New Roman" pitchFamily="18" charset="0"/>
              </a:rPr>
              <a:t> the Bengal tiger is </a:t>
            </a:r>
            <a:r>
              <a:rPr lang="en-US" sz="3600" i="1" dirty="0" smtClean="0">
                <a:solidFill>
                  <a:srgbClr val="66FF33"/>
                </a:solidFill>
                <a:latin typeface="Times New Roman" pitchFamily="18" charset="0"/>
                <a:cs typeface="Times New Roman" pitchFamily="18" charset="0"/>
              </a:rPr>
              <a:t>Panthera tigris tigris,</a:t>
            </a:r>
            <a:r>
              <a:rPr lang="en-US" sz="3600" dirty="0" smtClean="0">
                <a:solidFill>
                  <a:srgbClr val="66FF33"/>
                </a:solidFill>
                <a:latin typeface="Times New Roman" pitchFamily="18" charset="0"/>
                <a:cs typeface="Times New Roman" pitchFamily="18" charset="0"/>
              </a:rPr>
              <a:t> </a:t>
            </a:r>
          </a:p>
          <a:p>
            <a:pPr>
              <a:buNone/>
            </a:pPr>
            <a:r>
              <a:rPr lang="en-US" sz="3600" dirty="0" smtClean="0">
                <a:solidFill>
                  <a:srgbClr val="66FF33"/>
                </a:solidFill>
                <a:latin typeface="Times New Roman" pitchFamily="18" charset="0"/>
                <a:cs typeface="Times New Roman" pitchFamily="18" charset="0"/>
              </a:rPr>
              <a:t>       </a:t>
            </a:r>
            <a:r>
              <a:rPr lang="en-US" sz="3600" dirty="0">
                <a:solidFill>
                  <a:srgbClr val="66FF33"/>
                </a:solidFill>
                <a:latin typeface="Times New Roman" pitchFamily="18" charset="0"/>
                <a:cs typeface="Times New Roman" pitchFamily="18" charset="0"/>
              </a:rPr>
              <a:t> </a:t>
            </a:r>
            <a:r>
              <a:rPr lang="en-US" sz="3600" dirty="0" smtClean="0">
                <a:solidFill>
                  <a:srgbClr val="66FF33"/>
                </a:solidFill>
                <a:latin typeface="Times New Roman" pitchFamily="18" charset="0"/>
                <a:cs typeface="Times New Roman" pitchFamily="18" charset="0"/>
              </a:rPr>
              <a:t>Sumatran  </a:t>
            </a:r>
            <a:r>
              <a:rPr lang="en-US" sz="3600" i="1" dirty="0" smtClean="0">
                <a:solidFill>
                  <a:srgbClr val="66FF33"/>
                </a:solidFill>
                <a:latin typeface="Times New Roman" pitchFamily="18" charset="0"/>
                <a:cs typeface="Times New Roman" pitchFamily="18" charset="0"/>
              </a:rPr>
              <a:t>Panthera tigris sumatrae(in pic)</a:t>
            </a:r>
          </a:p>
          <a:p>
            <a:pPr>
              <a:buNone/>
            </a:pPr>
            <a:r>
              <a:rPr lang="en-US" sz="3600" dirty="0" smtClean="0">
                <a:solidFill>
                  <a:srgbClr val="66FF33"/>
                </a:solidFill>
                <a:latin typeface="Times New Roman" pitchFamily="18" charset="0"/>
                <a:cs typeface="Times New Roman" pitchFamily="18" charset="0"/>
              </a:rPr>
              <a:t>           Indochinese  </a:t>
            </a:r>
            <a:r>
              <a:rPr lang="en-US" sz="3600" i="1" dirty="0" smtClean="0">
                <a:solidFill>
                  <a:srgbClr val="66FF33"/>
                </a:solidFill>
                <a:latin typeface="Times New Roman" pitchFamily="18" charset="0"/>
                <a:cs typeface="Times New Roman" pitchFamily="18" charset="0"/>
              </a:rPr>
              <a:t>Panthera tigris corbetti, </a:t>
            </a:r>
          </a:p>
          <a:p>
            <a:pPr>
              <a:buNone/>
            </a:pPr>
            <a:r>
              <a:rPr lang="en-US" sz="3600" dirty="0" smtClean="0">
                <a:solidFill>
                  <a:srgbClr val="66FF33"/>
                </a:solidFill>
                <a:latin typeface="Times New Roman" pitchFamily="18" charset="0"/>
                <a:cs typeface="Times New Roman" pitchFamily="18" charset="0"/>
              </a:rPr>
              <a:t>       South China  </a:t>
            </a:r>
            <a:r>
              <a:rPr lang="en-US" sz="3600" i="1" dirty="0" smtClean="0">
                <a:solidFill>
                  <a:srgbClr val="66FF33"/>
                </a:solidFill>
                <a:latin typeface="Times New Roman" pitchFamily="18" charset="0"/>
                <a:cs typeface="Times New Roman" pitchFamily="18" charset="0"/>
              </a:rPr>
              <a:t>Panthera tigris amoyensis. </a:t>
            </a:r>
          </a:p>
          <a:p>
            <a:pPr>
              <a:buNone/>
            </a:pPr>
            <a:endParaRPr lang="en-US" sz="3600" dirty="0" smtClean="0">
              <a:solidFill>
                <a:srgbClr val="66FF33"/>
              </a:solidFill>
              <a:latin typeface="Times New Roman" pitchFamily="18" charset="0"/>
              <a:cs typeface="Times New Roman" pitchFamily="18" charset="0"/>
            </a:endParaRPr>
          </a:p>
          <a:p>
            <a:endParaRPr lang="en-US" sz="3600" dirty="0">
              <a:solidFill>
                <a:srgbClr val="66FF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b="7453"/>
          <a:stretch>
            <a:fillRect/>
          </a:stretch>
        </p:blipFill>
        <p:spPr bwMode="auto">
          <a:xfrm>
            <a:off x="1257300" y="891209"/>
            <a:ext cx="7200900" cy="4442791"/>
          </a:xfrm>
          <a:prstGeom prst="rect">
            <a:avLst/>
          </a:prstGeom>
          <a:noFill/>
          <a:ln w="9525">
            <a:noFill/>
            <a:miter lim="800000"/>
            <a:headEnd/>
            <a:tailEnd/>
          </a:ln>
          <a:effectLst/>
        </p:spPr>
      </p:pic>
      <p:sp>
        <p:nvSpPr>
          <p:cNvPr id="3" name="Content Placeholder 2"/>
          <p:cNvSpPr>
            <a:spLocks noGrp="1"/>
          </p:cNvSpPr>
          <p:nvPr>
            <p:ph idx="1"/>
          </p:nvPr>
        </p:nvSpPr>
        <p:spPr>
          <a:xfrm>
            <a:off x="152400" y="228600"/>
            <a:ext cx="8839200" cy="6629400"/>
          </a:xfrm>
        </p:spPr>
        <p:txBody>
          <a:bodyPr>
            <a:normAutofit/>
          </a:bodyPr>
          <a:lstStyle/>
          <a:p>
            <a:pPr>
              <a:buNone/>
            </a:pPr>
            <a:r>
              <a:rPr lang="en-US" sz="3600" i="1" dirty="0" smtClean="0">
                <a:solidFill>
                  <a:srgbClr val="00B0F0"/>
                </a:solidFill>
                <a:latin typeface="Times New Roman" pitchFamily="18" charset="0"/>
                <a:cs typeface="Times New Roman" pitchFamily="18" charset="0"/>
              </a:rPr>
              <a:t>The </a:t>
            </a:r>
            <a:r>
              <a:rPr lang="en-US" sz="3600" i="1" dirty="0" smtClean="0">
                <a:solidFill>
                  <a:srgbClr val="00B0F0"/>
                </a:solidFill>
                <a:latin typeface="Times New Roman" pitchFamily="18" charset="0"/>
                <a:cs typeface="Times New Roman" pitchFamily="18" charset="0"/>
              </a:rPr>
              <a:t>three </a:t>
            </a:r>
            <a:r>
              <a:rPr lang="en-US" sz="3600" b="1" i="1" dirty="0" smtClean="0">
                <a:solidFill>
                  <a:srgbClr val="00B0F0"/>
                </a:solidFill>
                <a:latin typeface="Times New Roman" pitchFamily="18" charset="0"/>
                <a:cs typeface="Times New Roman" pitchFamily="18" charset="0"/>
              </a:rPr>
              <a:t>extinct</a:t>
            </a:r>
            <a:r>
              <a:rPr lang="en-US" sz="3600" i="1" dirty="0" smtClean="0">
                <a:solidFill>
                  <a:srgbClr val="00B0F0"/>
                </a:solidFill>
                <a:latin typeface="Times New Roman" pitchFamily="18" charset="0"/>
                <a:cs typeface="Times New Roman" pitchFamily="18" charset="0"/>
              </a:rPr>
              <a:t> subspecies </a:t>
            </a:r>
          </a:p>
          <a:p>
            <a:pPr>
              <a:buNone/>
            </a:pPr>
            <a:endParaRPr lang="en-US" sz="3600" i="1" dirty="0" smtClean="0">
              <a:solidFill>
                <a:srgbClr val="00B0F0"/>
              </a:solidFill>
              <a:latin typeface="Times New Roman" pitchFamily="18" charset="0"/>
              <a:cs typeface="Times New Roman" pitchFamily="18" charset="0"/>
            </a:endParaRPr>
          </a:p>
          <a:p>
            <a:pPr>
              <a:buNone/>
            </a:pPr>
            <a:endParaRPr lang="en-US" sz="3600" i="1" dirty="0">
              <a:solidFill>
                <a:srgbClr val="00B0F0"/>
              </a:solidFill>
              <a:latin typeface="Times New Roman" pitchFamily="18" charset="0"/>
              <a:cs typeface="Times New Roman" pitchFamily="18" charset="0"/>
            </a:endParaRPr>
          </a:p>
          <a:p>
            <a:pPr>
              <a:buNone/>
            </a:pPr>
            <a:endParaRPr lang="en-US" sz="3600" i="1" dirty="0" smtClean="0">
              <a:solidFill>
                <a:srgbClr val="00B0F0"/>
              </a:solidFill>
              <a:latin typeface="Times New Roman" pitchFamily="18" charset="0"/>
              <a:cs typeface="Times New Roman" pitchFamily="18" charset="0"/>
            </a:endParaRPr>
          </a:p>
          <a:p>
            <a:pPr>
              <a:buNone/>
            </a:pPr>
            <a:endParaRPr lang="en-US" sz="3600" i="1" dirty="0">
              <a:solidFill>
                <a:srgbClr val="00B0F0"/>
              </a:solidFill>
              <a:latin typeface="Times New Roman" pitchFamily="18" charset="0"/>
              <a:cs typeface="Times New Roman" pitchFamily="18" charset="0"/>
            </a:endParaRPr>
          </a:p>
          <a:p>
            <a:pPr>
              <a:buNone/>
            </a:pPr>
            <a:endParaRPr lang="en-US" sz="3600" i="1" dirty="0" smtClean="0">
              <a:solidFill>
                <a:srgbClr val="00B0F0"/>
              </a:solidFill>
              <a:latin typeface="Times New Roman" pitchFamily="18" charset="0"/>
              <a:cs typeface="Times New Roman" pitchFamily="18" charset="0"/>
            </a:endParaRPr>
          </a:p>
          <a:p>
            <a:pPr>
              <a:buNone/>
            </a:pPr>
            <a:endParaRPr lang="en-US" sz="3600" i="1" dirty="0" smtClean="0">
              <a:solidFill>
                <a:srgbClr val="00B0F0"/>
              </a:solidFill>
              <a:latin typeface="Times New Roman" pitchFamily="18" charset="0"/>
              <a:cs typeface="Times New Roman" pitchFamily="18" charset="0"/>
            </a:endParaRPr>
          </a:p>
          <a:p>
            <a:pPr>
              <a:buNone/>
            </a:pPr>
            <a:r>
              <a:rPr lang="en-US" sz="3600" i="1" dirty="0" smtClean="0">
                <a:solidFill>
                  <a:srgbClr val="00B0F0"/>
                </a:solidFill>
                <a:latin typeface="Times New Roman" pitchFamily="18" charset="0"/>
                <a:cs typeface="Times New Roman" pitchFamily="18" charset="0"/>
              </a:rPr>
              <a:t>Caspian </a:t>
            </a:r>
            <a:r>
              <a:rPr lang="en-US" sz="3600" i="1" dirty="0" smtClean="0">
                <a:solidFill>
                  <a:srgbClr val="00B0F0"/>
                </a:solidFill>
                <a:latin typeface="Times New Roman" pitchFamily="18" charset="0"/>
                <a:cs typeface="Times New Roman" pitchFamily="18" charset="0"/>
              </a:rPr>
              <a:t>tiger Panthera tigris virgata</a:t>
            </a:r>
          </a:p>
          <a:p>
            <a:pPr>
              <a:buNone/>
            </a:pPr>
            <a:r>
              <a:rPr lang="en-US" sz="3600" i="1" dirty="0" smtClean="0">
                <a:solidFill>
                  <a:srgbClr val="00B0F0"/>
                </a:solidFill>
                <a:latin typeface="Times New Roman" pitchFamily="18" charset="0"/>
                <a:cs typeface="Times New Roman" pitchFamily="18" charset="0"/>
              </a:rPr>
              <a:t>		Javan tiger Panthera tigris sondaica </a:t>
            </a:r>
          </a:p>
          <a:p>
            <a:pPr>
              <a:buNone/>
            </a:pPr>
            <a:r>
              <a:rPr lang="en-US" sz="3600" i="1" dirty="0" smtClean="0">
                <a:solidFill>
                  <a:srgbClr val="00B0F0"/>
                </a:solidFill>
                <a:latin typeface="Times New Roman" pitchFamily="18" charset="0"/>
                <a:cs typeface="Times New Roman" pitchFamily="18" charset="0"/>
              </a:rPr>
              <a:t> 		Bali tiger,  Panthera tigris balica.</a:t>
            </a:r>
          </a:p>
          <a:p>
            <a:endParaRPr lang="en-US" sz="3600" i="1"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slide(fromBottom)">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slide(fromBottom)">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slide(fromBottom)">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C00CC"/>
                </a:solidFill>
                <a:latin typeface="Times New Roman" pitchFamily="18" charset="0"/>
                <a:cs typeface="Times New Roman" pitchFamily="18" charset="0"/>
              </a:rPr>
              <a:t>Temporal Subspecies</a:t>
            </a:r>
            <a:br>
              <a:rPr lang="en-US" b="1" dirty="0">
                <a:solidFill>
                  <a:srgbClr val="CC00CC"/>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a:bodyPr>
          <a:lstStyle/>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Paleontology: slightly different </a:t>
            </a:r>
            <a:r>
              <a:rPr lang="en-US" b="1" dirty="0" smtClean="0">
                <a:solidFill>
                  <a:srgbClr val="00B0F0"/>
                </a:solidFill>
                <a:latin typeface="Times New Roman" pitchFamily="18" charset="0"/>
                <a:cs typeface="Times New Roman" pitchFamily="18" charset="0"/>
              </a:rPr>
              <a:t>populations separated in time are often assigned to the subspecies </a:t>
            </a:r>
            <a:r>
              <a:rPr lang="en-US" b="1" dirty="0" smtClean="0">
                <a:latin typeface="Times New Roman" pitchFamily="18" charset="0"/>
                <a:cs typeface="Times New Roman" pitchFamily="18" charset="0"/>
              </a:rPr>
              <a:t>category. </a:t>
            </a:r>
          </a:p>
        </p:txBody>
      </p:sp>
      <p:sp>
        <p:nvSpPr>
          <p:cNvPr id="4" name="Rectangle 3"/>
          <p:cNvSpPr/>
          <p:nvPr/>
        </p:nvSpPr>
        <p:spPr>
          <a:xfrm>
            <a:off x="0" y="3995678"/>
            <a:ext cx="9144000" cy="2862322"/>
          </a:xfrm>
          <a:prstGeom prst="rect">
            <a:avLst/>
          </a:prstGeom>
        </p:spPr>
        <p:txBody>
          <a:bodyPr wrap="square">
            <a:spAutoFit/>
          </a:bodyPr>
          <a:lstStyle/>
          <a:p>
            <a:r>
              <a:rPr lang="en-US" b="1" dirty="0">
                <a:latin typeface="Times New Roman" pitchFamily="18" charset="0"/>
                <a:cs typeface="Times New Roman" pitchFamily="18" charset="0"/>
              </a:rPr>
              <a:t>slightly different </a:t>
            </a:r>
            <a:r>
              <a:rPr lang="en-US" b="1" dirty="0">
                <a:solidFill>
                  <a:srgbClr val="00B0F0"/>
                </a:solidFill>
                <a:latin typeface="Times New Roman" pitchFamily="18" charset="0"/>
                <a:cs typeface="Times New Roman" pitchFamily="18" charset="0"/>
              </a:rPr>
              <a:t>populations separated in time are often assigned to the subspecies </a:t>
            </a:r>
            <a:r>
              <a:rPr lang="en-US" b="1" dirty="0">
                <a:latin typeface="Times New Roman" pitchFamily="18" charset="0"/>
                <a:cs typeface="Times New Roman" pitchFamily="18" charset="0"/>
              </a:rPr>
              <a:t>category. </a:t>
            </a:r>
          </a:p>
          <a:p>
            <a:r>
              <a:rPr lang="en-US" b="1" dirty="0">
                <a:solidFill>
                  <a:srgbClr val="00B0F0"/>
                </a:solidFill>
                <a:latin typeface="Times New Roman" pitchFamily="18" charset="0"/>
                <a:cs typeface="Times New Roman" pitchFamily="18" charset="0"/>
              </a:rPr>
              <a:t>Subspecies found in succeeding strata </a:t>
            </a:r>
            <a:r>
              <a:rPr lang="en-US" b="1" dirty="0">
                <a:latin typeface="Times New Roman" pitchFamily="18" charset="0"/>
                <a:cs typeface="Times New Roman" pitchFamily="18" charset="0"/>
              </a:rPr>
              <a:t>may actually be </a:t>
            </a:r>
            <a:r>
              <a:rPr lang="en-US" b="1" dirty="0">
                <a:solidFill>
                  <a:srgbClr val="00B0F0"/>
                </a:solidFill>
                <a:latin typeface="Times New Roman" pitchFamily="18" charset="0"/>
                <a:cs typeface="Times New Roman" pitchFamily="18" charset="0"/>
              </a:rPr>
              <a:t>geographic races that </a:t>
            </a:r>
            <a:r>
              <a:rPr lang="en-US" b="1" dirty="0">
                <a:latin typeface="Times New Roman" pitchFamily="18" charset="0"/>
                <a:cs typeface="Times New Roman" pitchFamily="18" charset="0"/>
              </a:rPr>
              <a:t>replaced each other owing to climatic changes. </a:t>
            </a:r>
          </a:p>
          <a:p>
            <a:r>
              <a:rPr lang="en-US" b="1" dirty="0">
                <a:latin typeface="Times New Roman" pitchFamily="18" charset="0"/>
                <a:cs typeface="Times New Roman" pitchFamily="18" charset="0"/>
              </a:rPr>
              <a:t>The paleontologist  applying subspecies category faces problems not faced by the neonatologist. There may be a differential deposition of various age classes and sexes in different horizons as well as the occurrence of non-genetic habitat forms. </a:t>
            </a:r>
          </a:p>
          <a:p>
            <a:r>
              <a:rPr lang="en-US" b="1" dirty="0">
                <a:latin typeface="Times New Roman" pitchFamily="18" charset="0"/>
                <a:cs typeface="Times New Roman" pitchFamily="18" charset="0"/>
              </a:rPr>
              <a:t>Yet treating fossils as the remains of formally existing populations usually leads to a deeper analysis as well as to a better understanding of relationships and of the meaning of evolutionary trends.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Times New Roman" pitchFamily="18" charset="0"/>
                <a:cs typeface="Times New Roman" pitchFamily="18" charset="0"/>
                <a:hlinkClick r:id="rId2" tooltip="Monotypic taxon"/>
              </a:rPr>
              <a:t>Monotypic</a:t>
            </a:r>
            <a:r>
              <a:rPr lang="en-US" i="1" dirty="0" smtClean="0">
                <a:latin typeface="Times New Roman" pitchFamily="18" charset="0"/>
                <a:cs typeface="Times New Roman" pitchFamily="18" charset="0"/>
              </a:rPr>
              <a:t> species</a:t>
            </a:r>
            <a:endParaRPr lang="en-US" dirty="0"/>
          </a:p>
        </p:txBody>
      </p:sp>
      <p:sp>
        <p:nvSpPr>
          <p:cNvPr id="3" name="Content Placeholder 2"/>
          <p:cNvSpPr>
            <a:spLocks noGrp="1"/>
          </p:cNvSpPr>
          <p:nvPr>
            <p:ph idx="1"/>
          </p:nvPr>
        </p:nvSpPr>
        <p:spPr/>
        <p:txBody>
          <a:bodyPr>
            <a:noAutofit/>
          </a:bodyPr>
          <a:lstStyle/>
          <a:p>
            <a:r>
              <a:rPr lang="en-US" sz="2800" dirty="0">
                <a:solidFill>
                  <a:schemeClr val="tx1"/>
                </a:solidFill>
                <a:latin typeface="Times New Roman" pitchFamily="18" charset="0"/>
                <a:cs typeface="Times New Roman" pitchFamily="18" charset="0"/>
              </a:rPr>
              <a:t>without any sub species. </a:t>
            </a:r>
            <a:endParaRPr lang="en-US"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No </a:t>
            </a:r>
            <a:r>
              <a:rPr lang="en-US" sz="3000" dirty="0">
                <a:latin typeface="Times New Roman" pitchFamily="18" charset="0"/>
                <a:cs typeface="Times New Roman" pitchFamily="18" charset="0"/>
              </a:rPr>
              <a:t>distinct population or races, or rather one race comprising the whole species. </a:t>
            </a:r>
            <a:endParaRPr lang="en-US"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A </a:t>
            </a:r>
            <a:r>
              <a:rPr lang="en-US" sz="3000" dirty="0">
                <a:latin typeface="Times New Roman" pitchFamily="18" charset="0"/>
                <a:cs typeface="Times New Roman" pitchFamily="18" charset="0"/>
              </a:rPr>
              <a:t>taxonomist would not name a subspecies within such a species. </a:t>
            </a:r>
            <a:endParaRPr lang="en-US"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Monotypic </a:t>
            </a:r>
            <a:r>
              <a:rPr lang="en-US" sz="3000" dirty="0">
                <a:latin typeface="Times New Roman" pitchFamily="18" charset="0"/>
                <a:cs typeface="Times New Roman" pitchFamily="18" charset="0"/>
              </a:rPr>
              <a:t>species can occur in several ways:</a:t>
            </a:r>
          </a:p>
          <a:p>
            <a:pPr marL="0" indent="0">
              <a:buNone/>
            </a:pPr>
            <a:r>
              <a:rPr lang="en-US" sz="3000" dirty="0" smtClean="0">
                <a:latin typeface="Times New Roman" pitchFamily="18" charset="0"/>
                <a:cs typeface="Times New Roman" pitchFamily="18" charset="0"/>
              </a:rPr>
              <a:t>1. All </a:t>
            </a:r>
            <a:r>
              <a:rPr lang="en-US" sz="3000" dirty="0">
                <a:latin typeface="Times New Roman" pitchFamily="18" charset="0"/>
                <a:cs typeface="Times New Roman" pitchFamily="18" charset="0"/>
              </a:rPr>
              <a:t>members of the species are very similar and cannot be sensibly divided into biologically significant subcategories</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22347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C00CC"/>
                </a:solidFill>
              </a:rPr>
              <a:t>Temporal Subspecies</a:t>
            </a:r>
            <a:br>
              <a:rPr lang="en-US" b="1" dirty="0">
                <a:solidFill>
                  <a:srgbClr val="CC00CC"/>
                </a:solidFill>
              </a:rPr>
            </a:br>
            <a:endParaRPr lang="en-US" dirty="0"/>
          </a:p>
        </p:txBody>
      </p:sp>
      <p:sp>
        <p:nvSpPr>
          <p:cNvPr id="3" name="Content Placeholder 2"/>
          <p:cNvSpPr>
            <a:spLocks noGrp="1"/>
          </p:cNvSpPr>
          <p:nvPr>
            <p:ph idx="1"/>
          </p:nvPr>
        </p:nvSpPr>
        <p:spPr/>
        <p:txBody>
          <a:bodyPr>
            <a:normAutofit fontScale="92500"/>
          </a:bodyPr>
          <a:lstStyle/>
          <a:p>
            <a:r>
              <a:rPr lang="en-US" b="1" dirty="0" smtClean="0">
                <a:latin typeface="Times New Roman" pitchFamily="18" charset="0"/>
                <a:cs typeface="Times New Roman" pitchFamily="18" charset="0"/>
              </a:rPr>
              <a:t>The </a:t>
            </a:r>
            <a:r>
              <a:rPr lang="en-US" b="1" dirty="0" smtClean="0">
                <a:solidFill>
                  <a:srgbClr val="00B0F0"/>
                </a:solidFill>
                <a:latin typeface="Times New Roman" pitchFamily="18" charset="0"/>
                <a:cs typeface="Times New Roman" pitchFamily="18" charset="0"/>
              </a:rPr>
              <a:t>paleontologist</a:t>
            </a:r>
            <a:r>
              <a:rPr lang="en-US" b="1" dirty="0" smtClean="0">
                <a:latin typeface="Times New Roman" pitchFamily="18" charset="0"/>
                <a:cs typeface="Times New Roman" pitchFamily="18" charset="0"/>
              </a:rPr>
              <a:t>  applying subspecies category faces problems not faced by the </a:t>
            </a:r>
            <a:r>
              <a:rPr lang="en-US" b="1" dirty="0" smtClean="0">
                <a:solidFill>
                  <a:srgbClr val="00B0F0"/>
                </a:solidFill>
                <a:latin typeface="Times New Roman" pitchFamily="18" charset="0"/>
                <a:cs typeface="Times New Roman" pitchFamily="18" charset="0"/>
              </a:rPr>
              <a:t>neonatologist</a:t>
            </a:r>
            <a:r>
              <a:rPr lang="en-US" b="1"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There may be a </a:t>
            </a:r>
            <a:r>
              <a:rPr lang="en-US" b="1" dirty="0" smtClean="0">
                <a:solidFill>
                  <a:srgbClr val="00B0F0"/>
                </a:solidFill>
                <a:latin typeface="Times New Roman" pitchFamily="18" charset="0"/>
                <a:cs typeface="Times New Roman" pitchFamily="18" charset="0"/>
              </a:rPr>
              <a:t>differential</a:t>
            </a:r>
            <a:r>
              <a:rPr lang="en-US" b="1" dirty="0" smtClean="0">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deposition</a:t>
            </a:r>
            <a:r>
              <a:rPr lang="en-US" b="1" dirty="0" smtClean="0">
                <a:latin typeface="Times New Roman" pitchFamily="18" charset="0"/>
                <a:cs typeface="Times New Roman" pitchFamily="18" charset="0"/>
              </a:rPr>
              <a:t> of various </a:t>
            </a:r>
            <a:r>
              <a:rPr lang="en-US" b="1" dirty="0" smtClean="0">
                <a:solidFill>
                  <a:srgbClr val="00B0F0"/>
                </a:solidFill>
                <a:latin typeface="Times New Roman" pitchFamily="18" charset="0"/>
                <a:cs typeface="Times New Roman" pitchFamily="18" charset="0"/>
              </a:rPr>
              <a:t>age classes and sexes </a:t>
            </a:r>
            <a:r>
              <a:rPr lang="en-US" b="1" dirty="0" smtClean="0">
                <a:latin typeface="Times New Roman" pitchFamily="18" charset="0"/>
                <a:cs typeface="Times New Roman" pitchFamily="18" charset="0"/>
              </a:rPr>
              <a:t>in different horizons as well as the occurrence of </a:t>
            </a:r>
            <a:r>
              <a:rPr lang="en-US" b="1" dirty="0" smtClean="0">
                <a:solidFill>
                  <a:srgbClr val="00B0F0"/>
                </a:solidFill>
                <a:latin typeface="Times New Roman" pitchFamily="18" charset="0"/>
                <a:cs typeface="Times New Roman" pitchFamily="18" charset="0"/>
              </a:rPr>
              <a:t>non-genetic</a:t>
            </a:r>
            <a:r>
              <a:rPr lang="en-US" b="1" dirty="0" smtClean="0">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habitat</a:t>
            </a:r>
            <a:r>
              <a:rPr lang="en-US" b="1" dirty="0" smtClean="0">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forms</a:t>
            </a:r>
            <a:r>
              <a:rPr lang="en-US" b="1"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Yet treating fossils leads to a deeper analysis  of relationships and meaning of evolutionary trends. </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Species</a:t>
            </a:r>
            <a:r>
              <a:rPr lang="en-US" baseline="0" dirty="0" smtClean="0"/>
              <a:t> in paleontology </a:t>
            </a:r>
            <a:r>
              <a:rPr lang="en-US" dirty="0" smtClean="0"/>
              <a:t/>
            </a:r>
            <a:br>
              <a:rPr lang="en-US" dirty="0" smtClean="0"/>
            </a:br>
            <a:endParaRPr lang="en-US" dirty="0"/>
          </a:p>
        </p:txBody>
      </p:sp>
      <p:sp>
        <p:nvSpPr>
          <p:cNvPr id="3" name="Content Placeholder 2"/>
          <p:cNvSpPr>
            <a:spLocks noGrp="1"/>
          </p:cNvSpPr>
          <p:nvPr>
            <p:ph idx="1"/>
          </p:nvPr>
        </p:nvSpPr>
        <p:spPr>
          <a:xfrm>
            <a:off x="152400" y="1295400"/>
            <a:ext cx="8763000" cy="5181600"/>
          </a:xfrm>
        </p:spPr>
        <p:txBody>
          <a:bodyPr>
            <a:normAutofit/>
          </a:bodyPr>
          <a:lstStyle/>
          <a:p>
            <a:pPr>
              <a:buNone/>
            </a:pPr>
            <a:r>
              <a:rPr lang="en-US" sz="4000" i="1" dirty="0" smtClean="0">
                <a:solidFill>
                  <a:srgbClr val="0070C0"/>
                </a:solidFill>
              </a:rPr>
              <a:t>“Any of that large class of objects of organic origin that are of sufficiently</a:t>
            </a:r>
            <a:r>
              <a:rPr lang="en-US" sz="4000" i="1" baseline="0" dirty="0" smtClean="0">
                <a:solidFill>
                  <a:srgbClr val="0070C0"/>
                </a:solidFill>
              </a:rPr>
              <a:t> distinctive and consistent morphology so that a competent paleontologist could define them so that another competent paleontologist could recognize them</a:t>
            </a:r>
            <a:r>
              <a:rPr lang="en-US" i="1" baseline="0" dirty="0" smtClean="0"/>
              <a:t>”. </a:t>
            </a:r>
          </a:p>
          <a:p>
            <a:r>
              <a:rPr lang="en-US" i="1" baseline="0" dirty="0" smtClean="0"/>
              <a:t>Allan Shaw, </a:t>
            </a:r>
            <a:r>
              <a:rPr lang="en-US" i="1" baseline="0" dirty="0" smtClean="0"/>
              <a:t>1964</a:t>
            </a:r>
            <a:endParaRPr lang="en-US" i="1" baseline="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9900"/>
                </a:solidFill>
              </a:rPr>
              <a:t>Founder</a:t>
            </a:r>
            <a:r>
              <a:rPr lang="en-US" b="1" baseline="0" dirty="0" smtClean="0">
                <a:solidFill>
                  <a:srgbClr val="FF9900"/>
                </a:solidFill>
              </a:rPr>
              <a:t>, Clines and Rings</a:t>
            </a:r>
            <a:br>
              <a:rPr lang="en-US" b="1" baseline="0" dirty="0" smtClean="0">
                <a:solidFill>
                  <a:srgbClr val="FF9900"/>
                </a:solidFill>
              </a:rPr>
            </a:br>
            <a:endParaRPr lang="en-US" b="1" dirty="0">
              <a:solidFill>
                <a:srgbClr val="FF9900"/>
              </a:solidFill>
            </a:endParaRPr>
          </a:p>
        </p:txBody>
      </p:sp>
      <p:sp>
        <p:nvSpPr>
          <p:cNvPr id="3" name="Content Placeholder 2"/>
          <p:cNvSpPr>
            <a:spLocks noGrp="1"/>
          </p:cNvSpPr>
          <p:nvPr>
            <p:ph idx="1"/>
          </p:nvPr>
        </p:nvSpPr>
        <p:spPr>
          <a:xfrm>
            <a:off x="228600" y="990600"/>
            <a:ext cx="8686800" cy="5486400"/>
          </a:xfrm>
        </p:spPr>
        <p:txBody>
          <a:bodyPr>
            <a:noAutofit/>
          </a:bodyPr>
          <a:lstStyle/>
          <a:p>
            <a:endParaRPr lang="en-US" sz="2800" baseline="0" dirty="0" smtClean="0">
              <a:latin typeface="Times New Roman" pitchFamily="18" charset="0"/>
              <a:cs typeface="Times New Roman" pitchFamily="18" charset="0"/>
            </a:endParaRPr>
          </a:p>
          <a:p>
            <a:r>
              <a:rPr lang="en-US" sz="2800" baseline="0" dirty="0" smtClean="0">
                <a:latin typeface="Times New Roman" pitchFamily="18" charset="0"/>
                <a:cs typeface="Times New Roman" pitchFamily="18" charset="0"/>
              </a:rPr>
              <a:t>Founder Species : Individuals isolated by chance that create a new </a:t>
            </a:r>
            <a:r>
              <a:rPr lang="en-US" sz="2800" dirty="0" smtClean="0">
                <a:latin typeface="Times New Roman" pitchFamily="18" charset="0"/>
                <a:cs typeface="Times New Roman" pitchFamily="18" charset="0"/>
              </a:rPr>
              <a:t>g</a:t>
            </a:r>
            <a:r>
              <a:rPr lang="en-US" sz="2800" baseline="0" dirty="0" smtClean="0">
                <a:latin typeface="Times New Roman" pitchFamily="18" charset="0"/>
                <a:cs typeface="Times New Roman" pitchFamily="18" charset="0"/>
              </a:rPr>
              <a:t>ene pool which may diversify e.g Darwin’s Finches.</a:t>
            </a:r>
          </a:p>
          <a:p>
            <a:r>
              <a:rPr lang="en-US" sz="2800" baseline="0" dirty="0" smtClean="0">
                <a:latin typeface="Times New Roman" pitchFamily="18" charset="0"/>
                <a:cs typeface="Times New Roman" pitchFamily="18" charset="0"/>
              </a:rPr>
              <a:t>Clines: Gradient in features with in a species over space or </a:t>
            </a:r>
            <a:r>
              <a:rPr lang="en-US" sz="2800" baseline="0" dirty="0" smtClean="0">
                <a:latin typeface="Times New Roman" pitchFamily="18" charset="0"/>
                <a:cs typeface="Times New Roman" pitchFamily="18" charset="0"/>
              </a:rPr>
              <a:t>time /</a:t>
            </a:r>
            <a:r>
              <a:rPr lang="en-US" sz="2800" dirty="0" smtClean="0">
                <a:latin typeface="Times New Roman" pitchFamily="18" charset="0"/>
                <a:cs typeface="Times New Roman" pitchFamily="18" charset="0"/>
              </a:rPr>
              <a:t>A </a:t>
            </a:r>
            <a:r>
              <a:rPr lang="en-US" sz="2800" dirty="0">
                <a:latin typeface="Times New Roman" pitchFamily="18" charset="0"/>
                <a:cs typeface="Times New Roman" pitchFamily="18" charset="0"/>
              </a:rPr>
              <a:t>gradual change in a character or feature across the distributional range of a species or population, usually correlated with an environmental or geographic transition</a:t>
            </a:r>
            <a:r>
              <a:rPr lang="en-US" sz="2800" dirty="0" smtClean="0">
                <a:latin typeface="Times New Roman" pitchFamily="18" charset="0"/>
                <a:cs typeface="Times New Roman" pitchFamily="18" charset="0"/>
              </a:rPr>
              <a:t>.</a:t>
            </a:r>
            <a:endParaRPr lang="en-US" sz="2800" baseline="0" dirty="0" smtClean="0">
              <a:latin typeface="Times New Roman" pitchFamily="18" charset="0"/>
              <a:cs typeface="Times New Roman" pitchFamily="18" charset="0"/>
            </a:endParaRPr>
          </a:p>
        </p:txBody>
      </p:sp>
      <p:sp>
        <p:nvSpPr>
          <p:cNvPr id="4" name="AutoShape 2" descr="European herring gu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Ring Species: Cline over Space(biogeographic) that results in failure of end members to inter breed, e.g. European gulls. </a:t>
            </a:r>
          </a:p>
          <a:p>
            <a:endParaRPr lang="en-US" dirty="0"/>
          </a:p>
        </p:txBody>
      </p:sp>
      <p:pic>
        <p:nvPicPr>
          <p:cNvPr id="3074" name="Picture 2" descr="http://carolinabirds.org/Images1SM/Gull,%20Bonaparte's_KenSchnei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0" y="3048000"/>
            <a:ext cx="47752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573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Founders</a:t>
            </a:r>
            <a:br>
              <a:rPr lang="en-US" dirty="0" smtClean="0"/>
            </a:br>
            <a:endParaRPr lang="en-US" dirty="0"/>
          </a:p>
        </p:txBody>
      </p:sp>
      <p:sp>
        <p:nvSpPr>
          <p:cNvPr id="3" name="Content Placeholder 2"/>
          <p:cNvSpPr>
            <a:spLocks noGrp="1"/>
          </p:cNvSpPr>
          <p:nvPr>
            <p:ph idx="1"/>
          </p:nvPr>
        </p:nvSpPr>
        <p:spPr>
          <a:xfrm>
            <a:off x="0" y="762000"/>
            <a:ext cx="8305800" cy="4830763"/>
          </a:xfrm>
        </p:spPr>
        <p:txBody>
          <a:bodyPr>
            <a:noAutofit/>
          </a:bodyPr>
          <a:lstStyle/>
          <a:p>
            <a:r>
              <a:rPr lang="en-US" sz="3200" dirty="0" smtClean="0"/>
              <a:t> </a:t>
            </a:r>
            <a:r>
              <a:rPr lang="en-US" sz="3200" b="1" dirty="0" smtClean="0">
                <a:solidFill>
                  <a:srgbClr val="FF9F9F"/>
                </a:solidFill>
              </a:rPr>
              <a:t>Founder species </a:t>
            </a:r>
            <a:r>
              <a:rPr lang="en-US" sz="3200" dirty="0" smtClean="0"/>
              <a:t>– </a:t>
            </a:r>
          </a:p>
          <a:p>
            <a:pPr>
              <a:buNone/>
            </a:pPr>
            <a:r>
              <a:rPr lang="en-US" sz="3200" dirty="0" smtClean="0"/>
              <a:t>Individuals isolated by chance that create a new gene pool which may diversify </a:t>
            </a:r>
          </a:p>
          <a:p>
            <a:endParaRPr lang="en-US" sz="3200" dirty="0" smtClean="0"/>
          </a:p>
          <a:p>
            <a:endParaRPr lang="en-US" sz="3200" dirty="0" smtClean="0"/>
          </a:p>
          <a:p>
            <a:endParaRPr lang="en-US" sz="3200" dirty="0" smtClean="0"/>
          </a:p>
        </p:txBody>
      </p:sp>
      <p:pic>
        <p:nvPicPr>
          <p:cNvPr id="25604" name="Picture 4" descr="http://www.nativevillage.org/Archives/2009%20Archives/Feb%201%202009%20News/2-1-09%20I194%20V4/galapagos%20map.jpg"/>
          <p:cNvPicPr>
            <a:picLocks noChangeAspect="1" noChangeArrowheads="1"/>
          </p:cNvPicPr>
          <p:nvPr/>
        </p:nvPicPr>
        <p:blipFill>
          <a:blip r:embed="rId2"/>
          <a:srcRect/>
          <a:stretch>
            <a:fillRect/>
          </a:stretch>
        </p:blipFill>
        <p:spPr bwMode="auto">
          <a:xfrm>
            <a:off x="1484014" y="3733800"/>
            <a:ext cx="2478386" cy="2781301"/>
          </a:xfrm>
          <a:prstGeom prst="rect">
            <a:avLst/>
          </a:prstGeom>
          <a:noFill/>
        </p:spPr>
      </p:pic>
      <p:pic>
        <p:nvPicPr>
          <p:cNvPr id="25606" name="Picture 6" descr="http://t0.gstatic.com/images?q=tbn:ANd9GcS137GChT0sDbk1Be3nzpp4JzvoKGUeH3gC2T2l5e3uFVNsbYQvrVdTKqA"/>
          <p:cNvPicPr>
            <a:picLocks noChangeAspect="1" noChangeArrowheads="1"/>
          </p:cNvPicPr>
          <p:nvPr/>
        </p:nvPicPr>
        <p:blipFill>
          <a:blip r:embed="rId3"/>
          <a:srcRect/>
          <a:stretch>
            <a:fillRect/>
          </a:stretch>
        </p:blipFill>
        <p:spPr bwMode="auto">
          <a:xfrm>
            <a:off x="6629400" y="3505200"/>
            <a:ext cx="2000250" cy="30003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3048000"/>
            <a:ext cx="9144000" cy="3459163"/>
          </a:xfrm>
        </p:spPr>
        <p:txBody>
          <a:bodyPr>
            <a:normAutofit/>
          </a:bodyPr>
          <a:lstStyle/>
          <a:p>
            <a:r>
              <a:rPr lang="en-US" sz="4000" b="1" dirty="0" smtClean="0">
                <a:solidFill>
                  <a:srgbClr val="FF9900"/>
                </a:solidFill>
              </a:rPr>
              <a:t>14 species of finch </a:t>
            </a:r>
          </a:p>
          <a:p>
            <a:r>
              <a:rPr lang="en-US" sz="4000" dirty="0" smtClean="0"/>
              <a:t> Galápagos Islands are believed to have evolved from a single species  </a:t>
            </a:r>
            <a:r>
              <a:rPr lang="en-US" sz="4000" i="1" dirty="0" smtClean="0"/>
              <a:t>Volatinia jacarina,</a:t>
            </a:r>
            <a:r>
              <a:rPr lang="en-US" sz="4000" dirty="0" smtClean="0"/>
              <a:t> abundant in Latin America. </a:t>
            </a:r>
          </a:p>
          <a:p>
            <a:endParaRPr lang="en-US" sz="4000" dirty="0"/>
          </a:p>
        </p:txBody>
      </p:sp>
      <p:pic>
        <p:nvPicPr>
          <p:cNvPr id="9218" name="Picture 2"/>
          <p:cNvPicPr>
            <a:picLocks noChangeAspect="1" noChangeArrowheads="1"/>
          </p:cNvPicPr>
          <p:nvPr/>
        </p:nvPicPr>
        <p:blipFill>
          <a:blip r:embed="rId3"/>
          <a:srcRect t="34513" b="20074"/>
          <a:stretch>
            <a:fillRect/>
          </a:stretch>
        </p:blipFill>
        <p:spPr bwMode="auto">
          <a:xfrm>
            <a:off x="-152400" y="284965"/>
            <a:ext cx="9351762" cy="2305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54162"/>
            <a:ext cx="8686800" cy="4999038"/>
          </a:xfrm>
        </p:spPr>
        <p:txBody>
          <a:bodyPr>
            <a:noAutofit/>
          </a:bodyPr>
          <a:lstStyle/>
          <a:p>
            <a:pPr marL="0" indent="0">
              <a:buNone/>
            </a:pPr>
            <a:r>
              <a:rPr lang="en-US" sz="3000" dirty="0" smtClean="0">
                <a:latin typeface="Times New Roman" pitchFamily="18" charset="0"/>
                <a:cs typeface="Times New Roman" pitchFamily="18" charset="0"/>
              </a:rPr>
              <a:t>2. The </a:t>
            </a:r>
            <a:r>
              <a:rPr lang="en-US" sz="3000" dirty="0">
                <a:latin typeface="Times New Roman" pitchFamily="18" charset="0"/>
                <a:cs typeface="Times New Roman" pitchFamily="18" charset="0"/>
              </a:rPr>
              <a:t>individuals vary considerably, but the variation is essentially random and largely meaningless so far as genetic transmission of these variations is concerned.</a:t>
            </a:r>
          </a:p>
          <a:p>
            <a:pPr marL="0" indent="0">
              <a:buNone/>
            </a:pPr>
            <a:r>
              <a:rPr lang="en-US" sz="3000" dirty="0" smtClean="0">
                <a:latin typeface="Times New Roman" pitchFamily="18" charset="0"/>
                <a:cs typeface="Times New Roman" pitchFamily="18" charset="0"/>
              </a:rPr>
              <a:t>3. The </a:t>
            </a:r>
            <a:r>
              <a:rPr lang="en-US" sz="3000" dirty="0">
                <a:latin typeface="Times New Roman" pitchFamily="18" charset="0"/>
                <a:cs typeface="Times New Roman" pitchFamily="18" charset="0"/>
              </a:rPr>
              <a:t>variation among individuals is noticeable and follows a pattern, but there are no clear dividing lines among separate groups: they fade imperceptibly into one another. </a:t>
            </a:r>
            <a:endParaRPr lang="en-US" sz="3000" dirty="0" smtClean="0">
              <a:latin typeface="Times New Roman" pitchFamily="18" charset="0"/>
              <a:cs typeface="Times New Roman" pitchFamily="18" charset="0"/>
            </a:endParaRPr>
          </a:p>
          <a:p>
            <a:pPr marL="0" indent="0">
              <a:buNone/>
            </a:pPr>
            <a:r>
              <a:rPr lang="en-US" sz="3000" dirty="0" smtClean="0">
                <a:latin typeface="Times New Roman" pitchFamily="18" charset="0"/>
                <a:cs typeface="Times New Roman" pitchFamily="18" charset="0"/>
              </a:rPr>
              <a:t>Such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clinal</a:t>
            </a:r>
            <a:r>
              <a:rPr lang="en-US" sz="3000" dirty="0">
                <a:latin typeface="Times New Roman" pitchFamily="18" charset="0"/>
                <a:cs typeface="Times New Roman" pitchFamily="18" charset="0"/>
              </a:rPr>
              <a:t> variation always indicates substantial gene flow among the apparently separate groups that make up the population(s). </a:t>
            </a:r>
            <a:endParaRPr lang="en-US" sz="3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04380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000" dirty="0">
                <a:latin typeface="Times New Roman" pitchFamily="18" charset="0"/>
                <a:cs typeface="Times New Roman" pitchFamily="18" charset="0"/>
              </a:rPr>
              <a:t>Populations that have a steady, substantial gene flow among them are likely to represent a monotypic species, even when a fair degree of genetic variation is obvious.</a:t>
            </a:r>
          </a:p>
          <a:p>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804344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576228" y="228600"/>
            <a:ext cx="8034372" cy="6172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800" b="1" dirty="0" smtClean="0">
                <a:solidFill>
                  <a:srgbClr val="FF0000"/>
                </a:solidFill>
                <a:latin typeface="Times New Roman" pitchFamily="18" charset="0"/>
                <a:cs typeface="Times New Roman" pitchFamily="18" charset="0"/>
              </a:rPr>
              <a:t>Micro-evolution </a:t>
            </a:r>
            <a:r>
              <a:rPr lang="en-US" sz="2800" dirty="0" smtClean="0">
                <a:latin typeface="Times New Roman" pitchFamily="18" charset="0"/>
                <a:cs typeface="Times New Roman" pitchFamily="18" charset="0"/>
              </a:rPr>
              <a:t>(by mutation, genetic drift, sexual selection, and/or natural selection) leads to differences between populations</a:t>
            </a:r>
          </a:p>
          <a:p>
            <a:r>
              <a:rPr lang="en-US" sz="2800" b="1" dirty="0" smtClean="0">
                <a:solidFill>
                  <a:srgbClr val="FF0000"/>
                </a:solidFill>
                <a:latin typeface="Times New Roman" pitchFamily="18" charset="0"/>
                <a:cs typeface="Times New Roman" pitchFamily="18" charset="0"/>
              </a:rPr>
              <a:t>Population </a:t>
            </a:r>
            <a:r>
              <a:rPr lang="en-US" sz="2800" dirty="0" smtClean="0">
                <a:latin typeface="Times New Roman" pitchFamily="18" charset="0"/>
                <a:cs typeface="Times New Roman" pitchFamily="18" charset="0"/>
              </a:rPr>
              <a:t>= a finite collection of conspecific individuals living in the same area and having the potential to mate with one another (also called </a:t>
            </a:r>
            <a:r>
              <a:rPr lang="en-US" sz="2800" b="1" i="1" dirty="0" smtClean="0">
                <a:solidFill>
                  <a:srgbClr val="FF9F9F"/>
                </a:solidFill>
                <a:latin typeface="Times New Roman" pitchFamily="18" charset="0"/>
                <a:cs typeface="Times New Roman" pitchFamily="18" charset="0"/>
              </a:rPr>
              <a:t>demes</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When “enough” differences have accrued, macro-evolution can occur.</a:t>
            </a:r>
          </a:p>
          <a:p>
            <a:r>
              <a:rPr lang="en-US" sz="2800" b="1" dirty="0" smtClean="0">
                <a:solidFill>
                  <a:srgbClr val="FF0000"/>
                </a:solidFill>
                <a:latin typeface="Times New Roman" pitchFamily="18" charset="0"/>
                <a:cs typeface="Times New Roman" pitchFamily="18" charset="0"/>
              </a:rPr>
              <a:t>Macro-evolution</a:t>
            </a:r>
            <a:r>
              <a:rPr lang="en-US" sz="2800" dirty="0" smtClean="0">
                <a:latin typeface="Times New Roman" pitchFamily="18" charset="0"/>
                <a:cs typeface="Times New Roman" pitchFamily="18" charset="0"/>
              </a:rPr>
              <a:t> = the production of  new species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nodePh="1">
                                  <p:stCondLst>
                                    <p:cond delay="0"/>
                                  </p:stCondLst>
                                  <p:endCondLst>
                                    <p:cond evt="begin" delay="0">
                                      <p:tn val="5"/>
                                    </p:cond>
                                  </p:endCondLst>
                                  <p:childTnLst>
                                    <p:animRot by="21600000">
                                      <p:cBhvr>
                                        <p:cTn id="6" dur="2000" fill="hold"/>
                                        <p:tgtEl>
                                          <p:spTgt spid="2"/>
                                        </p:tgtEl>
                                        <p:attrNameLst>
                                          <p:attrName>r</p:attrName>
                                        </p:attrNameLst>
                                      </p:cBhvr>
                                    </p:animRot>
                                  </p:childTnLst>
                                </p:cTn>
                              </p:par>
                              <p:par>
                                <p:cTn id="7" presetID="45"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2000"/>
                                        <p:tgtEl>
                                          <p:spTgt spid="3">
                                            <p:txEl>
                                              <p:pRg st="0" end="0"/>
                                            </p:txEl>
                                          </p:spTgt>
                                        </p:tgtEl>
                                      </p:cBhvr>
                                    </p:animEffect>
                                    <p:anim calcmode="lin" valueType="num">
                                      <p:cBhvr>
                                        <p:cTn id="10"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1"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idx="1"/>
          </p:nvPr>
        </p:nvSpPr>
        <p:spPr bwMode="auto">
          <a:xfrm>
            <a:off x="304800" y="1102553"/>
            <a:ext cx="8686800" cy="5429179"/>
          </a:xfrm>
          <a:prstGeom prst="rect">
            <a:avLst/>
          </a:prstGeom>
          <a:noFill/>
          <a:ln w="9525">
            <a:noFill/>
            <a:miter lim="800000"/>
            <a:headEnd/>
            <a:tailEnd/>
          </a:ln>
          <a:effectLst/>
        </p:spPr>
        <p:txBody>
          <a:bodyPr wrap="square" anchor="ctr">
            <a:spAutoFit/>
          </a:bodyPr>
          <a:lstStyle/>
          <a:p>
            <a:pPr>
              <a:buNone/>
            </a:pPr>
            <a:r>
              <a:rPr lang="en-US" sz="5400" b="1" dirty="0">
                <a:solidFill>
                  <a:srgbClr val="7030A0"/>
                </a:solidFill>
                <a:latin typeface="Times New Roman" pitchFamily="18" charset="0"/>
                <a:cs typeface="Times New Roman" pitchFamily="18" charset="0"/>
              </a:rPr>
              <a:t>Polytypic species</a:t>
            </a:r>
          </a:p>
          <a:p>
            <a:endParaRPr lang="en-US" dirty="0">
              <a:solidFill>
                <a:srgbClr val="7030A0"/>
              </a:solidFill>
              <a:latin typeface="Times New Roman" pitchFamily="18" charset="0"/>
              <a:cs typeface="Times New Roman" pitchFamily="18" charset="0"/>
            </a:endParaRPr>
          </a:p>
          <a:p>
            <a:pPr>
              <a:buNone/>
            </a:pPr>
            <a:r>
              <a:rPr lang="en-US" sz="2800" b="1" dirty="0">
                <a:solidFill>
                  <a:srgbClr val="7030A0"/>
                </a:solidFill>
                <a:latin typeface="Times New Roman" pitchFamily="18" charset="0"/>
                <a:cs typeface="Times New Roman" pitchFamily="18" charset="0"/>
              </a:rPr>
              <a:t>= </a:t>
            </a:r>
            <a:r>
              <a:rPr lang="en-US" sz="2800" b="1" dirty="0" smtClean="0">
                <a:solidFill>
                  <a:srgbClr val="7030A0"/>
                </a:solidFill>
                <a:latin typeface="Times New Roman" pitchFamily="18" charset="0"/>
                <a:cs typeface="Times New Roman" pitchFamily="18" charset="0"/>
              </a:rPr>
              <a:t>single </a:t>
            </a:r>
            <a:r>
              <a:rPr lang="en-US" sz="2800" b="1" dirty="0">
                <a:solidFill>
                  <a:srgbClr val="7030A0"/>
                </a:solidFill>
                <a:latin typeface="Times New Roman" pitchFamily="18" charset="0"/>
                <a:cs typeface="Times New Roman" pitchFamily="18" charset="0"/>
              </a:rPr>
              <a:t>species of geographically and </a:t>
            </a:r>
          </a:p>
          <a:p>
            <a:pPr>
              <a:buNone/>
            </a:pPr>
            <a:r>
              <a:rPr lang="en-US" sz="2800" b="1" dirty="0" smtClean="0">
                <a:solidFill>
                  <a:srgbClr val="7030A0"/>
                </a:solidFill>
                <a:latin typeface="Times New Roman" pitchFamily="18" charset="0"/>
                <a:cs typeface="Times New Roman" pitchFamily="18" charset="0"/>
              </a:rPr>
              <a:t>morphologically </a:t>
            </a:r>
            <a:r>
              <a:rPr lang="en-US" sz="2800" b="1" dirty="0">
                <a:solidFill>
                  <a:srgbClr val="7030A0"/>
                </a:solidFill>
                <a:latin typeface="Times New Roman" pitchFamily="18" charset="0"/>
                <a:cs typeface="Times New Roman" pitchFamily="18" charset="0"/>
              </a:rPr>
              <a:t>different </a:t>
            </a:r>
            <a:r>
              <a:rPr lang="en-US" sz="2800" b="1" dirty="0" smtClean="0">
                <a:solidFill>
                  <a:srgbClr val="7030A0"/>
                </a:solidFill>
                <a:latin typeface="Times New Roman" pitchFamily="18" charset="0"/>
                <a:cs typeface="Times New Roman" pitchFamily="18" charset="0"/>
              </a:rPr>
              <a:t>populations </a:t>
            </a:r>
            <a:endParaRPr lang="en-US" sz="2800" b="1" dirty="0" smtClean="0">
              <a:solidFill>
                <a:srgbClr val="7030A0"/>
              </a:solidFill>
              <a:latin typeface="Times New Roman" pitchFamily="18" charset="0"/>
              <a:cs typeface="Times New Roman" pitchFamily="18" charset="0"/>
            </a:endParaRPr>
          </a:p>
          <a:p>
            <a:pPr>
              <a:buNone/>
            </a:pPr>
            <a:r>
              <a:rPr lang="en-US" sz="2800" b="1" dirty="0" smtClean="0">
                <a:solidFill>
                  <a:srgbClr val="7030A0"/>
                </a:solidFill>
                <a:latin typeface="Times New Roman" pitchFamily="18" charset="0"/>
                <a:cs typeface="Times New Roman" pitchFamily="18" charset="0"/>
              </a:rPr>
              <a:t>The </a:t>
            </a:r>
            <a:r>
              <a:rPr lang="en-US" sz="2800" b="1" dirty="0" smtClean="0">
                <a:solidFill>
                  <a:srgbClr val="7030A0"/>
                </a:solidFill>
                <a:latin typeface="Times New Roman" pitchFamily="18" charset="0"/>
                <a:cs typeface="Times New Roman" pitchFamily="18" charset="0"/>
              </a:rPr>
              <a:t>Result of Microevolution</a:t>
            </a:r>
            <a:endParaRPr lang="en-US" sz="2800" b="1" dirty="0">
              <a:solidFill>
                <a:srgbClr val="7030A0"/>
              </a:solidFill>
              <a:latin typeface="Times New Roman" pitchFamily="18" charset="0"/>
              <a:cs typeface="Times New Roman" pitchFamily="18" charset="0"/>
            </a:endParaRPr>
          </a:p>
          <a:p>
            <a:pPr>
              <a:buNone/>
            </a:pPr>
            <a:endParaRPr lang="en-US" dirty="0">
              <a:solidFill>
                <a:srgbClr val="7030A0"/>
              </a:solidFill>
              <a:latin typeface="Times New Roman" pitchFamily="18" charset="0"/>
              <a:cs typeface="Times New Roman" pitchFamily="18" charset="0"/>
            </a:endParaRPr>
          </a:p>
          <a:p>
            <a:pPr>
              <a:buNone/>
            </a:pPr>
            <a:r>
              <a:rPr lang="en-US" dirty="0" smtClean="0">
                <a:solidFill>
                  <a:srgbClr val="7030A0"/>
                </a:solidFill>
                <a:latin typeface="Times New Roman" pitchFamily="18" charset="0"/>
                <a:cs typeface="Times New Roman" pitchFamily="18" charset="0"/>
              </a:rPr>
              <a:t>the Bengal tiger is   </a:t>
            </a:r>
            <a:r>
              <a:rPr lang="en-US" i="1" dirty="0" smtClean="0">
                <a:solidFill>
                  <a:srgbClr val="7030A0"/>
                </a:solidFill>
                <a:latin typeface="Times New Roman" pitchFamily="18" charset="0"/>
                <a:cs typeface="Times New Roman" pitchFamily="18" charset="0"/>
              </a:rPr>
              <a:t>Panthera tigris tigris,</a:t>
            </a:r>
            <a:r>
              <a:rPr lang="en-US" dirty="0" smtClean="0">
                <a:solidFill>
                  <a:srgbClr val="7030A0"/>
                </a:solidFill>
                <a:latin typeface="Times New Roman" pitchFamily="18" charset="0"/>
                <a:cs typeface="Times New Roman" pitchFamily="18" charset="0"/>
              </a:rPr>
              <a:t> and </a:t>
            </a:r>
          </a:p>
          <a:p>
            <a:pPr>
              <a:buNone/>
            </a:pPr>
            <a:r>
              <a:rPr lang="en-US" dirty="0" smtClean="0">
                <a:solidFill>
                  <a:srgbClr val="7030A0"/>
                </a:solidFill>
                <a:latin typeface="Times New Roman" pitchFamily="18" charset="0"/>
                <a:cs typeface="Times New Roman" pitchFamily="18" charset="0"/>
              </a:rPr>
              <a:t>the Sumatran tiger  </a:t>
            </a:r>
            <a:r>
              <a:rPr lang="en-US" i="1" dirty="0" smtClean="0">
                <a:solidFill>
                  <a:srgbClr val="7030A0"/>
                </a:solidFill>
                <a:latin typeface="Times New Roman" pitchFamily="18" charset="0"/>
                <a:cs typeface="Times New Roman" pitchFamily="18" charset="0"/>
              </a:rPr>
              <a:t>Panthera tigris sumatrae. </a:t>
            </a:r>
            <a:endParaRPr lang="en-US" i="1" dirty="0" smtClean="0">
              <a:solidFill>
                <a:srgbClr val="7030A0"/>
              </a:solidFill>
              <a:latin typeface="Times New Roman" pitchFamily="18" charset="0"/>
              <a:cs typeface="Times New Roman" pitchFamily="18" charset="0"/>
            </a:endParaRPr>
          </a:p>
          <a:p>
            <a:pPr>
              <a:buNone/>
            </a:pPr>
            <a:r>
              <a:rPr lang="en-US" sz="3200" i="1" dirty="0">
                <a:solidFill>
                  <a:srgbClr val="7030A0"/>
                </a:solidFill>
                <a:latin typeface="Times New Roman" pitchFamily="18" charset="0"/>
                <a:cs typeface="Times New Roman" pitchFamily="18" charset="0"/>
              </a:rPr>
              <a:t> </a:t>
            </a:r>
            <a:r>
              <a:rPr lang="en-US" sz="3200" i="1" dirty="0" smtClean="0">
                <a:solidFill>
                  <a:srgbClr val="7030A0"/>
                </a:solidFill>
                <a:latin typeface="Times New Roman" pitchFamily="18" charset="0"/>
                <a:cs typeface="Times New Roman" pitchFamily="18" charset="0"/>
              </a:rPr>
              <a:t>  </a:t>
            </a:r>
            <a:endParaRPr lang="en-US" sz="3200" i="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to="" calcmode="lin" valueType="num">
                                      <p:cBhvr>
                                        <p:cTn id="17" dur="1" fill="hold"/>
                                        <p:tgtEl>
                                          <p:spTgt spid="4">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to="" calcmode="lin" valueType="num">
                                      <p:cBhvr>
                                        <p:cTn id="22" dur="1" fill="hold"/>
                                        <p:tgtEl>
                                          <p:spTgt spid="4">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to="" calcmode="lin" valueType="num">
                                      <p:cBhvr>
                                        <p:cTn id="27" dur="1" fill="hold"/>
                                        <p:tgtEl>
                                          <p:spTgt spid="4">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 to="" calcmode="lin" valueType="num">
                                      <p:cBhvr>
                                        <p:cTn id="32" dur="1" fill="hold"/>
                                        <p:tgtEl>
                                          <p:spTgt spid="4">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to="" calcmode="lin" valueType="num">
                                      <p:cBhvr>
                                        <p:cTn id="37" dur="1" fill="hold"/>
                                        <p:tgtEl>
                                          <p:spTgt spid="4">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ClassicPhotoAlbum</Template>
  <TotalTime>0</TotalTime>
  <Words>2340</Words>
  <Application>Microsoft Office PowerPoint</Application>
  <PresentationFormat>On-screen Show (4:3)</PresentationFormat>
  <Paragraphs>242</Paragraphs>
  <Slides>45</Slides>
  <Notes>18</Notes>
  <HiddenSlides>4</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ClassicPhotoAlbum</vt:lpstr>
      <vt:lpstr>Trek</vt:lpstr>
      <vt:lpstr>POLYTYPIC SPECIES</vt:lpstr>
      <vt:lpstr>Polytipic species</vt:lpstr>
      <vt:lpstr>PowerPoint Presentation</vt:lpstr>
      <vt:lpstr>Monotypic species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Example </vt:lpstr>
      <vt:lpstr>PowerPoint Presentation</vt:lpstr>
      <vt:lpstr>The species of Linnaeus and Ray:  </vt:lpstr>
      <vt:lpstr>Importance of Polytypic Species:  </vt:lpstr>
      <vt:lpstr>Establishing polytypic species,  </vt:lpstr>
      <vt:lpstr>Establishing polytypic species,  </vt:lpstr>
      <vt:lpstr>the occurrence of polytypic species in the animal Kingdom </vt:lpstr>
      <vt:lpstr>PowerPoint Presentation</vt:lpstr>
      <vt:lpstr>PowerPoint Presentation</vt:lpstr>
      <vt:lpstr>PowerPoint Presentation</vt:lpstr>
      <vt:lpstr>PowerPoint Presentation</vt:lpstr>
      <vt:lpstr>PowerPoint Presentation</vt:lpstr>
      <vt:lpstr>PowerPoint Presentation</vt:lpstr>
      <vt:lpstr>Terms used for Infraspecific Categories </vt:lpstr>
      <vt:lpstr>Infraspecific Categories. </vt:lpstr>
      <vt:lpstr>Infraspecific Categories. </vt:lpstr>
      <vt:lpstr>Subspecies is a category quite different from the species. </vt:lpstr>
      <vt:lpstr>Difficulties in the application of the Subspecies concept </vt:lpstr>
      <vt:lpstr>PowerPoint Presentation</vt:lpstr>
      <vt:lpstr>PowerPoint Presentation</vt:lpstr>
      <vt:lpstr>Wilson and Brown 1953 motioned  4 aspects which reduce the usefulness of subspecies </vt:lpstr>
      <vt:lpstr>Practical problems with Subspecies are,  </vt:lpstr>
      <vt:lpstr>Practical problems with Subspecies are,  </vt:lpstr>
      <vt:lpstr>PowerPoint Presentation</vt:lpstr>
      <vt:lpstr>The nomenclature of subspecies      Trinomial Three part name e.g  The British red dear is    </vt:lpstr>
      <vt:lpstr>PowerPoint Presentation</vt:lpstr>
      <vt:lpstr>PowerPoint Presentation</vt:lpstr>
      <vt:lpstr>Temporal Subspecies </vt:lpstr>
      <vt:lpstr>Temporal Subspecies </vt:lpstr>
      <vt:lpstr>Species in paleontology  </vt:lpstr>
      <vt:lpstr>Founder, Clines and Rings </vt:lpstr>
      <vt:lpstr>PowerPoint Presentation</vt:lpstr>
      <vt:lpstr>Founders </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2010-01-22T15:59:30Z</dcterms:created>
  <dcterms:modified xsi:type="dcterms:W3CDTF">2015-04-15T06:52:05Z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