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60" r:id="rId5"/>
    <p:sldId id="261" r:id="rId6"/>
    <p:sldId id="264" r:id="rId7"/>
    <p:sldId id="265" r:id="rId8"/>
    <p:sldId id="266" r:id="rId9"/>
    <p:sldId id="267" r:id="rId10"/>
    <p:sldId id="272"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p:scale>
          <a:sx n="70" d="100"/>
          <a:sy n="70"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282376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2845640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26617073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1283814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384407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3697738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225498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790039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599985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1200141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AE25BB-D11C-4845-ADDC-608F35271C6F}" type="datetimeFigureOut">
              <a:rPr lang="en-US" smtClean="0"/>
              <a:pPr/>
              <a:t>10/24/2015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8E1BAA-E83D-4339-9358-5A427DB79A74}" type="slidenum">
              <a:rPr lang="en-US" smtClean="0"/>
              <a:pPr/>
              <a:t>‹#›</a:t>
            </a:fld>
            <a:endParaRPr lang="en-US"/>
          </a:p>
        </p:txBody>
      </p:sp>
    </p:spTree>
    <p:extLst>
      <p:ext uri="{BB962C8B-B14F-4D97-AF65-F5344CB8AC3E}">
        <p14:creationId xmlns:p14="http://schemas.microsoft.com/office/powerpoint/2010/main" val="996324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AE25BB-D11C-4845-ADDC-608F35271C6F}" type="datetimeFigureOut">
              <a:rPr lang="en-US" smtClean="0"/>
              <a:pPr/>
              <a:t>10/24/2015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8E1BAA-E83D-4339-9358-5A427DB79A74}" type="slidenum">
              <a:rPr lang="en-US" smtClean="0"/>
              <a:pPr/>
              <a:t>‹#›</a:t>
            </a:fld>
            <a:endParaRPr lang="en-US"/>
          </a:p>
        </p:txBody>
      </p:sp>
    </p:spTree>
    <p:extLst>
      <p:ext uri="{BB962C8B-B14F-4D97-AF65-F5344CB8AC3E}">
        <p14:creationId xmlns:p14="http://schemas.microsoft.com/office/powerpoint/2010/main" val="102044594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09800" y="1752600"/>
            <a:ext cx="5562600" cy="2133600"/>
          </a:xfrm>
        </p:spPr>
        <p:txBody>
          <a:bodyPr>
            <a:noAutofit/>
          </a:bodyPr>
          <a:lstStyle/>
          <a:p>
            <a:pPr algn="just"/>
            <a:r>
              <a:rPr lang="en-US" sz="4400" dirty="0" smtClean="0">
                <a:solidFill>
                  <a:schemeClr val="tx1"/>
                </a:solidFill>
                <a:latin typeface="Times New Roman" pitchFamily="18" charset="0"/>
                <a:cs typeface="Times New Roman" pitchFamily="18" charset="0"/>
              </a:rPr>
              <a:t>PHEROMONES</a:t>
            </a:r>
            <a:endParaRPr lang="en-US" sz="4400"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304800"/>
            <a:ext cx="1524000" cy="715962"/>
          </a:xfrm>
        </p:spPr>
        <p:txBody>
          <a:bodyPr>
            <a:noAutofit/>
          </a:bodyPr>
          <a:lstStyle/>
          <a:p>
            <a:r>
              <a:rPr lang="en-US" dirty="0" smtClean="0">
                <a:latin typeface="Times New Roman" pitchFamily="18" charset="0"/>
                <a:cs typeface="Times New Roman" pitchFamily="18" charset="0"/>
              </a:rPr>
              <a:t>limits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4876800" cy="1524000"/>
          </a:xfrm>
        </p:spPr>
        <p:txBody>
          <a:bodyPr>
            <a:normAutofit/>
          </a:bodyPr>
          <a:lstStyle/>
          <a:p>
            <a:pPr marL="36576" indent="0">
              <a:buNone/>
            </a:pPr>
            <a:endParaRPr lang="en-US" sz="2400" dirty="0" smtClean="0">
              <a:solidFill>
                <a:schemeClr val="tx1">
                  <a:lumMod val="75000"/>
                </a:schemeClr>
              </a:solidFill>
              <a:latin typeface="Andalus" pitchFamily="18" charset="-78"/>
              <a:cs typeface="Andalus" pitchFamily="18" charset="-78"/>
            </a:endParaRPr>
          </a:p>
          <a:p>
            <a:r>
              <a:rPr lang="en-US" sz="2400" dirty="0" smtClean="0">
                <a:solidFill>
                  <a:schemeClr val="tx1">
                    <a:lumMod val="75000"/>
                  </a:schemeClr>
                </a:solidFill>
                <a:latin typeface="Andalus" pitchFamily="18" charset="-78"/>
                <a:cs typeface="Andalus" pitchFamily="18" charset="-78"/>
              </a:rPr>
              <a:t>Diffusion rate of pheromones.</a:t>
            </a:r>
          </a:p>
          <a:p>
            <a:r>
              <a:rPr lang="en-US" sz="2400" dirty="0" smtClean="0">
                <a:solidFill>
                  <a:schemeClr val="tx1">
                    <a:lumMod val="75000"/>
                  </a:schemeClr>
                </a:solidFill>
                <a:latin typeface="Andalus" pitchFamily="18" charset="-78"/>
                <a:cs typeface="Andalus" pitchFamily="18" charset="-78"/>
              </a:rPr>
              <a:t>Sensible concentration.</a:t>
            </a:r>
          </a:p>
        </p:txBody>
      </p:sp>
      <p:sp>
        <p:nvSpPr>
          <p:cNvPr id="4" name="Title 1"/>
          <p:cNvSpPr txBox="1">
            <a:spLocks/>
          </p:cNvSpPr>
          <p:nvPr/>
        </p:nvSpPr>
        <p:spPr>
          <a:xfrm>
            <a:off x="3200400" y="2743200"/>
            <a:ext cx="2743200" cy="715962"/>
          </a:xfrm>
          <a:prstGeom prst="rect">
            <a:avLst/>
          </a:prstGeom>
        </p:spPr>
        <p:txBody>
          <a:bodyPr vert="horz" lIns="45720" rIns="45720"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0" strike="noStrike" kern="1200" cap="none" spc="0" normalizeH="0" baseline="0" noProof="0" dirty="0" smtClean="0">
                <a:ln>
                  <a:noFill/>
                </a:ln>
                <a:effectLst/>
                <a:uLnTx/>
                <a:uFillTx/>
                <a:latin typeface="Times New Roman" pitchFamily="18" charset="0"/>
                <a:ea typeface="+mj-ea"/>
                <a:cs typeface="Times New Roman" pitchFamily="18" charset="0"/>
              </a:rPr>
              <a:t>conclusion</a:t>
            </a:r>
            <a:endParaRPr kumimoji="0" lang="en-US" sz="4000" b="1" i="0" strike="noStrike" kern="1200" cap="none" spc="0" normalizeH="0" baseline="0" noProof="0" dirty="0">
              <a:ln>
                <a:noFill/>
              </a:ln>
              <a:effectLst/>
              <a:uLnTx/>
              <a:uFillTx/>
              <a:latin typeface="Times New Roman" pitchFamily="18" charset="0"/>
              <a:ea typeface="+mj-ea"/>
              <a:cs typeface="Times New Roman" pitchFamily="18" charset="0"/>
            </a:endParaRPr>
          </a:p>
        </p:txBody>
      </p:sp>
      <p:sp>
        <p:nvSpPr>
          <p:cNvPr id="5" name="Content Placeholder 2"/>
          <p:cNvSpPr txBox="1">
            <a:spLocks/>
          </p:cNvSpPr>
          <p:nvPr/>
        </p:nvSpPr>
        <p:spPr>
          <a:xfrm>
            <a:off x="457200" y="3581400"/>
            <a:ext cx="8382000" cy="2971800"/>
          </a:xfrm>
          <a:prstGeom prst="rect">
            <a:avLst/>
          </a:prstGeom>
        </p:spPr>
        <p:txBody>
          <a:bodyPr vert="horz">
            <a:normAutofit/>
          </a:bodyPr>
          <a:lstStyle/>
          <a:p>
            <a:pPr marL="36576" marR="0" lvl="0" algn="l" defTabSz="914400" rtl="0" eaLnBrk="1" fontAlgn="auto" latinLnBrk="0" hangingPunct="1">
              <a:lnSpc>
                <a:spcPct val="100000"/>
              </a:lnSpc>
              <a:spcBef>
                <a:spcPct val="20000"/>
              </a:spcBef>
              <a:spcAft>
                <a:spcPts val="0"/>
              </a:spcAft>
              <a:buClr>
                <a:schemeClr val="accent1"/>
              </a:buClr>
              <a:buSzPct val="80000"/>
              <a:tabLst/>
              <a:defRPr/>
            </a:pPr>
            <a:r>
              <a:rPr kumimoji="0" lang="en-US" sz="2400" b="0" i="0" u="none" strike="noStrike" kern="1200" cap="none" spc="0" normalizeH="0" baseline="0" noProof="0" dirty="0" smtClean="0">
                <a:ln>
                  <a:noFill/>
                </a:ln>
                <a:solidFill>
                  <a:schemeClr val="tx1">
                    <a:lumMod val="75000"/>
                  </a:schemeClr>
                </a:solidFill>
                <a:effectLst/>
                <a:uLnTx/>
                <a:uFillTx/>
                <a:latin typeface="Andalus" pitchFamily="18" charset="-78"/>
                <a:ea typeface="+mn-ea"/>
                <a:cs typeface="Andalus" pitchFamily="18" charset="-78"/>
              </a:rPr>
              <a:t>Across</a:t>
            </a:r>
            <a:r>
              <a:rPr kumimoji="0" lang="en-US" sz="2400" b="0" i="0" u="none" strike="noStrike" kern="1200" cap="none" spc="0" normalizeH="0" noProof="0" dirty="0" smtClean="0">
                <a:ln>
                  <a:noFill/>
                </a:ln>
                <a:solidFill>
                  <a:schemeClr val="tx1">
                    <a:lumMod val="75000"/>
                  </a:schemeClr>
                </a:solidFill>
                <a:effectLst/>
                <a:uLnTx/>
                <a:uFillTx/>
                <a:latin typeface="Andalus" pitchFamily="18" charset="-78"/>
                <a:ea typeface="+mn-ea"/>
                <a:cs typeface="Andalus" pitchFamily="18" charset="-78"/>
              </a:rPr>
              <a:t> the animal kingdom</a:t>
            </a:r>
            <a:r>
              <a:rPr lang="en-US" sz="2400" dirty="0" smtClean="0">
                <a:solidFill>
                  <a:schemeClr val="tx1">
                    <a:lumMod val="75000"/>
                  </a:schemeClr>
                </a:solidFill>
                <a:latin typeface="Andalus" pitchFamily="18" charset="-78"/>
                <a:cs typeface="Andalus" pitchFamily="18" charset="-78"/>
              </a:rPr>
              <a:t>, more interaction are mediated by pheromones than by any other kind of signal. Evolution of pheromones very likely because there is selection for any odor  that increases reproductive success or survival.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4600" y="228600"/>
            <a:ext cx="4114800" cy="1143000"/>
          </a:xfrm>
        </p:spPr>
        <p:txBody>
          <a:bodyPr>
            <a:normAutofit/>
          </a:bodyPr>
          <a:lstStyle/>
          <a:p>
            <a:r>
              <a:rPr lang="en-US" dirty="0" smtClean="0">
                <a:latin typeface="Times New Roman" pitchFamily="18" charset="0"/>
                <a:cs typeface="Times New Roman" pitchFamily="18" charset="0"/>
              </a:rPr>
              <a:t>Introduction</a:t>
            </a:r>
            <a:endParaRPr lang="en-US" dirty="0">
              <a:latin typeface="Times New Roman" pitchFamily="18" charset="0"/>
              <a:cs typeface="Times New Roman" pitchFamily="18" charset="0"/>
            </a:endParaRPr>
          </a:p>
        </p:txBody>
      </p:sp>
      <p:sp>
        <p:nvSpPr>
          <p:cNvPr id="7" name="Content Placeholder 6"/>
          <p:cNvSpPr>
            <a:spLocks noGrp="1"/>
          </p:cNvSpPr>
          <p:nvPr>
            <p:ph idx="1"/>
          </p:nvPr>
        </p:nvSpPr>
        <p:spPr>
          <a:xfrm>
            <a:off x="457200" y="1295400"/>
            <a:ext cx="8305800" cy="4525963"/>
          </a:xfrm>
        </p:spPr>
        <p:txBody>
          <a:bodyPr>
            <a:noAutofit/>
          </a:bodyPr>
          <a:lstStyle/>
          <a:p>
            <a:r>
              <a:rPr lang="en-US" sz="2800" dirty="0" smtClean="0">
                <a:solidFill>
                  <a:schemeClr val="tx1">
                    <a:lumMod val="75000"/>
                  </a:schemeClr>
                </a:solidFill>
                <a:latin typeface="Times New Roman" pitchFamily="18" charset="0"/>
                <a:cs typeface="Times New Roman" pitchFamily="18" charset="0"/>
              </a:rPr>
              <a:t>The term “pheromone” was first introduced by Peter Karlson  1959.</a:t>
            </a:r>
          </a:p>
          <a:p>
            <a:r>
              <a:rPr lang="en-US" sz="2800" dirty="0" smtClean="0">
                <a:solidFill>
                  <a:schemeClr val="tx1">
                    <a:lumMod val="75000"/>
                  </a:schemeClr>
                </a:solidFill>
                <a:latin typeface="Times New Roman" pitchFamily="18" charset="0"/>
                <a:cs typeface="Times New Roman" pitchFamily="18" charset="0"/>
              </a:rPr>
              <a:t>It is Greek origin in which phero “ to carry or transfer” and hormone “to stimulate”.</a:t>
            </a:r>
          </a:p>
          <a:p>
            <a:r>
              <a:rPr lang="en-US" sz="2800" dirty="0" smtClean="0">
                <a:solidFill>
                  <a:schemeClr val="tx1">
                    <a:lumMod val="75000"/>
                  </a:schemeClr>
                </a:solidFill>
                <a:latin typeface="Times New Roman" pitchFamily="18" charset="0"/>
                <a:cs typeface="Times New Roman" pitchFamily="18" charset="0"/>
              </a:rPr>
              <a:t>“A pheromones is secreted or excreted chemical factor that triggers a social response in members of the same species”.</a:t>
            </a:r>
          </a:p>
          <a:p>
            <a:r>
              <a:rPr lang="en-US" sz="2800" dirty="0" smtClean="0">
                <a:solidFill>
                  <a:schemeClr val="tx1">
                    <a:lumMod val="75000"/>
                  </a:schemeClr>
                </a:solidFill>
                <a:latin typeface="Times New Roman" pitchFamily="18" charset="0"/>
                <a:cs typeface="Times New Roman" pitchFamily="18" charset="0"/>
              </a:rPr>
              <a:t>Pheromones are the chemicals capable of acting outside the body of the secreting individual to impact the behavior of the receiving individual.</a:t>
            </a:r>
          </a:p>
          <a:p>
            <a:r>
              <a:rPr lang="en-US" sz="2800" dirty="0" smtClean="0">
                <a:solidFill>
                  <a:schemeClr val="tx1">
                    <a:lumMod val="75000"/>
                  </a:schemeClr>
                </a:solidFill>
                <a:latin typeface="Times New Roman" pitchFamily="18" charset="0"/>
                <a:cs typeface="Times New Roman" pitchFamily="18" charset="0"/>
              </a:rPr>
              <a:t>Pheromones are used from basic unicellular prokaryotes to complex multicellular eukaryotes.</a:t>
            </a:r>
          </a:p>
          <a:p>
            <a:endParaRPr lang="en-US" sz="2800" dirty="0" smtClean="0">
              <a:solidFill>
                <a:schemeClr val="tx1">
                  <a:lumMod val="75000"/>
                </a:schemeClr>
              </a:solidFill>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1143000"/>
          </a:xfrm>
        </p:spPr>
        <p:txBody>
          <a:bodyPr>
            <a:normAutofit/>
          </a:bodyPr>
          <a:lstStyle/>
          <a:p>
            <a:r>
              <a:rPr lang="en-US" dirty="0" smtClean="0">
                <a:latin typeface="Times New Roman" pitchFamily="18" charset="0"/>
                <a:cs typeface="Times New Roman" pitchFamily="18" charset="0"/>
              </a:rPr>
              <a:t>Evolution of Pheromone</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381000" y="1447800"/>
            <a:ext cx="8382000" cy="5105400"/>
          </a:xfrm>
        </p:spPr>
        <p:txBody>
          <a:bodyPr>
            <a:normAutofit/>
          </a:bodyPr>
          <a:lstStyle/>
          <a:p>
            <a:r>
              <a:rPr lang="en-US" sz="2400" dirty="0" smtClean="0">
                <a:solidFill>
                  <a:schemeClr val="tx1">
                    <a:lumMod val="75000"/>
                  </a:schemeClr>
                </a:solidFill>
                <a:latin typeface="Andalus" pitchFamily="18" charset="-78"/>
                <a:cs typeface="Andalus" pitchFamily="18" charset="-78"/>
              </a:rPr>
              <a:t>Chemical senses are the oldest, shared by all organisms including bacteria, so animals are pre-adapted to detect chemical signals in the environment.</a:t>
            </a:r>
          </a:p>
          <a:p>
            <a:endParaRPr lang="en-US" sz="2400" dirty="0" smtClean="0">
              <a:solidFill>
                <a:schemeClr val="tx1">
                  <a:lumMod val="75000"/>
                </a:schemeClr>
              </a:solidFill>
              <a:latin typeface="Andalus" pitchFamily="18" charset="-78"/>
              <a:cs typeface="Andalus" pitchFamily="18" charset="-78"/>
            </a:endParaRPr>
          </a:p>
          <a:p>
            <a:r>
              <a:rPr lang="en-US" sz="2400" dirty="0" smtClean="0">
                <a:solidFill>
                  <a:schemeClr val="tx1">
                    <a:lumMod val="75000"/>
                  </a:schemeClr>
                </a:solidFill>
                <a:latin typeface="Andalus" pitchFamily="18" charset="-78"/>
                <a:cs typeface="Andalus" pitchFamily="18" charset="-78"/>
              </a:rPr>
              <a:t>Signals are derived from movements, body parts or molecules already in used. </a:t>
            </a:r>
            <a:endParaRPr lang="en-US" sz="2400" dirty="0">
              <a:solidFill>
                <a:schemeClr val="tx1">
                  <a:lumMod val="75000"/>
                </a:schemeClr>
              </a:solidFill>
              <a:latin typeface="Andalus" pitchFamily="18" charset="-78"/>
              <a:cs typeface="Andalus" pitchFamily="18" charset="-78"/>
            </a:endParaRPr>
          </a:p>
          <a:p>
            <a:endParaRPr lang="en-US" sz="2400" dirty="0" smtClean="0">
              <a:solidFill>
                <a:schemeClr val="tx1">
                  <a:lumMod val="75000"/>
                </a:schemeClr>
              </a:solidFill>
              <a:latin typeface="Andalus" pitchFamily="18" charset="-78"/>
              <a:cs typeface="Andalus" pitchFamily="18" charset="-78"/>
            </a:endParaRPr>
          </a:p>
          <a:p>
            <a:r>
              <a:rPr lang="en-US" sz="2400" dirty="0" smtClean="0">
                <a:solidFill>
                  <a:schemeClr val="tx1">
                    <a:lumMod val="75000"/>
                  </a:schemeClr>
                </a:solidFill>
                <a:latin typeface="Andalus" pitchFamily="18" charset="-78"/>
                <a:cs typeface="Andalus" pitchFamily="18" charset="-78"/>
              </a:rPr>
              <a:t>There is also evolution in the senses and response of the receiver.</a:t>
            </a:r>
          </a:p>
          <a:p>
            <a:pPr marL="36576" indent="0">
              <a:buNone/>
            </a:pPr>
            <a:endParaRPr lang="en-US" sz="2400" dirty="0" smtClean="0">
              <a:solidFill>
                <a:schemeClr val="tx1">
                  <a:lumMod val="75000"/>
                </a:schemeClr>
              </a:solidFill>
              <a:latin typeface="Andalus" pitchFamily="18" charset="-78"/>
              <a:cs typeface="Andalus" pitchFamily="18" charset="-78"/>
            </a:endParaRPr>
          </a:p>
          <a:p>
            <a:r>
              <a:rPr lang="en-US" sz="2400" dirty="0" smtClean="0">
                <a:solidFill>
                  <a:schemeClr val="tx1">
                    <a:lumMod val="75000"/>
                  </a:schemeClr>
                </a:solidFill>
                <a:latin typeface="Andalus" pitchFamily="18" charset="-78"/>
                <a:cs typeface="Andalus" pitchFamily="18" charset="-78"/>
              </a:rPr>
              <a:t>Due to which pheromones are became the mostly acceptable way of communication among animals.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3832" y="152400"/>
            <a:ext cx="5105400" cy="1036638"/>
          </a:xfrm>
        </p:spPr>
        <p:txBody>
          <a:bodyPr>
            <a:normAutofit/>
          </a:bodyPr>
          <a:lstStyle/>
          <a:p>
            <a:r>
              <a:rPr lang="en-US" dirty="0" smtClean="0">
                <a:latin typeface="Times New Roman" pitchFamily="18" charset="0"/>
                <a:cs typeface="Times New Roman" pitchFamily="18" charset="0"/>
              </a:rPr>
              <a:t>Types of pheromones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4343400" cy="4525963"/>
          </a:xfrm>
        </p:spPr>
        <p:txBody>
          <a:bodyPr>
            <a:normAutofit fontScale="92500"/>
          </a:bodyPr>
          <a:lstStyle/>
          <a:p>
            <a:pPr marL="36576" indent="0">
              <a:buClrTx/>
              <a:buNone/>
            </a:pPr>
            <a:r>
              <a:rPr lang="en-US" sz="2800" b="1" dirty="0" smtClean="0">
                <a:solidFill>
                  <a:schemeClr val="tx1">
                    <a:lumMod val="75000"/>
                  </a:schemeClr>
                </a:solidFill>
                <a:latin typeface="Times New Roman" pitchFamily="18" charset="0"/>
                <a:cs typeface="Times New Roman" pitchFamily="18" charset="0"/>
              </a:rPr>
              <a:t>Aggregation pheromone:</a:t>
            </a:r>
          </a:p>
          <a:p>
            <a:pPr marL="550926" indent="-514350">
              <a:buClrTx/>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Aggregation means  group or mass of individual </a:t>
            </a:r>
          </a:p>
          <a:p>
            <a:pPr marL="550926" indent="-514350">
              <a:buClrTx/>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It’s function in defense against predators, mate selection, and overcoming host resistance by mass attack.</a:t>
            </a:r>
          </a:p>
          <a:p>
            <a:pPr marL="550926" indent="-514350">
              <a:buClrTx/>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It have been found in </a:t>
            </a:r>
            <a:r>
              <a:rPr lang="en-US" sz="2800" dirty="0" smtClean="0">
                <a:solidFill>
                  <a:schemeClr val="tx1">
                    <a:lumMod val="75000"/>
                  </a:schemeClr>
                </a:solidFill>
                <a:latin typeface="Times New Roman" pitchFamily="18" charset="0"/>
                <a:cs typeface="Times New Roman" pitchFamily="18" charset="0"/>
              </a:rPr>
              <a:t>insects</a:t>
            </a:r>
            <a:r>
              <a:rPr lang="en-US" sz="2800" dirty="0">
                <a:solidFill>
                  <a:schemeClr val="tx1">
                    <a:lumMod val="75000"/>
                  </a:schemeClr>
                </a:solidFill>
                <a:latin typeface="Times New Roman" pitchFamily="18" charset="0"/>
                <a:cs typeface="Times New Roman" pitchFamily="18" charset="0"/>
              </a:rPr>
              <a:t>.</a:t>
            </a:r>
            <a:r>
              <a:rPr lang="en-US" sz="2800" dirty="0" smtClean="0">
                <a:solidFill>
                  <a:schemeClr val="tx1">
                    <a:lumMod val="75000"/>
                  </a:schemeClr>
                </a:solidFill>
                <a:latin typeface="Times New Roman" pitchFamily="18" charset="0"/>
                <a:cs typeface="Times New Roman" pitchFamily="18" charset="0"/>
              </a:rPr>
              <a:t> </a:t>
            </a:r>
            <a:endParaRPr lang="en-US" sz="2800" dirty="0">
              <a:solidFill>
                <a:schemeClr val="tx1">
                  <a:lumMod val="75000"/>
                </a:schemeClr>
              </a:solidFill>
              <a:latin typeface="Times New Roman" pitchFamily="18" charset="0"/>
              <a:cs typeface="Times New Roman" pitchFamily="18" charset="0"/>
            </a:endParaRPr>
          </a:p>
        </p:txBody>
      </p:sp>
      <p:pic>
        <p:nvPicPr>
          <p:cNvPr id="5" name="Picture 4" descr="AGGREGATION.jpg"/>
          <p:cNvPicPr>
            <a:picLocks noChangeAspect="1"/>
          </p:cNvPicPr>
          <p:nvPr/>
        </p:nvPicPr>
        <p:blipFill>
          <a:blip r:embed="rId2"/>
          <a:stretch>
            <a:fillRect/>
          </a:stretch>
        </p:blipFill>
        <p:spPr>
          <a:xfrm>
            <a:off x="5105400" y="1905000"/>
            <a:ext cx="3623310" cy="2514600"/>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179195"/>
            <a:ext cx="8077200" cy="5943600"/>
          </a:xfrm>
        </p:spPr>
        <p:txBody>
          <a:bodyPr>
            <a:normAutofit/>
          </a:bodyPr>
          <a:lstStyle/>
          <a:p>
            <a:pPr marL="550926" indent="-514350">
              <a:buNone/>
            </a:pPr>
            <a:r>
              <a:rPr lang="en-US" sz="2800" b="1" dirty="0" smtClean="0">
                <a:solidFill>
                  <a:schemeClr val="tx1">
                    <a:lumMod val="75000"/>
                  </a:schemeClr>
                </a:solidFill>
                <a:latin typeface="Times New Roman" pitchFamily="18" charset="0"/>
                <a:cs typeface="Times New Roman" pitchFamily="18" charset="0"/>
              </a:rPr>
              <a:t>Alarm</a:t>
            </a:r>
            <a:r>
              <a:rPr lang="en-US" sz="2800" dirty="0" smtClean="0">
                <a:solidFill>
                  <a:schemeClr val="tx1">
                    <a:lumMod val="75000"/>
                  </a:schemeClr>
                </a:solidFill>
                <a:latin typeface="Times New Roman" pitchFamily="18" charset="0"/>
                <a:cs typeface="Times New Roman" pitchFamily="18" charset="0"/>
              </a:rPr>
              <a:t> </a:t>
            </a:r>
            <a:r>
              <a:rPr lang="en-US" sz="2800" b="1" dirty="0" smtClean="0">
                <a:solidFill>
                  <a:schemeClr val="tx1">
                    <a:lumMod val="75000"/>
                  </a:schemeClr>
                </a:solidFill>
                <a:latin typeface="Times New Roman" pitchFamily="18" charset="0"/>
                <a:cs typeface="Times New Roman" pitchFamily="18" charset="0"/>
              </a:rPr>
              <a:t>pheromones:</a:t>
            </a:r>
          </a:p>
          <a:p>
            <a:pPr marL="550926" indent="-514350">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Some species release a volatile substance when attacked by a predator that can trigger flight or aggregation. For example- ants, bees, termites</a:t>
            </a:r>
            <a:r>
              <a:rPr lang="en-US" sz="2800" dirty="0" smtClean="0">
                <a:solidFill>
                  <a:schemeClr val="tx1">
                    <a:lumMod val="75000"/>
                  </a:schemeClr>
                </a:solidFill>
                <a:latin typeface="Times New Roman" pitchFamily="18" charset="0"/>
                <a:cs typeface="Times New Roman" pitchFamily="18" charset="0"/>
              </a:rPr>
              <a:t>.</a:t>
            </a:r>
          </a:p>
          <a:p>
            <a:pPr>
              <a:buNone/>
            </a:pPr>
            <a:r>
              <a:rPr lang="en-US" sz="2800" b="1" dirty="0">
                <a:solidFill>
                  <a:schemeClr val="tx1">
                    <a:lumMod val="75000"/>
                  </a:schemeClr>
                </a:solidFill>
                <a:latin typeface="Times New Roman" pitchFamily="18" charset="0"/>
                <a:cs typeface="Times New Roman" pitchFamily="18" charset="0"/>
              </a:rPr>
              <a:t>Releaser pheromones:</a:t>
            </a:r>
          </a:p>
          <a:p>
            <a:r>
              <a:rPr lang="en-US" sz="2800" dirty="0" smtClean="0">
                <a:solidFill>
                  <a:schemeClr val="tx1">
                    <a:lumMod val="75000"/>
                  </a:schemeClr>
                </a:solidFill>
                <a:latin typeface="Times New Roman" pitchFamily="18" charset="0"/>
                <a:cs typeface="Times New Roman" pitchFamily="18" charset="0"/>
              </a:rPr>
              <a:t>Releaser pheromones </a:t>
            </a:r>
            <a:r>
              <a:rPr lang="en-US" sz="2800" dirty="0">
                <a:solidFill>
                  <a:schemeClr val="tx1">
                    <a:lumMod val="75000"/>
                  </a:schemeClr>
                </a:solidFill>
                <a:latin typeface="Times New Roman" pitchFamily="18" charset="0"/>
                <a:cs typeface="Times New Roman" pitchFamily="18" charset="0"/>
              </a:rPr>
              <a:t>are pheromones the cause an alteration in the </a:t>
            </a:r>
            <a:r>
              <a:rPr lang="en-US" sz="2800" dirty="0" err="1">
                <a:solidFill>
                  <a:schemeClr val="tx1">
                    <a:lumMod val="75000"/>
                  </a:schemeClr>
                </a:solidFill>
                <a:latin typeface="Times New Roman" pitchFamily="18" charset="0"/>
                <a:cs typeface="Times New Roman" pitchFamily="18" charset="0"/>
              </a:rPr>
              <a:t>behaviour</a:t>
            </a:r>
            <a:r>
              <a:rPr lang="en-US" sz="2800" dirty="0">
                <a:solidFill>
                  <a:schemeClr val="tx1">
                    <a:lumMod val="75000"/>
                  </a:schemeClr>
                </a:solidFill>
                <a:latin typeface="Times New Roman" pitchFamily="18" charset="0"/>
                <a:cs typeface="Times New Roman" pitchFamily="18" charset="0"/>
              </a:rPr>
              <a:t> of the recipient. </a:t>
            </a:r>
          </a:p>
          <a:p>
            <a:pPr>
              <a:buNone/>
            </a:pPr>
            <a:r>
              <a:rPr lang="en-US" sz="2800" dirty="0">
                <a:solidFill>
                  <a:schemeClr val="tx1">
                    <a:lumMod val="75000"/>
                  </a:schemeClr>
                </a:solidFill>
                <a:latin typeface="Times New Roman" pitchFamily="18" charset="0"/>
                <a:cs typeface="Times New Roman" pitchFamily="18" charset="0"/>
              </a:rPr>
              <a:t>    </a:t>
            </a:r>
            <a:r>
              <a:rPr lang="en-US" sz="2800" dirty="0" smtClean="0">
                <a:solidFill>
                  <a:schemeClr val="tx1">
                    <a:lumMod val="75000"/>
                  </a:schemeClr>
                </a:solidFill>
                <a:latin typeface="Times New Roman" pitchFamily="18" charset="0"/>
                <a:cs typeface="Times New Roman" pitchFamily="18" charset="0"/>
              </a:rPr>
              <a:t>For </a:t>
            </a:r>
            <a:r>
              <a:rPr lang="en-US" sz="2800" dirty="0">
                <a:solidFill>
                  <a:schemeClr val="tx1">
                    <a:lumMod val="75000"/>
                  </a:schemeClr>
                </a:solidFill>
                <a:latin typeface="Times New Roman" pitchFamily="18" charset="0"/>
                <a:cs typeface="Times New Roman" pitchFamily="18" charset="0"/>
              </a:rPr>
              <a:t>example- some organisms use powerful attractant molecules to attract mates from a distance of two miles or more.</a:t>
            </a:r>
          </a:p>
          <a:p>
            <a:pPr marL="550926" indent="-514350">
              <a:buFont typeface="Arial" pitchFamily="34" charset="0"/>
              <a:buChar char="•"/>
            </a:pPr>
            <a:endParaRPr lang="en-US" sz="2800" dirty="0">
              <a:solidFill>
                <a:schemeClr val="tx1">
                  <a:lumMod val="75000"/>
                </a:schemeClr>
              </a:solidFill>
              <a:latin typeface="Times New Roman" pitchFamily="18" charset="0"/>
              <a:cs typeface="Times New Roman" pitchFamily="18" charset="0"/>
            </a:endParaRPr>
          </a:p>
        </p:txBody>
      </p:sp>
      <p:sp>
        <p:nvSpPr>
          <p:cNvPr id="2" name="Rectangle 1"/>
          <p:cNvSpPr/>
          <p:nvPr/>
        </p:nvSpPr>
        <p:spPr>
          <a:xfrm>
            <a:off x="3124200" y="381000"/>
            <a:ext cx="2232021" cy="707886"/>
          </a:xfrm>
          <a:prstGeom prst="rect">
            <a:avLst/>
          </a:prstGeom>
        </p:spPr>
        <p:txBody>
          <a:bodyPr wrap="none">
            <a:spAutoFit/>
          </a:bodyPr>
          <a:lstStyle/>
          <a:p>
            <a:pPr marL="550926" indent="-514350">
              <a:buNone/>
            </a:pPr>
            <a:r>
              <a:rPr lang="en-US" sz="4000" b="1" dirty="0" smtClean="0">
                <a:solidFill>
                  <a:schemeClr val="tx1">
                    <a:lumMod val="75000"/>
                  </a:schemeClr>
                </a:solidFill>
                <a:latin typeface="Times New Roman" pitchFamily="18" charset="0"/>
                <a:cs typeface="Times New Roman" pitchFamily="18" charset="0"/>
              </a:rPr>
              <a:t>Count….</a:t>
            </a:r>
            <a:endParaRPr lang="en-US" sz="4000" b="1" dirty="0">
              <a:solidFill>
                <a:schemeClr val="tx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6096000"/>
          </a:xfrm>
        </p:spPr>
        <p:txBody>
          <a:bodyPr>
            <a:normAutofit/>
          </a:bodyPr>
          <a:lstStyle/>
          <a:p>
            <a:pPr>
              <a:buNone/>
            </a:pPr>
            <a:r>
              <a:rPr lang="en-US" sz="2400" dirty="0" smtClean="0">
                <a:solidFill>
                  <a:schemeClr val="tx1">
                    <a:lumMod val="75000"/>
                  </a:schemeClr>
                </a:solidFill>
                <a:latin typeface="Times New Roman" pitchFamily="18" charset="0"/>
                <a:cs typeface="Times New Roman" pitchFamily="18" charset="0"/>
              </a:rPr>
              <a:t> </a:t>
            </a:r>
            <a:r>
              <a:rPr lang="en-US" sz="2400" b="1" dirty="0" smtClean="0">
                <a:solidFill>
                  <a:schemeClr val="tx1">
                    <a:lumMod val="75000"/>
                  </a:schemeClr>
                </a:solidFill>
                <a:latin typeface="Times New Roman" pitchFamily="18" charset="0"/>
                <a:cs typeface="Times New Roman" pitchFamily="18" charset="0"/>
              </a:rPr>
              <a:t>Primer pheromones</a:t>
            </a:r>
            <a:r>
              <a:rPr lang="en-US" sz="2400" dirty="0" smtClean="0">
                <a:solidFill>
                  <a:schemeClr val="tx1">
                    <a:lumMod val="75000"/>
                  </a:schemeClr>
                </a:solidFill>
                <a:latin typeface="Times New Roman" pitchFamily="18" charset="0"/>
                <a:cs typeface="Times New Roman" pitchFamily="18" charset="0"/>
              </a:rPr>
              <a:t>:</a:t>
            </a:r>
          </a:p>
          <a:p>
            <a:r>
              <a:rPr lang="en-US" sz="2400" dirty="0" smtClean="0">
                <a:solidFill>
                  <a:schemeClr val="tx1">
                    <a:lumMod val="75000"/>
                  </a:schemeClr>
                </a:solidFill>
                <a:latin typeface="Times New Roman" pitchFamily="18" charset="0"/>
                <a:cs typeface="Times New Roman" pitchFamily="18" charset="0"/>
              </a:rPr>
              <a:t>Primer pheromones trigger a change of development events it is differ from all the other pheromones, which trigger a change in </a:t>
            </a:r>
            <a:r>
              <a:rPr lang="en-US" sz="2400" dirty="0" smtClean="0">
                <a:solidFill>
                  <a:schemeClr val="tx1">
                    <a:lumMod val="75000"/>
                  </a:schemeClr>
                </a:solidFill>
                <a:latin typeface="Times New Roman" pitchFamily="18" charset="0"/>
                <a:cs typeface="Times New Roman" pitchFamily="18" charset="0"/>
              </a:rPr>
              <a:t>physiology </a:t>
            </a:r>
            <a:r>
              <a:rPr lang="en-US" sz="2400" dirty="0" smtClean="0">
                <a:solidFill>
                  <a:schemeClr val="tx1">
                    <a:lumMod val="75000"/>
                  </a:schemeClr>
                </a:solidFill>
                <a:latin typeface="Times New Roman" pitchFamily="18" charset="0"/>
                <a:cs typeface="Times New Roman" pitchFamily="18" charset="0"/>
              </a:rPr>
              <a:t>. </a:t>
            </a:r>
            <a:endParaRPr lang="en-US" sz="2400" dirty="0" smtClean="0">
              <a:solidFill>
                <a:schemeClr val="tx1">
                  <a:lumMod val="75000"/>
                </a:schemeClr>
              </a:solidFill>
              <a:latin typeface="Times New Roman" pitchFamily="18" charset="0"/>
              <a:cs typeface="Times New Roman" pitchFamily="18" charset="0"/>
            </a:endParaRPr>
          </a:p>
          <a:p>
            <a:pPr>
              <a:buFont typeface="Arial" pitchFamily="34" charset="0"/>
              <a:buChar char="•"/>
            </a:pPr>
            <a:r>
              <a:rPr lang="en-US" sz="2400" dirty="0" smtClean="0">
                <a:solidFill>
                  <a:schemeClr val="tx1">
                    <a:lumMod val="75000"/>
                  </a:schemeClr>
                </a:solidFill>
                <a:latin typeface="Times New Roman" pitchFamily="18" charset="0"/>
                <a:cs typeface="Times New Roman" pitchFamily="18" charset="0"/>
              </a:rPr>
              <a:t>For example- primer pheromones include stimulation of sperm production in fish, termites cast determination, and menstrual cycles in human and other mammals</a:t>
            </a:r>
            <a:r>
              <a:rPr lang="en-US" sz="2400" dirty="0" smtClean="0">
                <a:solidFill>
                  <a:schemeClr val="tx1">
                    <a:lumMod val="75000"/>
                  </a:schemeClr>
                </a:solidFill>
                <a:latin typeface="Times New Roman" pitchFamily="18" charset="0"/>
                <a:cs typeface="Times New Roman" pitchFamily="18" charset="0"/>
              </a:rPr>
              <a:t>.</a:t>
            </a:r>
          </a:p>
          <a:p>
            <a:pPr>
              <a:buNone/>
            </a:pPr>
            <a:r>
              <a:rPr lang="en-US" sz="2400" b="1" dirty="0" smtClean="0">
                <a:solidFill>
                  <a:schemeClr val="tx1">
                    <a:lumMod val="75000"/>
                  </a:schemeClr>
                </a:solidFill>
                <a:latin typeface="Times New Roman" pitchFamily="18" charset="0"/>
                <a:cs typeface="Times New Roman" pitchFamily="18" charset="0"/>
              </a:rPr>
              <a:t>Signal pheromones:</a:t>
            </a:r>
          </a:p>
          <a:p>
            <a:pPr marL="550926" indent="-514350"/>
            <a:r>
              <a:rPr lang="en-US" sz="2400" dirty="0" smtClean="0">
                <a:solidFill>
                  <a:schemeClr val="tx1">
                    <a:lumMod val="75000"/>
                  </a:schemeClr>
                </a:solidFill>
                <a:latin typeface="Times New Roman" pitchFamily="18" charset="0"/>
                <a:cs typeface="Times New Roman" pitchFamily="18" charset="0"/>
              </a:rPr>
              <a:t>Signal pheromones cause short-term changes, such as the neurotransmitter release that activates a response. For instance, neurotransmitters in rats to elicit  </a:t>
            </a:r>
            <a:r>
              <a:rPr lang="en-US" sz="2400" dirty="0" err="1" smtClean="0">
                <a:solidFill>
                  <a:schemeClr val="tx1">
                    <a:lumMod val="75000"/>
                  </a:schemeClr>
                </a:solidFill>
                <a:latin typeface="Times New Roman" pitchFamily="18" charset="0"/>
                <a:cs typeface="Times New Roman" pitchFamily="18" charset="0"/>
              </a:rPr>
              <a:t>behaviour</a:t>
            </a:r>
            <a:r>
              <a:rPr lang="en-US" sz="2400" dirty="0" smtClean="0">
                <a:solidFill>
                  <a:schemeClr val="tx1">
                    <a:lumMod val="75000"/>
                  </a:schemeClr>
                </a:solidFill>
                <a:latin typeface="Times New Roman" pitchFamily="18" charset="0"/>
                <a:cs typeface="Times New Roman" pitchFamily="18" charset="0"/>
              </a:rPr>
              <a:t>.</a:t>
            </a:r>
          </a:p>
          <a:p>
            <a:pPr>
              <a:buFont typeface="Arial" pitchFamily="34" charset="0"/>
              <a:buChar char="•"/>
            </a:pPr>
            <a:endParaRPr lang="en-US" sz="2400" dirty="0" smtClean="0">
              <a:solidFill>
                <a:schemeClr val="tx1">
                  <a:lumMod val="75000"/>
                </a:schemeClr>
              </a:solidFill>
              <a:latin typeface="Times New Roman" pitchFamily="18" charset="0"/>
              <a:cs typeface="Times New Roman" pitchFamily="18" charset="0"/>
            </a:endParaRPr>
          </a:p>
        </p:txBody>
      </p:sp>
      <p:sp>
        <p:nvSpPr>
          <p:cNvPr id="4" name="Rectangle 3"/>
          <p:cNvSpPr/>
          <p:nvPr/>
        </p:nvSpPr>
        <p:spPr>
          <a:xfrm>
            <a:off x="3153032" y="228600"/>
            <a:ext cx="2232021" cy="707886"/>
          </a:xfrm>
          <a:prstGeom prst="rect">
            <a:avLst/>
          </a:prstGeom>
        </p:spPr>
        <p:txBody>
          <a:bodyPr wrap="none">
            <a:spAutoFit/>
          </a:bodyPr>
          <a:lstStyle/>
          <a:p>
            <a:pPr marL="550926" indent="-514350">
              <a:buNone/>
            </a:pPr>
            <a:r>
              <a:rPr lang="en-US" sz="4000" b="1" dirty="0" smtClean="0">
                <a:solidFill>
                  <a:schemeClr val="tx1">
                    <a:lumMod val="75000"/>
                  </a:schemeClr>
                </a:solidFill>
                <a:latin typeface="Times New Roman" pitchFamily="18" charset="0"/>
                <a:cs typeface="Times New Roman" pitchFamily="18" charset="0"/>
              </a:rPr>
              <a:t>Count….</a:t>
            </a:r>
            <a:endParaRPr lang="en-US" sz="4000" b="1" dirty="0">
              <a:solidFill>
                <a:schemeClr val="tx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0286"/>
            <a:ext cx="8229600" cy="4525963"/>
          </a:xfrm>
        </p:spPr>
        <p:txBody>
          <a:bodyPr>
            <a:noAutofit/>
          </a:bodyPr>
          <a:lstStyle/>
          <a:p>
            <a:pPr>
              <a:buNone/>
            </a:pPr>
            <a:r>
              <a:rPr lang="en-US" sz="2800" b="1" dirty="0" smtClean="0">
                <a:solidFill>
                  <a:schemeClr val="tx1">
                    <a:lumMod val="75000"/>
                  </a:schemeClr>
                </a:solidFill>
                <a:latin typeface="Times New Roman" pitchFamily="18" charset="0"/>
                <a:cs typeface="Times New Roman" pitchFamily="18" charset="0"/>
              </a:rPr>
              <a:t>Territorial </a:t>
            </a:r>
            <a:r>
              <a:rPr lang="en-US" sz="2800" b="1" dirty="0" smtClean="0">
                <a:solidFill>
                  <a:schemeClr val="tx1">
                    <a:lumMod val="75000"/>
                  </a:schemeClr>
                </a:solidFill>
                <a:latin typeface="Times New Roman" pitchFamily="18" charset="0"/>
                <a:cs typeface="Times New Roman" pitchFamily="18" charset="0"/>
              </a:rPr>
              <a:t>pheromones:</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Territorial pheromones mark the boundaries of an organism’s territory.</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For example- in some animals, these hormones are present in urine which they deposit on landmarks serving to mark the perimeter of the claimed territory</a:t>
            </a:r>
            <a:r>
              <a:rPr lang="en-US" sz="2800" dirty="0" smtClean="0">
                <a:solidFill>
                  <a:schemeClr val="tx1">
                    <a:lumMod val="75000"/>
                  </a:schemeClr>
                </a:solidFill>
                <a:latin typeface="Times New Roman" pitchFamily="18" charset="0"/>
                <a:cs typeface="Times New Roman" pitchFamily="18" charset="0"/>
              </a:rPr>
              <a:t>.</a:t>
            </a:r>
          </a:p>
          <a:p>
            <a:pPr>
              <a:buNone/>
            </a:pPr>
            <a:r>
              <a:rPr lang="en-US" sz="2800" b="1" dirty="0" smtClean="0">
                <a:solidFill>
                  <a:schemeClr val="tx1">
                    <a:lumMod val="75000"/>
                  </a:schemeClr>
                </a:solidFill>
                <a:latin typeface="Times New Roman" pitchFamily="18" charset="0"/>
                <a:cs typeface="Times New Roman" pitchFamily="18" charset="0"/>
              </a:rPr>
              <a:t>Epideictic pheromones:</a:t>
            </a:r>
          </a:p>
          <a:p>
            <a:r>
              <a:rPr lang="en-US" sz="2800" dirty="0" smtClean="0">
                <a:solidFill>
                  <a:schemeClr val="tx1">
                    <a:lumMod val="75000"/>
                  </a:schemeClr>
                </a:solidFill>
                <a:latin typeface="Times New Roman" pitchFamily="18" charset="0"/>
                <a:cs typeface="Times New Roman" pitchFamily="18" charset="0"/>
              </a:rPr>
              <a:t>Epideictic pheromones are different from territory pheromones</a:t>
            </a:r>
          </a:p>
          <a:p>
            <a:r>
              <a:rPr lang="en-US" sz="2800" dirty="0" smtClean="0">
                <a:solidFill>
                  <a:schemeClr val="tx1">
                    <a:lumMod val="75000"/>
                  </a:schemeClr>
                </a:solidFill>
                <a:latin typeface="Times New Roman" pitchFamily="18" charset="0"/>
                <a:cs typeface="Times New Roman" pitchFamily="18" charset="0"/>
              </a:rPr>
              <a:t>For examples- in insects, female who lay their eggs in fruits deposit these mysterious substance in the vicinity of the clutch to signal to other females of the same species they should clutch elsewhere.</a:t>
            </a:r>
          </a:p>
          <a:p>
            <a:pPr>
              <a:buFont typeface="Arial" pitchFamily="34" charset="0"/>
              <a:buChar char="•"/>
            </a:pPr>
            <a:endParaRPr lang="en-US" sz="2800" dirty="0" smtClean="0">
              <a:solidFill>
                <a:schemeClr val="tx1">
                  <a:lumMod val="75000"/>
                </a:schemeClr>
              </a:solidFill>
              <a:latin typeface="Times New Roman" pitchFamily="18" charset="0"/>
              <a:cs typeface="Times New Roman" pitchFamily="18" charset="0"/>
            </a:endParaRPr>
          </a:p>
        </p:txBody>
      </p:sp>
      <p:sp>
        <p:nvSpPr>
          <p:cNvPr id="5" name="Rectangle 4"/>
          <p:cNvSpPr/>
          <p:nvPr/>
        </p:nvSpPr>
        <p:spPr>
          <a:xfrm>
            <a:off x="3153032" y="152400"/>
            <a:ext cx="2232021" cy="707886"/>
          </a:xfrm>
          <a:prstGeom prst="rect">
            <a:avLst/>
          </a:prstGeom>
        </p:spPr>
        <p:txBody>
          <a:bodyPr wrap="none">
            <a:spAutoFit/>
          </a:bodyPr>
          <a:lstStyle/>
          <a:p>
            <a:pPr marL="550926" indent="-514350">
              <a:buNone/>
            </a:pPr>
            <a:r>
              <a:rPr lang="en-US" sz="4000" b="1" dirty="0" smtClean="0">
                <a:solidFill>
                  <a:schemeClr val="tx1">
                    <a:lumMod val="75000"/>
                  </a:schemeClr>
                </a:solidFill>
                <a:latin typeface="Times New Roman" pitchFamily="18" charset="0"/>
                <a:cs typeface="Times New Roman" pitchFamily="18" charset="0"/>
              </a:rPr>
              <a:t>Count….</a:t>
            </a:r>
            <a:endParaRPr lang="en-US" sz="4000" b="1" dirty="0">
              <a:solidFill>
                <a:schemeClr val="tx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95300" y="1143000"/>
            <a:ext cx="8229600" cy="4525963"/>
          </a:xfrm>
        </p:spPr>
        <p:txBody>
          <a:bodyPr>
            <a:normAutofit/>
          </a:bodyPr>
          <a:lstStyle/>
          <a:p>
            <a:pPr>
              <a:buNone/>
            </a:pPr>
            <a:r>
              <a:rPr lang="en-US" sz="2800" b="1" dirty="0" smtClean="0">
                <a:solidFill>
                  <a:schemeClr val="tx1">
                    <a:lumMod val="75000"/>
                  </a:schemeClr>
                </a:solidFill>
                <a:latin typeface="Times New Roman" pitchFamily="18" charset="0"/>
                <a:cs typeface="Times New Roman" pitchFamily="18" charset="0"/>
              </a:rPr>
              <a:t>Trail </a:t>
            </a:r>
            <a:r>
              <a:rPr lang="en-US" sz="2800" b="1" dirty="0" smtClean="0">
                <a:solidFill>
                  <a:schemeClr val="tx1">
                    <a:lumMod val="75000"/>
                  </a:schemeClr>
                </a:solidFill>
                <a:latin typeface="Times New Roman" pitchFamily="18" charset="0"/>
                <a:cs typeface="Times New Roman" pitchFamily="18" charset="0"/>
              </a:rPr>
              <a:t>pheromones:</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Trail pheromones are common in social insects.</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For example- ants mark their paths with the pheromones</a:t>
            </a:r>
            <a:r>
              <a:rPr lang="en-US" sz="2800" dirty="0">
                <a:solidFill>
                  <a:schemeClr val="tx1">
                    <a:lumMod val="75000"/>
                  </a:schemeClr>
                </a:solidFill>
                <a:latin typeface="Times New Roman" pitchFamily="18" charset="0"/>
                <a:cs typeface="Times New Roman" pitchFamily="18" charset="0"/>
              </a:rPr>
              <a:t>.</a:t>
            </a:r>
            <a:r>
              <a:rPr lang="en-US" sz="2800" dirty="0" smtClean="0">
                <a:solidFill>
                  <a:schemeClr val="tx1">
                    <a:lumMod val="75000"/>
                  </a:schemeClr>
                </a:solidFill>
                <a:latin typeface="Times New Roman" pitchFamily="18" charset="0"/>
                <a:cs typeface="Times New Roman" pitchFamily="18" charset="0"/>
              </a:rPr>
              <a:t> Certain ants lay down an initial trial of pheromones as they return to the nest with food. This trial attracts other ants and serves as a guide.</a:t>
            </a:r>
            <a:endParaRPr lang="en-US" sz="2800" dirty="0">
              <a:solidFill>
                <a:schemeClr val="tx1">
                  <a:lumMod val="75000"/>
                </a:schemeClr>
              </a:solidFill>
              <a:latin typeface="Times New Roman" pitchFamily="18" charset="0"/>
              <a:cs typeface="Times New Roman" pitchFamily="18" charset="0"/>
            </a:endParaRPr>
          </a:p>
        </p:txBody>
      </p:sp>
      <p:sp>
        <p:nvSpPr>
          <p:cNvPr id="5" name="Rectangle 4"/>
          <p:cNvSpPr/>
          <p:nvPr/>
        </p:nvSpPr>
        <p:spPr>
          <a:xfrm>
            <a:off x="3153032" y="152400"/>
            <a:ext cx="2232021" cy="707886"/>
          </a:xfrm>
          <a:prstGeom prst="rect">
            <a:avLst/>
          </a:prstGeom>
        </p:spPr>
        <p:txBody>
          <a:bodyPr wrap="none">
            <a:spAutoFit/>
          </a:bodyPr>
          <a:lstStyle/>
          <a:p>
            <a:pPr marL="550926" indent="-514350">
              <a:buNone/>
            </a:pPr>
            <a:r>
              <a:rPr lang="en-US" sz="4000" b="1" dirty="0" smtClean="0">
                <a:solidFill>
                  <a:schemeClr val="tx1">
                    <a:lumMod val="75000"/>
                  </a:schemeClr>
                </a:solidFill>
                <a:latin typeface="Times New Roman" pitchFamily="18" charset="0"/>
                <a:cs typeface="Times New Roman" pitchFamily="18" charset="0"/>
              </a:rPr>
              <a:t>Count….</a:t>
            </a:r>
            <a:endParaRPr lang="en-US" sz="4000" b="1" dirty="0">
              <a:solidFill>
                <a:schemeClr val="tx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458200" cy="6172200"/>
          </a:xfrm>
        </p:spPr>
        <p:txBody>
          <a:bodyPr>
            <a:normAutofit/>
          </a:bodyPr>
          <a:lstStyle/>
          <a:p>
            <a:pPr>
              <a:buNone/>
            </a:pPr>
            <a:r>
              <a:rPr lang="en-US" sz="2800" b="1" dirty="0" smtClean="0">
                <a:solidFill>
                  <a:schemeClr val="tx1">
                    <a:lumMod val="75000"/>
                  </a:schemeClr>
                </a:solidFill>
                <a:latin typeface="Times New Roman" pitchFamily="18" charset="0"/>
                <a:cs typeface="Times New Roman" pitchFamily="18" charset="0"/>
              </a:rPr>
              <a:t>Sex </a:t>
            </a:r>
            <a:r>
              <a:rPr lang="en-US" sz="2800" b="1" dirty="0" smtClean="0">
                <a:solidFill>
                  <a:schemeClr val="tx1">
                    <a:lumMod val="75000"/>
                  </a:schemeClr>
                </a:solidFill>
                <a:latin typeface="Times New Roman" pitchFamily="18" charset="0"/>
                <a:cs typeface="Times New Roman" pitchFamily="18" charset="0"/>
              </a:rPr>
              <a:t>pheromones:</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In animals, sex pheromones indicate the availability of the female for breeding, male animals may also emit pheromones.</a:t>
            </a:r>
          </a:p>
          <a:p>
            <a:pPr>
              <a:buFont typeface="Arial" pitchFamily="34" charset="0"/>
              <a:buChar char="•"/>
            </a:pPr>
            <a:r>
              <a:rPr lang="en-US" sz="2800" dirty="0" smtClean="0">
                <a:solidFill>
                  <a:schemeClr val="tx1">
                    <a:lumMod val="75000"/>
                  </a:schemeClr>
                </a:solidFill>
                <a:latin typeface="Times New Roman" pitchFamily="18" charset="0"/>
                <a:cs typeface="Times New Roman" pitchFamily="18" charset="0"/>
              </a:rPr>
              <a:t>At the microscopic level, a number of bacterial species release specific chemical into the surrounding media to induce the “competent” state in neighboring bacteria.</a:t>
            </a:r>
          </a:p>
        </p:txBody>
      </p:sp>
      <p:sp>
        <p:nvSpPr>
          <p:cNvPr id="4" name="Rectangle 3"/>
          <p:cNvSpPr/>
          <p:nvPr/>
        </p:nvSpPr>
        <p:spPr>
          <a:xfrm>
            <a:off x="3153032" y="152400"/>
            <a:ext cx="2232021" cy="707886"/>
          </a:xfrm>
          <a:prstGeom prst="rect">
            <a:avLst/>
          </a:prstGeom>
        </p:spPr>
        <p:txBody>
          <a:bodyPr wrap="none">
            <a:spAutoFit/>
          </a:bodyPr>
          <a:lstStyle/>
          <a:p>
            <a:pPr marL="550926" indent="-514350">
              <a:buNone/>
            </a:pPr>
            <a:r>
              <a:rPr lang="en-US" sz="4000" b="1" dirty="0" smtClean="0">
                <a:solidFill>
                  <a:schemeClr val="tx1">
                    <a:lumMod val="75000"/>
                  </a:schemeClr>
                </a:solidFill>
                <a:latin typeface="Times New Roman" pitchFamily="18" charset="0"/>
                <a:cs typeface="Times New Roman" pitchFamily="18" charset="0"/>
              </a:rPr>
              <a:t>Count….</a:t>
            </a:r>
            <a:endParaRPr lang="en-US" sz="4000" b="1" dirty="0">
              <a:solidFill>
                <a:schemeClr val="tx1">
                  <a:lumMod val="75000"/>
                </a:schemeClr>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361</TotalTime>
  <Words>594</Words>
  <Application>Microsoft Office PowerPoint</Application>
  <PresentationFormat>On-screen Show (4:3)</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Introduction</vt:lpstr>
      <vt:lpstr>Evolution of Pheromone</vt:lpstr>
      <vt:lpstr>Types of pheromones</vt:lpstr>
      <vt:lpstr>PowerPoint Presentation</vt:lpstr>
      <vt:lpstr>PowerPoint Presentation</vt:lpstr>
      <vt:lpstr>PowerPoint Presentation</vt:lpstr>
      <vt:lpstr>PowerPoint Presentation</vt:lpstr>
      <vt:lpstr>PowerPoint Presentation</vt:lpstr>
      <vt:lpstr>limits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in-7</dc:creator>
  <cp:lastModifiedBy>Waqas Ali</cp:lastModifiedBy>
  <cp:revision>69</cp:revision>
  <dcterms:created xsi:type="dcterms:W3CDTF">2013-04-06T16:03:19Z</dcterms:created>
  <dcterms:modified xsi:type="dcterms:W3CDTF">2015-10-24T10:08:30Z</dcterms:modified>
</cp:coreProperties>
</file>