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56" r:id="rId3"/>
    <p:sldId id="257" r:id="rId4"/>
    <p:sldId id="258" r:id="rId5"/>
    <p:sldId id="293" r:id="rId6"/>
    <p:sldId id="279" r:id="rId7"/>
    <p:sldId id="294" r:id="rId8"/>
    <p:sldId id="295" r:id="rId9"/>
    <p:sldId id="261" r:id="rId10"/>
    <p:sldId id="262" r:id="rId11"/>
    <p:sldId id="280" r:id="rId12"/>
    <p:sldId id="263" r:id="rId13"/>
    <p:sldId id="281" r:id="rId14"/>
    <p:sldId id="264" r:id="rId15"/>
    <p:sldId id="282" r:id="rId16"/>
    <p:sldId id="265" r:id="rId17"/>
    <p:sldId id="283" r:id="rId18"/>
    <p:sldId id="267" r:id="rId19"/>
    <p:sldId id="292" r:id="rId20"/>
    <p:sldId id="271" r:id="rId21"/>
    <p:sldId id="272" r:id="rId22"/>
    <p:sldId id="273" r:id="rId23"/>
    <p:sldId id="288" r:id="rId24"/>
    <p:sldId id="276" r:id="rId25"/>
    <p:sldId id="29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70083B-BFF1-4015-894C-3B245DDF66B9}" type="datetimeFigureOut">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9B4B7-E337-4D1A-9D92-A718B78F5159}" type="slidenum">
              <a:rPr lang="en-US" smtClean="0"/>
              <a:pPr/>
              <a:t>‹#›</a:t>
            </a:fld>
            <a:endParaRPr lang="en-US"/>
          </a:p>
        </p:txBody>
      </p:sp>
    </p:spTree>
    <p:extLst>
      <p:ext uri="{BB962C8B-B14F-4D97-AF65-F5344CB8AC3E}">
        <p14:creationId xmlns:p14="http://schemas.microsoft.com/office/powerpoint/2010/main" val="1537973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70083B-BFF1-4015-894C-3B245DDF66B9}" type="datetimeFigureOut">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9B4B7-E337-4D1A-9D92-A718B78F5159}" type="slidenum">
              <a:rPr lang="en-US" smtClean="0"/>
              <a:pPr/>
              <a:t>‹#›</a:t>
            </a:fld>
            <a:endParaRPr lang="en-US"/>
          </a:p>
        </p:txBody>
      </p:sp>
    </p:spTree>
    <p:extLst>
      <p:ext uri="{BB962C8B-B14F-4D97-AF65-F5344CB8AC3E}">
        <p14:creationId xmlns:p14="http://schemas.microsoft.com/office/powerpoint/2010/main" val="3120854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70083B-BFF1-4015-894C-3B245DDF66B9}" type="datetimeFigureOut">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9B4B7-E337-4D1A-9D92-A718B78F5159}" type="slidenum">
              <a:rPr lang="en-US" smtClean="0"/>
              <a:pPr/>
              <a:t>‹#›</a:t>
            </a:fld>
            <a:endParaRPr lang="en-US"/>
          </a:p>
        </p:txBody>
      </p:sp>
    </p:spTree>
    <p:extLst>
      <p:ext uri="{BB962C8B-B14F-4D97-AF65-F5344CB8AC3E}">
        <p14:creationId xmlns:p14="http://schemas.microsoft.com/office/powerpoint/2010/main" val="2680276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70083B-BFF1-4015-894C-3B245DDF66B9}" type="datetimeFigureOut">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9B4B7-E337-4D1A-9D92-A718B78F5159}" type="slidenum">
              <a:rPr lang="en-US" smtClean="0"/>
              <a:pPr/>
              <a:t>‹#›</a:t>
            </a:fld>
            <a:endParaRPr lang="en-US"/>
          </a:p>
        </p:txBody>
      </p:sp>
    </p:spTree>
    <p:extLst>
      <p:ext uri="{BB962C8B-B14F-4D97-AF65-F5344CB8AC3E}">
        <p14:creationId xmlns:p14="http://schemas.microsoft.com/office/powerpoint/2010/main" val="1027950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70083B-BFF1-4015-894C-3B245DDF66B9}" type="datetimeFigureOut">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9B4B7-E337-4D1A-9D92-A718B78F5159}" type="slidenum">
              <a:rPr lang="en-US" smtClean="0"/>
              <a:pPr/>
              <a:t>‹#›</a:t>
            </a:fld>
            <a:endParaRPr lang="en-US"/>
          </a:p>
        </p:txBody>
      </p:sp>
    </p:spTree>
    <p:extLst>
      <p:ext uri="{BB962C8B-B14F-4D97-AF65-F5344CB8AC3E}">
        <p14:creationId xmlns:p14="http://schemas.microsoft.com/office/powerpoint/2010/main" val="2351316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70083B-BFF1-4015-894C-3B245DDF66B9}" type="datetimeFigureOut">
              <a:rPr lang="en-US" smtClean="0"/>
              <a:pPr/>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9B4B7-E337-4D1A-9D92-A718B78F5159}" type="slidenum">
              <a:rPr lang="en-US" smtClean="0"/>
              <a:pPr/>
              <a:t>‹#›</a:t>
            </a:fld>
            <a:endParaRPr lang="en-US"/>
          </a:p>
        </p:txBody>
      </p:sp>
    </p:spTree>
    <p:extLst>
      <p:ext uri="{BB962C8B-B14F-4D97-AF65-F5344CB8AC3E}">
        <p14:creationId xmlns:p14="http://schemas.microsoft.com/office/powerpoint/2010/main" val="2698785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70083B-BFF1-4015-894C-3B245DDF66B9}" type="datetimeFigureOut">
              <a:rPr lang="en-US" smtClean="0"/>
              <a:pPr/>
              <a:t>9/3/2015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89B4B7-E337-4D1A-9D92-A718B78F5159}" type="slidenum">
              <a:rPr lang="en-US" smtClean="0"/>
              <a:pPr/>
              <a:t>‹#›</a:t>
            </a:fld>
            <a:endParaRPr lang="en-US"/>
          </a:p>
        </p:txBody>
      </p:sp>
    </p:spTree>
    <p:extLst>
      <p:ext uri="{BB962C8B-B14F-4D97-AF65-F5344CB8AC3E}">
        <p14:creationId xmlns:p14="http://schemas.microsoft.com/office/powerpoint/2010/main" val="2844052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70083B-BFF1-4015-894C-3B245DDF66B9}" type="datetimeFigureOut">
              <a:rPr lang="en-US" smtClean="0"/>
              <a:pPr/>
              <a:t>9/3/2015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89B4B7-E337-4D1A-9D92-A718B78F5159}" type="slidenum">
              <a:rPr lang="en-US" smtClean="0"/>
              <a:pPr/>
              <a:t>‹#›</a:t>
            </a:fld>
            <a:endParaRPr lang="en-US"/>
          </a:p>
        </p:txBody>
      </p:sp>
    </p:spTree>
    <p:extLst>
      <p:ext uri="{BB962C8B-B14F-4D97-AF65-F5344CB8AC3E}">
        <p14:creationId xmlns:p14="http://schemas.microsoft.com/office/powerpoint/2010/main" val="253520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0083B-BFF1-4015-894C-3B245DDF66B9}" type="datetimeFigureOut">
              <a:rPr lang="en-US" smtClean="0"/>
              <a:pPr/>
              <a:t>9/3/2015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89B4B7-E337-4D1A-9D92-A718B78F5159}" type="slidenum">
              <a:rPr lang="en-US" smtClean="0"/>
              <a:pPr/>
              <a:t>‹#›</a:t>
            </a:fld>
            <a:endParaRPr lang="en-US"/>
          </a:p>
        </p:txBody>
      </p:sp>
    </p:spTree>
    <p:extLst>
      <p:ext uri="{BB962C8B-B14F-4D97-AF65-F5344CB8AC3E}">
        <p14:creationId xmlns:p14="http://schemas.microsoft.com/office/powerpoint/2010/main" val="3156462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70083B-BFF1-4015-894C-3B245DDF66B9}" type="datetimeFigureOut">
              <a:rPr lang="en-US" smtClean="0"/>
              <a:pPr/>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9B4B7-E337-4D1A-9D92-A718B78F5159}" type="slidenum">
              <a:rPr lang="en-US" smtClean="0"/>
              <a:pPr/>
              <a:t>‹#›</a:t>
            </a:fld>
            <a:endParaRPr lang="en-US"/>
          </a:p>
        </p:txBody>
      </p:sp>
    </p:spTree>
    <p:extLst>
      <p:ext uri="{BB962C8B-B14F-4D97-AF65-F5344CB8AC3E}">
        <p14:creationId xmlns:p14="http://schemas.microsoft.com/office/powerpoint/2010/main" val="931833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70083B-BFF1-4015-894C-3B245DDF66B9}" type="datetimeFigureOut">
              <a:rPr lang="en-US" smtClean="0"/>
              <a:pPr/>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9B4B7-E337-4D1A-9D92-A718B78F5159}" type="slidenum">
              <a:rPr lang="en-US" smtClean="0"/>
              <a:pPr/>
              <a:t>‹#›</a:t>
            </a:fld>
            <a:endParaRPr lang="en-US"/>
          </a:p>
        </p:txBody>
      </p:sp>
    </p:spTree>
    <p:extLst>
      <p:ext uri="{BB962C8B-B14F-4D97-AF65-F5344CB8AC3E}">
        <p14:creationId xmlns:p14="http://schemas.microsoft.com/office/powerpoint/2010/main" val="922174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70083B-BFF1-4015-894C-3B245DDF66B9}" type="datetimeFigureOut">
              <a:rPr lang="en-US" smtClean="0"/>
              <a:pPr/>
              <a:t>9/3/2015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9B4B7-E337-4D1A-9D92-A718B78F5159}" type="slidenum">
              <a:rPr lang="en-US" smtClean="0"/>
              <a:pPr/>
              <a:t>‹#›</a:t>
            </a:fld>
            <a:endParaRPr lang="en-US"/>
          </a:p>
        </p:txBody>
      </p:sp>
    </p:spTree>
    <p:extLst>
      <p:ext uri="{BB962C8B-B14F-4D97-AF65-F5344CB8AC3E}">
        <p14:creationId xmlns:p14="http://schemas.microsoft.com/office/powerpoint/2010/main" val="4006014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229600" cy="1143000"/>
          </a:xfrm>
        </p:spPr>
        <p:txBody>
          <a:bodyPr>
            <a:normAutofit/>
          </a:bodyPr>
          <a:lstStyle/>
          <a:p>
            <a:r>
              <a:rPr lang="en-US" sz="4800" b="1" dirty="0" smtClean="0">
                <a:latin typeface="Times New Roman" pitchFamily="18" charset="0"/>
                <a:cs typeface="Times New Roman" pitchFamily="18" charset="0"/>
              </a:rPr>
              <a:t>Camouflage &amp; Mimicry</a:t>
            </a:r>
            <a:endParaRPr lang="en-US" sz="4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9144000" cy="1447800"/>
          </a:xfrm>
        </p:spPr>
        <p:txBody>
          <a:bodyPr>
            <a:normAutofit fontScale="90000"/>
          </a:bodyPr>
          <a:lstStyle/>
          <a:p>
            <a:pPr algn="l"/>
            <a:r>
              <a:rPr lang="en-US" b="1" dirty="0">
                <a:latin typeface="Times New Roman" pitchFamily="18" charset="0"/>
                <a:cs typeface="Times New Roman" pitchFamily="18" charset="0"/>
              </a:rPr>
              <a:t>3</a:t>
            </a:r>
            <a:r>
              <a:rPr lang="en-US" b="1" dirty="0" smtClean="0">
                <a:latin typeface="Times New Roman" pitchFamily="18" charset="0"/>
                <a:cs typeface="Times New Roman" pitchFamily="18" charset="0"/>
              </a:rPr>
              <a:t>.1General resemblance to background</a:t>
            </a:r>
            <a:br>
              <a:rPr lang="en-US" b="1" dirty="0" smtClean="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Some animals colors </a:t>
            </a:r>
            <a:r>
              <a:rPr lang="en-US" dirty="0">
                <a:latin typeface="Times New Roman" pitchFamily="18" charset="0"/>
                <a:cs typeface="Times New Roman" pitchFamily="18" charset="0"/>
              </a:rPr>
              <a:t>and patterns resemble a particular natural </a:t>
            </a:r>
            <a:r>
              <a:rPr lang="en-US" dirty="0" smtClean="0">
                <a:latin typeface="Times New Roman" pitchFamily="18" charset="0"/>
                <a:cs typeface="Times New Roman" pitchFamily="18" charset="0"/>
              </a:rPr>
              <a:t>background</a:t>
            </a:r>
          </a:p>
          <a:p>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For example </a:t>
            </a:r>
            <a:r>
              <a:rPr lang="en-US" dirty="0">
                <a:latin typeface="Times New Roman" pitchFamily="18" charset="0"/>
                <a:cs typeface="Times New Roman" pitchFamily="18" charset="0"/>
              </a:rPr>
              <a:t>the Peppered Moth adult blends in with tree bark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E:\Documents\Applied Zoology\phylum pics\800px-Biston_betularia.pn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3</a:t>
            </a:r>
            <a:r>
              <a:rPr lang="en-US" b="1" dirty="0" smtClean="0">
                <a:latin typeface="Times New Roman" pitchFamily="18" charset="0"/>
                <a:cs typeface="Times New Roman" pitchFamily="18" charset="0"/>
              </a:rPr>
              <a:t>.2 Disruptive pattern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Disruptive </a:t>
            </a:r>
            <a:r>
              <a:rPr lang="en-US" dirty="0">
                <a:latin typeface="Times New Roman" pitchFamily="18" charset="0"/>
                <a:cs typeface="Times New Roman" pitchFamily="18" charset="0"/>
              </a:rPr>
              <a:t>patterns use strongly contrasting markings such as spots or stripes to break up an animal's </a:t>
            </a:r>
            <a:r>
              <a:rPr lang="en-US" dirty="0" smtClean="0">
                <a:latin typeface="Times New Roman" pitchFamily="18" charset="0"/>
                <a:cs typeface="Times New Roman" pitchFamily="18" charset="0"/>
              </a:rPr>
              <a:t>outlines</a:t>
            </a:r>
          </a:p>
          <a:p>
            <a:endParaRPr lang="en-US" dirty="0">
              <a:latin typeface="Times New Roman" pitchFamily="18" charset="0"/>
              <a:cs typeface="Times New Roman" pitchFamily="18" charset="0"/>
            </a:endParaRPr>
          </a:p>
          <a:p>
            <a:r>
              <a:rPr lang="en-US" b="1" dirty="0" smtClean="0">
                <a:latin typeface="Times New Roman" pitchFamily="18" charset="0"/>
                <a:cs typeface="Times New Roman" pitchFamily="18" charset="0"/>
              </a:rPr>
              <a:t>For example </a:t>
            </a:r>
            <a:r>
              <a:rPr lang="en-US" dirty="0" smtClean="0">
                <a:latin typeface="Times New Roman" pitchFamily="18" charset="0"/>
                <a:cs typeface="Times New Roman" pitchFamily="18" charset="0"/>
              </a:rPr>
              <a:t>lion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E:\Documents\Applied Zoology\phylum pics\800px-Great_male_Leopard_in_South_Afrika-J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3</a:t>
            </a:r>
            <a:r>
              <a:rPr lang="en-US" b="1" dirty="0" smtClean="0">
                <a:latin typeface="Times New Roman" pitchFamily="18" charset="0"/>
                <a:cs typeface="Times New Roman" pitchFamily="18" charset="0"/>
              </a:rPr>
              <a:t>.3 Eliminating </a:t>
            </a:r>
            <a:r>
              <a:rPr lang="en-US" b="1" dirty="0">
                <a:latin typeface="Times New Roman" pitchFamily="18" charset="0"/>
                <a:cs typeface="Times New Roman" pitchFamily="18" charset="0"/>
              </a:rPr>
              <a:t>shadow</a:t>
            </a:r>
            <a:br>
              <a:rPr lang="en-US" b="1"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Animals bodies </a:t>
            </a:r>
            <a:r>
              <a:rPr lang="en-US" dirty="0">
                <a:latin typeface="Times New Roman" pitchFamily="18" charset="0"/>
                <a:cs typeface="Times New Roman" pitchFamily="18" charset="0"/>
              </a:rPr>
              <a:t>are flattened, with the sides thinning to an edge; the animals habitually press their bodies to the </a:t>
            </a:r>
            <a:r>
              <a:rPr lang="en-US" dirty="0" smtClean="0">
                <a:latin typeface="Times New Roman" pitchFamily="18" charset="0"/>
                <a:cs typeface="Times New Roman" pitchFamily="18" charset="0"/>
              </a:rPr>
              <a:t>ground and </a:t>
            </a:r>
            <a:r>
              <a:rPr lang="en-US" dirty="0">
                <a:latin typeface="Times New Roman" pitchFamily="18" charset="0"/>
                <a:cs typeface="Times New Roman" pitchFamily="18" charset="0"/>
              </a:rPr>
              <a:t>camouflage any dark shadow line that might fall along the body's </a:t>
            </a:r>
            <a:r>
              <a:rPr lang="en-US" dirty="0" smtClean="0">
                <a:latin typeface="Times New Roman" pitchFamily="18" charset="0"/>
                <a:cs typeface="Times New Roman" pitchFamily="18" charset="0"/>
              </a:rPr>
              <a:t>edges</a:t>
            </a:r>
          </a:p>
          <a:p>
            <a:pPr>
              <a:buNone/>
            </a:pPr>
            <a:r>
              <a:rPr lang="en-US" dirty="0" smtClean="0">
                <a:latin typeface="Times New Roman" pitchFamily="18" charset="0"/>
                <a:cs typeface="Times New Roman" pitchFamily="18" charset="0"/>
              </a:rPr>
              <a:t> </a:t>
            </a:r>
          </a:p>
          <a:p>
            <a:r>
              <a:rPr lang="en-US" b="1" dirty="0" smtClean="0">
                <a:latin typeface="Times New Roman" pitchFamily="18" charset="0"/>
                <a:cs typeface="Times New Roman" pitchFamily="18" charset="0"/>
              </a:rPr>
              <a:t>For example </a:t>
            </a:r>
            <a:r>
              <a:rPr lang="en-US" dirty="0" smtClean="0">
                <a:latin typeface="Times New Roman" pitchFamily="18" charset="0"/>
                <a:cs typeface="Times New Roman" pitchFamily="18" charset="0"/>
              </a:rPr>
              <a:t>Horned Lizards of North America</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E:\Documents\Applied Zoology\phylum pics\Phrynosoma_mcallii.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3</a:t>
            </a:r>
            <a:r>
              <a:rPr lang="en-US" b="1" dirty="0" smtClean="0">
                <a:latin typeface="Times New Roman" pitchFamily="18" charset="0"/>
                <a:cs typeface="Times New Roman" pitchFamily="18" charset="0"/>
              </a:rPr>
              <a:t>.4 </a:t>
            </a:r>
            <a:r>
              <a:rPr lang="en-US" b="1" dirty="0" err="1" smtClean="0">
                <a:latin typeface="Times New Roman" pitchFamily="18" charset="0"/>
                <a:cs typeface="Times New Roman" pitchFamily="18" charset="0"/>
              </a:rPr>
              <a:t>Crypsis</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by </a:t>
            </a:r>
            <a:r>
              <a:rPr lang="en-US" b="1" dirty="0" err="1">
                <a:latin typeface="Times New Roman" pitchFamily="18" charset="0"/>
                <a:cs typeface="Times New Roman" pitchFamily="18" charset="0"/>
              </a:rPr>
              <a:t>behaviour</a:t>
            </a: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b="1" dirty="0">
                <a:latin typeface="Times New Roman" pitchFamily="18" charset="0"/>
                <a:cs typeface="Times New Roman" pitchFamily="18" charset="0"/>
              </a:rPr>
              <a:t>Decoration, keeping </a:t>
            </a:r>
            <a:r>
              <a:rPr lang="en-US" b="1" dirty="0" smtClean="0">
                <a:latin typeface="Times New Roman" pitchFamily="18" charset="0"/>
                <a:cs typeface="Times New Roman" pitchFamily="18" charset="0"/>
              </a:rPr>
              <a:t>still and </a:t>
            </a:r>
            <a:r>
              <a:rPr lang="en-US" b="1" dirty="0">
                <a:latin typeface="Times New Roman" pitchFamily="18" charset="0"/>
                <a:cs typeface="Times New Roman" pitchFamily="18" charset="0"/>
              </a:rPr>
              <a:t>lying flat</a:t>
            </a:r>
          </a:p>
          <a:p>
            <a:pPr>
              <a:buNone/>
            </a:pPr>
            <a:r>
              <a:rPr lang="en-US" dirty="0" smtClean="0">
                <a:latin typeface="Times New Roman" pitchFamily="18" charset="0"/>
                <a:cs typeface="Times New Roman" pitchFamily="18" charset="0"/>
              </a:rPr>
              <a:t>    Some </a:t>
            </a:r>
            <a:r>
              <a:rPr lang="en-US" dirty="0">
                <a:latin typeface="Times New Roman" pitchFamily="18" charset="0"/>
                <a:cs typeface="Times New Roman" pitchFamily="18" charset="0"/>
              </a:rPr>
              <a:t>animals actively seek to make themselves cryptic by using materials from their environment, such as twigs, sand, or </a:t>
            </a:r>
            <a:r>
              <a:rPr lang="en-US" dirty="0" smtClean="0">
                <a:latin typeface="Times New Roman" pitchFamily="18" charset="0"/>
                <a:cs typeface="Times New Roman" pitchFamily="18" charset="0"/>
              </a:rPr>
              <a:t>pieces of shell to conceal their outlines</a:t>
            </a:r>
          </a:p>
          <a:p>
            <a:r>
              <a:rPr lang="en-US" b="1" dirty="0" smtClean="0">
                <a:latin typeface="Times New Roman" pitchFamily="18" charset="0"/>
                <a:cs typeface="Times New Roman" pitchFamily="18" charset="0"/>
              </a:rPr>
              <a:t>For example </a:t>
            </a:r>
            <a:r>
              <a:rPr lang="en-US" dirty="0">
                <a:latin typeface="Times New Roman" pitchFamily="18" charset="0"/>
                <a:cs typeface="Times New Roman" pitchFamily="18" charset="0"/>
              </a:rPr>
              <a:t>Masked Hunter Bug nymph, camouflaged with sand grains</a:t>
            </a:r>
            <a:endParaRPr lang="en-US" b="1"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E:\Documents\Applied Zoology\phylum pics\800px-Reduvius_personatus,_Masked_Hunter_Bug_nymph_camouflaged_with_sand_grain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676400"/>
          </a:xfrm>
        </p:spPr>
        <p:txBody>
          <a:bodyPr>
            <a:normAutofit fontScale="90000"/>
          </a:bodyPr>
          <a:lstStyle/>
          <a:p>
            <a:r>
              <a:rPr lang="en-US" b="1" dirty="0">
                <a:latin typeface="Times New Roman" pitchFamily="18" charset="0"/>
                <a:cs typeface="Times New Roman" pitchFamily="18" charset="0"/>
              </a:rPr>
              <a:t>3</a:t>
            </a:r>
            <a:r>
              <a:rPr lang="en-US" b="1" dirty="0" smtClean="0">
                <a:latin typeface="Times New Roman" pitchFamily="18" charset="0"/>
                <a:cs typeface="Times New Roman" pitchFamily="18" charset="0"/>
              </a:rPr>
              <a:t>.5Crypsis </a:t>
            </a:r>
            <a:r>
              <a:rPr lang="en-US" b="1" dirty="0">
                <a:latin typeface="Times New Roman" pitchFamily="18" charset="0"/>
                <a:cs typeface="Times New Roman" pitchFamily="18" charset="0"/>
              </a:rPr>
              <a:t>by changing </a:t>
            </a:r>
            <a:r>
              <a:rPr lang="en-US" b="1" dirty="0" smtClean="0">
                <a:latin typeface="Times New Roman" pitchFamily="18" charset="0"/>
                <a:cs typeface="Times New Roman" pitchFamily="18" charset="0"/>
              </a:rPr>
              <a:t>skin </a:t>
            </a:r>
            <a:r>
              <a:rPr lang="en-US" b="1" dirty="0" err="1" smtClean="0">
                <a:latin typeface="Times New Roman" pitchFamily="18" charset="0"/>
                <a:cs typeface="Times New Roman" pitchFamily="18" charset="0"/>
              </a:rPr>
              <a:t>pattern,colour</a:t>
            </a: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52400" y="1981200"/>
            <a:ext cx="8839200" cy="4525963"/>
          </a:xfrm>
        </p:spPr>
        <p:txBody>
          <a:bodyPr/>
          <a:lstStyle/>
          <a:p>
            <a:r>
              <a:rPr lang="en-US" dirty="0" smtClean="0">
                <a:latin typeface="Times New Roman" pitchFamily="18" charset="0"/>
                <a:cs typeface="Times New Roman" pitchFamily="18" charset="0"/>
              </a:rPr>
              <a:t>Animals actively </a:t>
            </a:r>
            <a:r>
              <a:rPr lang="en-US" dirty="0">
                <a:latin typeface="Times New Roman" pitchFamily="18" charset="0"/>
                <a:cs typeface="Times New Roman" pitchFamily="18" charset="0"/>
              </a:rPr>
              <a:t>and rapidly change their skin patterns and </a:t>
            </a:r>
            <a:r>
              <a:rPr lang="en-US" dirty="0" err="1">
                <a:latin typeface="Times New Roman" pitchFamily="18" charset="0"/>
                <a:cs typeface="Times New Roman" pitchFamily="18" charset="0"/>
              </a:rPr>
              <a:t>colours</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using special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chromatophore</a:t>
            </a:r>
            <a:r>
              <a:rPr lang="en-US" dirty="0">
                <a:latin typeface="Times New Roman" pitchFamily="18" charset="0"/>
                <a:cs typeface="Times New Roman" pitchFamily="18" charset="0"/>
              </a:rPr>
              <a:t> cells to </a:t>
            </a:r>
            <a:r>
              <a:rPr lang="en-US" dirty="0" smtClean="0">
                <a:latin typeface="Times New Roman" pitchFamily="18" charset="0"/>
                <a:cs typeface="Times New Roman" pitchFamily="18" charset="0"/>
              </a:rPr>
              <a:t>resemble </a:t>
            </a:r>
            <a:r>
              <a:rPr lang="en-US" dirty="0">
                <a:latin typeface="Times New Roman" pitchFamily="18" charset="0"/>
                <a:cs typeface="Times New Roman" pitchFamily="18" charset="0"/>
              </a:rPr>
              <a:t>their current </a:t>
            </a:r>
            <a:r>
              <a:rPr lang="en-US" dirty="0" smtClean="0">
                <a:latin typeface="Times New Roman" pitchFamily="18" charset="0"/>
                <a:cs typeface="Times New Roman" pitchFamily="18" charset="0"/>
              </a:rPr>
              <a:t>background</a:t>
            </a:r>
          </a:p>
          <a:p>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For example </a:t>
            </a:r>
            <a:r>
              <a:rPr lang="en-US" dirty="0">
                <a:latin typeface="Times New Roman" pitchFamily="18" charset="0"/>
                <a:cs typeface="Times New Roman" pitchFamily="18" charset="0"/>
              </a:rPr>
              <a:t>Arctic Hares in the low arctic change from brown to white in winter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E:\Documents\Applied Zoology\phylum pics\800px-Arctic_Har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lstStyle/>
          <a:p>
            <a:r>
              <a:rPr lang="en-US" b="1" dirty="0">
                <a:latin typeface="Times New Roman" pitchFamily="18" charset="0"/>
                <a:cs typeface="Times New Roman" pitchFamily="18" charset="0"/>
              </a:rPr>
              <a:t>Camouflage</a:t>
            </a:r>
          </a:p>
        </p:txBody>
      </p:sp>
      <p:sp>
        <p:nvSpPr>
          <p:cNvPr id="4" name="Rectangle 3"/>
          <p:cNvSpPr/>
          <p:nvPr/>
        </p:nvSpPr>
        <p:spPr>
          <a:xfrm>
            <a:off x="457200" y="1752600"/>
            <a:ext cx="8153400" cy="2677656"/>
          </a:xfrm>
          <a:prstGeom prst="rect">
            <a:avLst/>
          </a:prstGeom>
        </p:spPr>
        <p:txBody>
          <a:bodyPr wrap="square">
            <a:spAutoFit/>
          </a:bodyPr>
          <a:lstStyle/>
          <a:p>
            <a:r>
              <a:rPr lang="en-US" sz="2800" dirty="0">
                <a:latin typeface="Times New Roman" pitchFamily="18" charset="0"/>
                <a:cs typeface="Times New Roman" pitchFamily="18" charset="0"/>
              </a:rPr>
              <a:t>T</a:t>
            </a:r>
            <a:r>
              <a:rPr lang="en-US" sz="2800" dirty="0" smtClean="0">
                <a:latin typeface="Times New Roman" pitchFamily="18" charset="0"/>
                <a:cs typeface="Times New Roman" pitchFamily="18" charset="0"/>
              </a:rPr>
              <a:t>he</a:t>
            </a:r>
            <a:r>
              <a:rPr lang="en-US" sz="2800" dirty="0">
                <a:latin typeface="Times New Roman" pitchFamily="18" charset="0"/>
                <a:cs typeface="Times New Roman" pitchFamily="18" charset="0"/>
              </a:rPr>
              <a:t> act, </a:t>
            </a:r>
            <a:r>
              <a:rPr lang="en-US" sz="2800" dirty="0" smtClean="0">
                <a:latin typeface="Times New Roman" pitchFamily="18" charset="0"/>
                <a:cs typeface="Times New Roman" pitchFamily="18" charset="0"/>
              </a:rPr>
              <a:t>means</a:t>
            </a:r>
            <a:r>
              <a:rPr lang="en-US" sz="2800" dirty="0">
                <a:latin typeface="Times New Roman" pitchFamily="18" charset="0"/>
                <a:cs typeface="Times New Roman" pitchFamily="18" charset="0"/>
              </a:rPr>
              <a:t> or result of obscuring things to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deceive</a:t>
            </a:r>
            <a:r>
              <a:rPr lang="en-US" sz="2800" dirty="0">
                <a:latin typeface="Times New Roman" pitchFamily="18" charset="0"/>
                <a:cs typeface="Times New Roman" pitchFamily="18" charset="0"/>
              </a:rPr>
              <a:t> an </a:t>
            </a:r>
            <a:r>
              <a:rPr lang="en-US" sz="2800" dirty="0" smtClean="0">
                <a:latin typeface="Times New Roman" pitchFamily="18" charset="0"/>
                <a:cs typeface="Times New Roman" pitchFamily="18" charset="0"/>
              </a:rPr>
              <a:t>enemy.</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Camouflage is a set of methods </a:t>
            </a:r>
            <a:r>
              <a:rPr lang="en-US" sz="2800" dirty="0" smtClean="0">
                <a:latin typeface="Times New Roman" pitchFamily="18" charset="0"/>
                <a:cs typeface="Times New Roman" pitchFamily="18" charset="0"/>
              </a:rPr>
              <a:t>in which objects or animals remain </a:t>
            </a:r>
            <a:r>
              <a:rPr lang="en-US" sz="2800" dirty="0">
                <a:latin typeface="Times New Roman" pitchFamily="18" charset="0"/>
                <a:cs typeface="Times New Roman" pitchFamily="18" charset="0"/>
              </a:rPr>
              <a:t>unnoticed by blending with their environment or by resembling something else.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Mimicry</a:t>
            </a:r>
            <a:br>
              <a:rPr lang="en-US" dirty="0" smtClean="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Mimicry  is the similarity of one species to another which protects one or both. This similarity can be in</a:t>
            </a:r>
          </a:p>
          <a:p>
            <a:r>
              <a:rPr lang="en-US" dirty="0" smtClean="0">
                <a:latin typeface="Times New Roman" pitchFamily="18" charset="0"/>
                <a:cs typeface="Times New Roman" pitchFamily="18" charset="0"/>
              </a:rPr>
              <a:t> Appearance </a:t>
            </a:r>
          </a:p>
          <a:p>
            <a:r>
              <a:rPr lang="en-US" dirty="0" err="1" smtClean="0">
                <a:latin typeface="Times New Roman" pitchFamily="18" charset="0"/>
                <a:cs typeface="Times New Roman" pitchFamily="18" charset="0"/>
              </a:rPr>
              <a:t>Behaviour</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Sound </a:t>
            </a:r>
          </a:p>
          <a:p>
            <a:r>
              <a:rPr lang="en-US" dirty="0" smtClean="0">
                <a:latin typeface="Times New Roman" pitchFamily="18" charset="0"/>
                <a:cs typeface="Times New Roman" pitchFamily="18" charset="0"/>
              </a:rPr>
              <a:t>Location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Classification</a:t>
            </a:r>
            <a:br>
              <a:rPr lang="en-US" b="1" dirty="0" smtClean="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Defensive</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mimicry</a:t>
            </a:r>
          </a:p>
          <a:p>
            <a:endParaRPr lang="en-US" b="1"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Aggressive mimicry</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Reproductive mimicry</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Auto mimicry</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Defensive mimicry </a:t>
            </a:r>
            <a:br>
              <a:rPr lang="en-US" b="1"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Defensive or protective mimicry takes place when organisms are able to avoid encounters that would be harmful to them by deceiving enemies into treating them as something else by  warning coloration.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C:\Users\WaqasAli\Desktop\Micrurus_ten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Auto mimicry</a:t>
            </a:r>
            <a:br>
              <a:rPr lang="en-US" b="1"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Auto mimicry or</a:t>
            </a:r>
            <a:r>
              <a:rPr lang="en-US" smtClean="0">
                <a:latin typeface="Times New Roman" pitchFamily="18" charset="0"/>
                <a:cs typeface="Times New Roman" pitchFamily="18" charset="0"/>
              </a:rPr>
              <a:t> intra specific </a:t>
            </a:r>
            <a:r>
              <a:rPr lang="en-US" dirty="0" smtClean="0">
                <a:latin typeface="Times New Roman" pitchFamily="18" charset="0"/>
                <a:cs typeface="Times New Roman" pitchFamily="18" charset="0"/>
              </a:rPr>
              <a:t>mimicry occurs within a single species, one case being where one part of an organism's body resembles another part</a:t>
            </a:r>
            <a:r>
              <a:rPr lang="en-US" smtClean="0">
                <a:latin typeface="Times New Roman" pitchFamily="18" charset="0"/>
                <a:cs typeface="Times New Roman" pitchFamily="18" charset="0"/>
              </a:rPr>
              <a:t>. </a:t>
            </a:r>
          </a:p>
          <a:p>
            <a:r>
              <a:rPr lang="en-US" smtClean="0">
                <a:latin typeface="Times New Roman" pitchFamily="18" charset="0"/>
                <a:cs typeface="Times New Roman" pitchFamily="18" charset="0"/>
              </a:rPr>
              <a:t>Examples </a:t>
            </a:r>
            <a:r>
              <a:rPr lang="en-US" dirty="0" smtClean="0">
                <a:latin typeface="Times New Roman" pitchFamily="18" charset="0"/>
                <a:cs typeface="Times New Roman" pitchFamily="18" charset="0"/>
              </a:rPr>
              <a:t>include snakes in which the tail resembles the head and show behavior such as moving backwards to confuse predators and insects and fishes with eyespots on their hind ends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E:\Documents\Applied Zoology\phylum pics\Venomous-sea-snake-0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Count…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4525963"/>
          </a:xfrm>
        </p:spPr>
        <p:txBody>
          <a:bodyPr/>
          <a:lstStyle/>
          <a:p>
            <a:r>
              <a:rPr lang="en-US" dirty="0" smtClean="0">
                <a:latin typeface="Times New Roman" pitchFamily="18" charset="0"/>
                <a:cs typeface="Times New Roman" pitchFamily="18" charset="0"/>
              </a:rPr>
              <a:t>Mimesis</a:t>
            </a:r>
          </a:p>
          <a:p>
            <a:r>
              <a:rPr lang="en-US" dirty="0" smtClean="0">
                <a:latin typeface="Times New Roman" pitchFamily="18" charset="0"/>
                <a:cs typeface="Times New Roman" pitchFamily="18" charset="0"/>
              </a:rPr>
              <a:t>Dazzle Pattern</a:t>
            </a:r>
          </a:p>
          <a:p>
            <a:r>
              <a:rPr lang="en-US" dirty="0" err="1" smtClean="0">
                <a:latin typeface="Times New Roman" pitchFamily="18" charset="0"/>
                <a:cs typeface="Times New Roman" pitchFamily="18" charset="0"/>
              </a:rPr>
              <a:t>Crypsis</a:t>
            </a: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Camouflage </a:t>
            </a:r>
            <a:r>
              <a:rPr lang="en-US" b="1" dirty="0">
                <a:latin typeface="Times New Roman" pitchFamily="18" charset="0"/>
                <a:cs typeface="Times New Roman" pitchFamily="18" charset="0"/>
              </a:rPr>
              <a:t>by </a:t>
            </a:r>
            <a:r>
              <a:rPr lang="en-US" b="1" dirty="0" smtClean="0">
                <a:latin typeface="Times New Roman" pitchFamily="18" charset="0"/>
                <a:cs typeface="Times New Roman" pitchFamily="18" charset="0"/>
              </a:rPr>
              <a:t>Mimesis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800" dirty="0" smtClean="0">
                <a:latin typeface="Times New Roman" pitchFamily="18" charset="0"/>
                <a:cs typeface="Times New Roman" pitchFamily="18" charset="0"/>
              </a:rPr>
              <a:t>Mimesis</a:t>
            </a:r>
            <a:r>
              <a:rPr lang="en-US" sz="2800" dirty="0">
                <a:latin typeface="Times New Roman" pitchFamily="18" charset="0"/>
                <a:cs typeface="Times New Roman" pitchFamily="18" charset="0"/>
              </a:rPr>
              <a:t> means being seen, but resembling something </a:t>
            </a:r>
            <a:r>
              <a:rPr lang="en-US" sz="2800" dirty="0" smtClean="0">
                <a:latin typeface="Times New Roman" pitchFamily="18" charset="0"/>
                <a:cs typeface="Times New Roman" pitchFamily="18" charset="0"/>
              </a:rPr>
              <a:t>else.</a:t>
            </a:r>
          </a:p>
          <a:p>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In </a:t>
            </a:r>
            <a:r>
              <a:rPr lang="en-US" sz="2800" dirty="0" smtClean="0">
                <a:latin typeface="Times New Roman" pitchFamily="18" charset="0"/>
                <a:cs typeface="Times New Roman" pitchFamily="18" charset="0"/>
              </a:rPr>
              <a:t>Mimesis</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whole animal </a:t>
            </a:r>
            <a:r>
              <a:rPr lang="en-US" sz="2800" dirty="0" smtClean="0">
                <a:latin typeface="Times New Roman" pitchFamily="18" charset="0"/>
                <a:cs typeface="Times New Roman" pitchFamily="18" charset="0"/>
              </a:rPr>
              <a:t>looks </a:t>
            </a:r>
            <a:r>
              <a:rPr lang="en-US" sz="2800" dirty="0">
                <a:latin typeface="Times New Roman" pitchFamily="18" charset="0"/>
                <a:cs typeface="Times New Roman" pitchFamily="18" charset="0"/>
              </a:rPr>
              <a:t>like some other </a:t>
            </a:r>
            <a:r>
              <a:rPr lang="en-US" sz="2800" dirty="0" smtClean="0">
                <a:latin typeface="Times New Roman" pitchFamily="18" charset="0"/>
                <a:cs typeface="Times New Roman" pitchFamily="18" charset="0"/>
              </a:rPr>
              <a:t>object</a:t>
            </a:r>
          </a:p>
          <a:p>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Mimesis is common in prey </a:t>
            </a:r>
            <a:r>
              <a:rPr lang="en-US" sz="2800" dirty="0" smtClean="0">
                <a:latin typeface="Times New Roman" pitchFamily="18" charset="0"/>
                <a:cs typeface="Times New Roman" pitchFamily="18" charset="0"/>
              </a:rPr>
              <a:t>animals</a:t>
            </a: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066800"/>
            <a:ext cx="4376737" cy="4566206"/>
          </a:xfrm>
        </p:spPr>
      </p:pic>
    </p:spTree>
    <p:extLst>
      <p:ext uri="{BB962C8B-B14F-4D97-AF65-F5344CB8AC3E}">
        <p14:creationId xmlns:p14="http://schemas.microsoft.com/office/powerpoint/2010/main" val="3143500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E:\Documents\Applied Zoology\phylum pics\Hooded_Grasshopper_(Teratodus_monticollis)_W_IMG_052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2</a:t>
            </a:r>
            <a:r>
              <a:rPr lang="en-US" b="1" dirty="0" smtClean="0">
                <a:latin typeface="Times New Roman" pitchFamily="18" charset="0"/>
                <a:cs typeface="Times New Roman" pitchFamily="18" charset="0"/>
              </a:rPr>
              <a:t>- Dazzle </a:t>
            </a:r>
            <a:r>
              <a:rPr lang="en-US" b="1" dirty="0">
                <a:latin typeface="Times New Roman" pitchFamily="18" charset="0"/>
                <a:cs typeface="Times New Roman" pitchFamily="18" charset="0"/>
              </a:rPr>
              <a:t>pattern</a:t>
            </a:r>
            <a:br>
              <a:rPr lang="en-US" b="1" dirty="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t>Dazzle pattern means </a:t>
            </a:r>
            <a:r>
              <a:rPr lang="en-US" dirty="0"/>
              <a:t>confusing the predator or enemy by moving a </a:t>
            </a:r>
            <a:r>
              <a:rPr lang="en-US" dirty="0" smtClean="0"/>
              <a:t>pattern</a:t>
            </a:r>
          </a:p>
          <a:p>
            <a:endParaRPr lang="en-US" dirty="0" smtClean="0"/>
          </a:p>
          <a:p>
            <a:r>
              <a:rPr lang="en-US" dirty="0" smtClean="0"/>
              <a:t>The</a:t>
            </a:r>
            <a:r>
              <a:rPr lang="en-US" dirty="0"/>
              <a:t> Zebra's bold motion dazzle pattern may </a:t>
            </a:r>
            <a:r>
              <a:rPr lang="en-US" dirty="0" smtClean="0"/>
              <a:t>confuse </a:t>
            </a:r>
            <a:r>
              <a:rPr lang="en-US" dirty="0"/>
              <a:t>predators, especially when many animals are close together and moving rapidly.</a:t>
            </a:r>
          </a:p>
        </p:txBody>
      </p:sp>
    </p:spTree>
    <p:extLst>
      <p:ext uri="{BB962C8B-B14F-4D97-AF65-F5344CB8AC3E}">
        <p14:creationId xmlns:p14="http://schemas.microsoft.com/office/powerpoint/2010/main" val="1251399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descr="E:\Documents\Applied Zoology\phylum pics\Chapman-Zebra.jpg"/>
          <p:cNvPicPr>
            <a:picLocks noChangeAspect="1" noChangeArrowheads="1"/>
          </p:cNvPicPr>
          <p:nvPr/>
        </p:nvPicPr>
        <p:blipFill>
          <a:blip r:embed="rId2" cstate="print"/>
          <a:srcRect/>
          <a:stretch>
            <a:fillRect/>
          </a:stretch>
        </p:blipFill>
        <p:spPr bwMode="auto">
          <a:xfrm>
            <a:off x="1219200" y="990600"/>
            <a:ext cx="6502401" cy="4876800"/>
          </a:xfrm>
          <a:prstGeom prst="rect">
            <a:avLst/>
          </a:prstGeom>
          <a:noFill/>
        </p:spPr>
      </p:pic>
    </p:spTree>
    <p:extLst>
      <p:ext uri="{BB962C8B-B14F-4D97-AF65-F5344CB8AC3E}">
        <p14:creationId xmlns:p14="http://schemas.microsoft.com/office/powerpoint/2010/main" val="3310303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3. Camouflage </a:t>
            </a:r>
            <a:r>
              <a:rPr lang="en-US" dirty="0">
                <a:latin typeface="Times New Roman" pitchFamily="18" charset="0"/>
                <a:cs typeface="Times New Roman" pitchFamily="18" charset="0"/>
              </a:rPr>
              <a:t>by </a:t>
            </a:r>
            <a:r>
              <a:rPr lang="en-US" dirty="0" err="1">
                <a:latin typeface="Times New Roman" pitchFamily="18" charset="0"/>
                <a:cs typeface="Times New Roman" pitchFamily="18" charset="0"/>
              </a:rPr>
              <a:t>crypsis</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4" name="Rectangle 3"/>
          <p:cNvSpPr/>
          <p:nvPr/>
        </p:nvSpPr>
        <p:spPr>
          <a:xfrm>
            <a:off x="0" y="1371600"/>
            <a:ext cx="9144000" cy="4401205"/>
          </a:xfrm>
          <a:prstGeom prst="rect">
            <a:avLst/>
          </a:prstGeom>
        </p:spPr>
        <p:txBody>
          <a:bodyPr wrap="square">
            <a:spAutoFit/>
          </a:bodyPr>
          <a:lstStyle/>
          <a:p>
            <a:r>
              <a:rPr lang="en-US" sz="2800" dirty="0" err="1">
                <a:latin typeface="Times New Roman" pitchFamily="18" charset="0"/>
                <a:cs typeface="Times New Roman" pitchFamily="18" charset="0"/>
              </a:rPr>
              <a:t>Crypsis</a:t>
            </a:r>
            <a:r>
              <a:rPr lang="en-US" sz="2800" dirty="0">
                <a:latin typeface="Times New Roman" pitchFamily="18" charset="0"/>
                <a:cs typeface="Times New Roman" pitchFamily="18" charset="0"/>
              </a:rPr>
              <a:t> means blending with the background, making the animal </a:t>
            </a:r>
            <a:r>
              <a:rPr lang="en-US" sz="2800" dirty="0" smtClean="0">
                <a:latin typeface="Times New Roman" pitchFamily="18" charset="0"/>
                <a:cs typeface="Times New Roman" pitchFamily="18" charset="0"/>
              </a:rPr>
              <a:t>hard </a:t>
            </a:r>
            <a:r>
              <a:rPr lang="en-US" sz="2800" dirty="0">
                <a:latin typeface="Times New Roman" pitchFamily="18" charset="0"/>
                <a:cs typeface="Times New Roman" pitchFamily="18" charset="0"/>
              </a:rPr>
              <a:t>to </a:t>
            </a:r>
            <a:r>
              <a:rPr lang="en-US" sz="2800" dirty="0" smtClean="0">
                <a:latin typeface="Times New Roman" pitchFamily="18" charset="0"/>
                <a:cs typeface="Times New Roman" pitchFamily="18" charset="0"/>
              </a:rPr>
              <a:t>see. This </a:t>
            </a:r>
            <a:r>
              <a:rPr lang="en-US" sz="2800" dirty="0">
                <a:latin typeface="Times New Roman" pitchFamily="18" charset="0"/>
                <a:cs typeface="Times New Roman" pitchFamily="18" charset="0"/>
              </a:rPr>
              <a:t>can be achieved in many different </a:t>
            </a:r>
            <a:r>
              <a:rPr lang="en-US" sz="2800" dirty="0" smtClean="0">
                <a:latin typeface="Times New Roman" pitchFamily="18" charset="0"/>
                <a:cs typeface="Times New Roman" pitchFamily="18" charset="0"/>
              </a:rPr>
              <a:t>ways </a:t>
            </a:r>
            <a:r>
              <a:rPr lang="en-US" sz="2800" dirty="0">
                <a:latin typeface="Times New Roman" pitchFamily="18" charset="0"/>
                <a:cs typeface="Times New Roman" pitchFamily="18" charset="0"/>
              </a:rPr>
              <a:t>including</a:t>
            </a:r>
            <a:r>
              <a:rPr lang="en-US" sz="2800" dirty="0" smtClean="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a:p>
            <a:pPr>
              <a:buFont typeface="Arial" pitchFamily="34" charset="0"/>
              <a:buChar char="•"/>
            </a:pPr>
            <a:r>
              <a:rPr lang="en-US" sz="2800" dirty="0" smtClean="0">
                <a:latin typeface="Times New Roman" pitchFamily="18" charset="0"/>
                <a:cs typeface="Times New Roman" pitchFamily="18" charset="0"/>
              </a:rPr>
              <a:t>	General </a:t>
            </a:r>
            <a:r>
              <a:rPr lang="en-US" sz="2800" dirty="0">
                <a:latin typeface="Times New Roman" pitchFamily="18" charset="0"/>
                <a:cs typeface="Times New Roman" pitchFamily="18" charset="0"/>
              </a:rPr>
              <a:t>resemblance to background</a:t>
            </a:r>
          </a:p>
          <a:p>
            <a:pPr>
              <a:buFont typeface="Arial" pitchFamily="34" charset="0"/>
              <a:buChar char="•"/>
            </a:pPr>
            <a:r>
              <a:rPr lang="en-US" sz="2800" dirty="0" smtClean="0">
                <a:latin typeface="Times New Roman" pitchFamily="18" charset="0"/>
                <a:cs typeface="Times New Roman" pitchFamily="18" charset="0"/>
              </a:rPr>
              <a:t>	Disruptive pattern(breaking </a:t>
            </a:r>
            <a:r>
              <a:rPr lang="en-US" sz="2800" dirty="0">
                <a:latin typeface="Times New Roman" pitchFamily="18" charset="0"/>
                <a:cs typeface="Times New Roman" pitchFamily="18" charset="0"/>
              </a:rPr>
              <a:t>up outline)</a:t>
            </a:r>
          </a:p>
          <a:p>
            <a:pPr>
              <a:buFont typeface="Arial" pitchFamily="34" charset="0"/>
              <a:buChar char="•"/>
            </a:pPr>
            <a:r>
              <a:rPr lang="en-US" sz="2800" dirty="0" smtClean="0">
                <a:latin typeface="Times New Roman" pitchFamily="18" charset="0"/>
                <a:cs typeface="Times New Roman" pitchFamily="18" charset="0"/>
              </a:rPr>
              <a:t>	Eliminating </a:t>
            </a:r>
            <a:r>
              <a:rPr lang="en-US" sz="2800" dirty="0">
                <a:latin typeface="Times New Roman" pitchFamily="18" charset="0"/>
                <a:cs typeface="Times New Roman" pitchFamily="18" charset="0"/>
              </a:rPr>
              <a:t>shadow</a:t>
            </a:r>
          </a:p>
          <a:p>
            <a:pPr>
              <a:buFont typeface="Arial" pitchFamily="34" charset="0"/>
              <a:buChar cha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Crypsis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by </a:t>
            </a:r>
            <a:r>
              <a:rPr lang="en-US" sz="2800" dirty="0" err="1">
                <a:latin typeface="Times New Roman" pitchFamily="18" charset="0"/>
                <a:cs typeface="Times New Roman" pitchFamily="18" charset="0"/>
              </a:rPr>
              <a:t>behaviour</a:t>
            </a:r>
            <a:endParaRPr lang="en-US" sz="2800" dirty="0">
              <a:latin typeface="Times New Roman" pitchFamily="18" charset="0"/>
              <a:cs typeface="Times New Roman" pitchFamily="18" charset="0"/>
            </a:endParaRPr>
          </a:p>
          <a:p>
            <a:pPr>
              <a:buFont typeface="Arial" pitchFamily="34" charset="0"/>
              <a:buChar cha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Crypsis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by changing skin </a:t>
            </a:r>
            <a:r>
              <a:rPr lang="en-US" sz="2800" dirty="0" smtClean="0">
                <a:latin typeface="Times New Roman" pitchFamily="18" charset="0"/>
                <a:cs typeface="Times New Roman" pitchFamily="18" charset="0"/>
              </a:rPr>
              <a:t>pattern &amp; color</a:t>
            </a: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TotalTime>
  <Words>261</Words>
  <Application>Microsoft Office PowerPoint</Application>
  <PresentationFormat>On-screen Show (4:3)</PresentationFormat>
  <Paragraphs>71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Camouflage &amp; Mimicry</vt:lpstr>
      <vt:lpstr>Camouflage</vt:lpstr>
      <vt:lpstr>Count…</vt:lpstr>
      <vt:lpstr>Camouflage by Mimesis</vt:lpstr>
      <vt:lpstr>PowerPoint Presentation</vt:lpstr>
      <vt:lpstr>PowerPoint Presentation</vt:lpstr>
      <vt:lpstr>2- Dazzle pattern </vt:lpstr>
      <vt:lpstr>PowerPoint Presentation</vt:lpstr>
      <vt:lpstr>3. Camouflage by crypsis </vt:lpstr>
      <vt:lpstr>3.1General resemblance to background </vt:lpstr>
      <vt:lpstr>PowerPoint Presentation</vt:lpstr>
      <vt:lpstr>3.2 Disruptive pattern</vt:lpstr>
      <vt:lpstr>PowerPoint Presentation</vt:lpstr>
      <vt:lpstr>3.3 Eliminating shadow </vt:lpstr>
      <vt:lpstr>PowerPoint Presentation</vt:lpstr>
      <vt:lpstr>3.4 Crypsis by behaviour </vt:lpstr>
      <vt:lpstr>PowerPoint Presentation</vt:lpstr>
      <vt:lpstr>3.5Crypsis by changing skin pattern,colour </vt:lpstr>
      <vt:lpstr>PowerPoint Presentation</vt:lpstr>
      <vt:lpstr>Mimicry </vt:lpstr>
      <vt:lpstr>Classification </vt:lpstr>
      <vt:lpstr>Defensive mimicry  </vt:lpstr>
      <vt:lpstr>PowerPoint Presentation</vt:lpstr>
      <vt:lpstr>Auto mimicry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WaqasAli</dc:creator>
  <cp:lastModifiedBy>Mr Lecturer</cp:lastModifiedBy>
  <cp:revision>118</cp:revision>
  <dcterms:created xsi:type="dcterms:W3CDTF">2012-12-29T05:21:04Z</dcterms:created>
  <dcterms:modified xsi:type="dcterms:W3CDTF">2015-09-03T03:13:47Z</dcterms:modified>
</cp:coreProperties>
</file>