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4" r:id="rId6"/>
    <p:sldId id="261" r:id="rId7"/>
    <p:sldId id="262" r:id="rId8"/>
    <p:sldId id="265" r:id="rId9"/>
    <p:sldId id="268" r:id="rId10"/>
    <p:sldId id="269" r:id="rId11"/>
    <p:sldId id="266" r:id="rId12"/>
    <p:sldId id="270" r:id="rId13"/>
    <p:sldId id="271" r:id="rId14"/>
    <p:sldId id="272" r:id="rId15"/>
    <p:sldId id="274" r:id="rId16"/>
    <p:sldId id="273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Population Ecology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555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Ecological Mortality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Actual no of individual die/unit time from a population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Ecological mortality is not constant for  a population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Varies with environmental conditions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terms of %age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nature, actual mortality rates are high as compare to minimum mortality.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3897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Survivalship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Curves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219200"/>
            <a:ext cx="5029200" cy="5014188"/>
          </a:xfrm>
        </p:spPr>
      </p:pic>
      <p:sp>
        <p:nvSpPr>
          <p:cNvPr id="3" name="TextBox 2"/>
          <p:cNvSpPr txBox="1"/>
          <p:nvPr/>
        </p:nvSpPr>
        <p:spPr>
          <a:xfrm>
            <a:off x="526472" y="2209800"/>
            <a:ext cx="304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Convex curve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Humans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Concave curve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Fishes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Diagonal curve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Birds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587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Age Distribution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is %age of individual of different age</a:t>
            </a: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young, middle aged and old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Effect by both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mortality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Give the information about current status of population and also give information about future status.</a:t>
            </a:r>
          </a:p>
          <a:p>
            <a:pPr marL="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Large no of young individuals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indicaticates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rapid expanding population.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21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Count…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5259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Even distribution of age groups shows a stationary population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Large proportion of old individual indicates declining population.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Ecological ages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Pre-reproductive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Reproductive 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Post-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reproductive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It will vary with the species</a:t>
            </a:r>
          </a:p>
          <a:p>
            <a:pPr lvl="1" indent="-342900"/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human have three ages equal in length</a:t>
            </a:r>
          </a:p>
          <a:p>
            <a:pPr lvl="1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Plants have long pre-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reproductive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period.</a:t>
            </a:r>
          </a:p>
          <a:p>
            <a:pPr lvl="1" indent="-342900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Insects have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pre-reproductive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period, short reproductive period and no post-reproductive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period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58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Age Pyramid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Graphical representation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Horizontal bars shows different age classes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Base --- young individuals 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2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Count….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6105039"/>
            <a:ext cx="8839200" cy="533400"/>
          </a:xfrm>
          <a:ln>
            <a:solidFill>
              <a:schemeClr val="bg1"/>
            </a:solidFill>
            <a:miter lim="800000"/>
            <a:headEnd/>
            <a:tailEnd/>
          </a:ln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2800" dirty="0" smtClean="0"/>
              <a:t>Rapid Growth                Slow (stable)              No growth</a:t>
            </a:r>
          </a:p>
        </p:txBody>
      </p:sp>
      <p:pic>
        <p:nvPicPr>
          <p:cNvPr id="7172" name="Picture 4" descr="C:\Documents and Settings\dbeal\My Documents\My Pictures\1bphotos\Populationgrowth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447800"/>
            <a:ext cx="6765925" cy="4666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184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Intrinsic rate of Natural Increase of Population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Without limiting factors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space, food, shelter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Population growth rate per individual will b maximum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Shows the biotic potential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Represented by “r” and called as specific growth rate.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6341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Population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Group of individual which belongs to single species or several species occupying a particular area.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Monospecific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Population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Polyspecific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Population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1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Population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Density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of individual /unit area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lions/100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sq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Km or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of individual /volume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no of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paramacium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/L of water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This is for those animals having uniform size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But where size variation occur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poplution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measure in biomass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47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Crude density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no of individual or biomass/unit of total area or volume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Ecological density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Total no of individual or biomass/unit of total area or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volume which is actually inhabited.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E.g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during winter population of fish in pond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98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95400"/>
            <a:ext cx="7543800" cy="429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8164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Population Estimation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Total count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Capture, mark and recapture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P= mc/r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Indirect methods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903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en-US" b="1" dirty="0">
                <a:latin typeface="Times New Roman" pitchFamily="18" charset="0"/>
                <a:cs typeface="Times New Roman" pitchFamily="18" charset="0"/>
              </a:rPr>
            </a:b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Rate at which new individual added to population</a:t>
            </a:r>
          </a:p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Fecundity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–reproductive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potential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Absolute or crude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number of new individuals per unit time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50 protozoa increase to 150 by division in one hour, then crude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100</a:t>
            </a:r>
          </a:p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– number of new individuals divided by the population size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400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births in one year in a town of 10,000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Absolute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400</a:t>
            </a:r>
          </a:p>
          <a:p>
            <a:pPr lvl="1"/>
            <a:r>
              <a:rPr lang="en-US" dirty="0">
                <a:latin typeface="Times New Roman" pitchFamily="18" charset="0"/>
                <a:cs typeface="Times New Roman" pitchFamily="18" charset="0"/>
              </a:rPr>
              <a:t>Specific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natality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= 400/10,000 = 0.04 = 4%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9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itchFamily="18" charset="0"/>
                <a:cs typeface="Times New Roman" pitchFamily="18" charset="0"/>
              </a:rPr>
              <a:t>Mortality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Death rate</a:t>
            </a:r>
          </a:p>
          <a:p>
            <a:endParaRPr lang="en-US" dirty="0"/>
          </a:p>
        </p:txBody>
      </p:sp>
      <p:grpSp>
        <p:nvGrpSpPr>
          <p:cNvPr id="4" name="Group 3"/>
          <p:cNvGrpSpPr>
            <a:grpSpLocks/>
          </p:cNvGrpSpPr>
          <p:nvPr/>
        </p:nvGrpSpPr>
        <p:grpSpPr bwMode="auto">
          <a:xfrm>
            <a:off x="304800" y="3154362"/>
            <a:ext cx="8686800" cy="2682875"/>
            <a:chOff x="144" y="1248"/>
            <a:chExt cx="5472" cy="1690"/>
          </a:xfrm>
        </p:grpSpPr>
        <p:sp>
          <p:nvSpPr>
            <p:cNvPr id="5" name="Text Box 4"/>
            <p:cNvSpPr txBox="1">
              <a:spLocks noChangeArrowheads="1"/>
            </p:cNvSpPr>
            <p:nvPr/>
          </p:nvSpPr>
          <p:spPr bwMode="auto">
            <a:xfrm>
              <a:off x="144" y="1872"/>
              <a:ext cx="1296" cy="442"/>
            </a:xfrm>
            <a:prstGeom prst="rect">
              <a:avLst/>
            </a:prstGeom>
            <a:solidFill>
              <a:srgbClr val="FFFF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 dirty="0">
                  <a:latin typeface="Arial" charset="0"/>
                </a:rPr>
                <a:t>Environmental factors</a:t>
              </a:r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1344" y="2688"/>
              <a:ext cx="1344" cy="250"/>
            </a:xfrm>
            <a:prstGeom prst="rect">
              <a:avLst/>
            </a:prstGeom>
            <a:solidFill>
              <a:srgbClr val="FFCC9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Mortality Rates</a:t>
              </a:r>
            </a:p>
          </p:txBody>
        </p:sp>
        <p:sp>
          <p:nvSpPr>
            <p:cNvPr id="7" name="Text Box 6"/>
            <p:cNvSpPr txBox="1">
              <a:spLocks noChangeArrowheads="1"/>
            </p:cNvSpPr>
            <p:nvPr/>
          </p:nvSpPr>
          <p:spPr bwMode="auto">
            <a:xfrm>
              <a:off x="1344" y="1248"/>
              <a:ext cx="1344" cy="250"/>
            </a:xfrm>
            <a:prstGeom prst="rect">
              <a:avLst/>
            </a:prstGeom>
            <a:solidFill>
              <a:schemeClr val="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Natality Rates</a:t>
              </a:r>
            </a:p>
          </p:txBody>
        </p:sp>
        <p:sp>
          <p:nvSpPr>
            <p:cNvPr id="8" name="Text Box 7"/>
            <p:cNvSpPr txBox="1">
              <a:spLocks noChangeArrowheads="1"/>
            </p:cNvSpPr>
            <p:nvPr/>
          </p:nvSpPr>
          <p:spPr bwMode="auto">
            <a:xfrm>
              <a:off x="2544" y="1872"/>
              <a:ext cx="1200" cy="442"/>
            </a:xfrm>
            <a:prstGeom prst="rect">
              <a:avLst/>
            </a:prstGeom>
            <a:solidFill>
              <a:srgbClr val="CC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Age Composition</a:t>
              </a:r>
            </a:p>
          </p:txBody>
        </p:sp>
        <p:sp>
          <p:nvSpPr>
            <p:cNvPr id="9" name="Text Box 8"/>
            <p:cNvSpPr txBox="1">
              <a:spLocks noChangeArrowheads="1"/>
            </p:cNvSpPr>
            <p:nvPr/>
          </p:nvSpPr>
          <p:spPr bwMode="auto">
            <a:xfrm>
              <a:off x="4128" y="1776"/>
              <a:ext cx="1488" cy="634"/>
            </a:xfrm>
            <a:prstGeom prst="rect">
              <a:avLst/>
            </a:prstGeom>
            <a:solidFill>
              <a:srgbClr val="CC99F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2000" b="1">
                  <a:latin typeface="Arial" charset="0"/>
                </a:rPr>
                <a:t>Rate of increase or decrease of the population</a:t>
              </a:r>
            </a:p>
          </p:txBody>
        </p:sp>
        <p:sp>
          <p:nvSpPr>
            <p:cNvPr id="10" name="Line 9"/>
            <p:cNvSpPr>
              <a:spLocks noChangeShapeType="1"/>
            </p:cNvSpPr>
            <p:nvPr/>
          </p:nvSpPr>
          <p:spPr bwMode="auto">
            <a:xfrm flipV="1">
              <a:off x="1056" y="1536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Line 10"/>
            <p:cNvSpPr>
              <a:spLocks noChangeShapeType="1"/>
            </p:cNvSpPr>
            <p:nvPr/>
          </p:nvSpPr>
          <p:spPr bwMode="auto">
            <a:xfrm>
              <a:off x="1056" y="2352"/>
              <a:ext cx="384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Line 11"/>
            <p:cNvSpPr>
              <a:spLocks noChangeShapeType="1"/>
            </p:cNvSpPr>
            <p:nvPr/>
          </p:nvSpPr>
          <p:spPr bwMode="auto">
            <a:xfrm flipV="1">
              <a:off x="2688" y="2352"/>
              <a:ext cx="288" cy="288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2688" y="1536"/>
              <a:ext cx="240" cy="24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V="1">
              <a:off x="2688" y="2352"/>
              <a:ext cx="1392" cy="4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>
              <a:off x="2736" y="1296"/>
              <a:ext cx="1344" cy="4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406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Mortality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Death rates/Unit time</a:t>
            </a:r>
          </a:p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Minimum Mortality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Theoretical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No of old age individuals die/unit time under ideal ecological conditions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Remains constant for population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87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457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Population Ecology</vt:lpstr>
      <vt:lpstr>Population</vt:lpstr>
      <vt:lpstr>Population Density </vt:lpstr>
      <vt:lpstr>Count…</vt:lpstr>
      <vt:lpstr>PowerPoint Presentation</vt:lpstr>
      <vt:lpstr>Population Estimation</vt:lpstr>
      <vt:lpstr>Natality  </vt:lpstr>
      <vt:lpstr>Mortality</vt:lpstr>
      <vt:lpstr>Mortality</vt:lpstr>
      <vt:lpstr>Count…</vt:lpstr>
      <vt:lpstr>Survivalship Curves</vt:lpstr>
      <vt:lpstr>Age Distribution</vt:lpstr>
      <vt:lpstr>Count…</vt:lpstr>
      <vt:lpstr> Age Pyramid</vt:lpstr>
      <vt:lpstr>Count….</vt:lpstr>
      <vt:lpstr>Intrinsic rate of Natural Increase of Population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Population Ecology</dc:title>
  <dc:creator>Mr Kamboh</dc:creator>
  <cp:lastModifiedBy>Waqas Ali</cp:lastModifiedBy>
  <cp:revision>78</cp:revision>
  <dcterms:created xsi:type="dcterms:W3CDTF">2006-08-16T00:00:00Z</dcterms:created>
  <dcterms:modified xsi:type="dcterms:W3CDTF">2015-11-07T08:58:20Z</dcterms:modified>
</cp:coreProperties>
</file>