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97" r:id="rId2"/>
    <p:sldId id="301" r:id="rId3"/>
    <p:sldId id="318" r:id="rId4"/>
    <p:sldId id="299" r:id="rId5"/>
    <p:sldId id="259" r:id="rId6"/>
    <p:sldId id="319" r:id="rId7"/>
    <p:sldId id="302" r:id="rId8"/>
    <p:sldId id="303" r:id="rId9"/>
    <p:sldId id="304" r:id="rId10"/>
    <p:sldId id="305" r:id="rId11"/>
    <p:sldId id="306" r:id="rId12"/>
    <p:sldId id="307" r:id="rId13"/>
    <p:sldId id="308" r:id="rId14"/>
    <p:sldId id="309" r:id="rId15"/>
    <p:sldId id="317" r:id="rId16"/>
    <p:sldId id="311" r:id="rId17"/>
    <p:sldId id="312" r:id="rId18"/>
    <p:sldId id="316" r:id="rId19"/>
    <p:sldId id="313" r:id="rId20"/>
    <p:sldId id="314" r:id="rId21"/>
    <p:sldId id="315" r:id="rId22"/>
    <p:sldId id="263" r:id="rId23"/>
    <p:sldId id="269" r:id="rId24"/>
    <p:sldId id="264" r:id="rId25"/>
    <p:sldId id="287" r:id="rId26"/>
    <p:sldId id="290" r:id="rId27"/>
    <p:sldId id="321" r:id="rId28"/>
    <p:sldId id="322" r:id="rId29"/>
    <p:sldId id="291" r:id="rId30"/>
    <p:sldId id="278" r:id="rId31"/>
    <p:sldId id="280" r:id="rId32"/>
    <p:sldId id="279" r:id="rId33"/>
    <p:sldId id="267" r:id="rId34"/>
    <p:sldId id="277" r:id="rId35"/>
    <p:sldId id="271" r:id="rId36"/>
    <p:sldId id="320" r:id="rId37"/>
    <p:sldId id="273" r:id="rId38"/>
    <p:sldId id="27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3E2DF-D0E9-4A14-9DAA-B2CB7284138B}" type="datetimeFigureOut">
              <a:rPr lang="en-US" smtClean="0"/>
              <a:pPr/>
              <a:t>9/10/2015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481B13-F21A-4F65-89BC-BA32E9304B4A}" type="slidenum">
              <a:rPr lang="en-US" smtClean="0"/>
              <a:pPr/>
              <a:t>‹#›</a:t>
            </a:fld>
            <a:endParaRPr lang="en-US"/>
          </a:p>
        </p:txBody>
      </p:sp>
    </p:spTree>
    <p:extLst>
      <p:ext uri="{BB962C8B-B14F-4D97-AF65-F5344CB8AC3E}">
        <p14:creationId xmlns:p14="http://schemas.microsoft.com/office/powerpoint/2010/main" xmlns="" val="4172950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has been to introduced into southern Japan and on Maui in the Hawaiian Islands. </a:t>
            </a:r>
            <a:endParaRPr lang="en-US" dirty="0"/>
          </a:p>
        </p:txBody>
      </p:sp>
      <p:sp>
        <p:nvSpPr>
          <p:cNvPr id="4" name="Slide Number Placeholder 3"/>
          <p:cNvSpPr>
            <a:spLocks noGrp="1"/>
          </p:cNvSpPr>
          <p:nvPr>
            <p:ph type="sldNum" sz="quarter" idx="10"/>
          </p:nvPr>
        </p:nvSpPr>
        <p:spPr/>
        <p:txBody>
          <a:bodyPr/>
          <a:lstStyle/>
          <a:p>
            <a:fld id="{F7481B13-F21A-4F65-89BC-BA32E9304B4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3E71B682-E89F-404B-B044-299B1DD29F8E}" type="datetimeFigureOut">
              <a:rPr lang="en-US" smtClean="0"/>
              <a:pPr/>
              <a:t>9/10/2015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FBA9758-64D3-43B3-8269-68DC1A716E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E71B682-E89F-404B-B044-299B1DD29F8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E71B682-E89F-404B-B044-299B1DD29F8E}" type="datetimeFigureOut">
              <a:rPr lang="en-US" smtClean="0"/>
              <a:pPr/>
              <a:t>9/10/2015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BA9758-64D3-43B3-8269-68DC1A716E4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71B682-E89F-404B-B044-299B1DD29F8E}"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E71B682-E89F-404B-B044-299B1DD29F8E}" type="datetimeFigureOut">
              <a:rPr lang="en-US" smtClean="0"/>
              <a:pPr/>
              <a:t>9/10/2015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3E71B682-E89F-404B-B044-299B1DD29F8E}" type="datetimeFigureOut">
              <a:rPr lang="en-US" smtClean="0"/>
              <a:pPr/>
              <a:t>9/10/2015</a:t>
            </a:fld>
            <a:endParaRPr lang="en-US"/>
          </a:p>
        </p:txBody>
      </p:sp>
      <p:sp>
        <p:nvSpPr>
          <p:cNvPr id="8" name="Slide Number Placeholder 7"/>
          <p:cNvSpPr>
            <a:spLocks noGrp="1"/>
          </p:cNvSpPr>
          <p:nvPr>
            <p:ph type="sldNum" sz="quarter" idx="11"/>
          </p:nvPr>
        </p:nvSpPr>
        <p:spPr/>
        <p:txBody>
          <a:bodyPr/>
          <a:lstStyle/>
          <a:p>
            <a:fld id="{AFBA9758-64D3-43B3-8269-68DC1A716E48}"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71B682-E89F-404B-B044-299B1DD29F8E}" type="datetimeFigureOut">
              <a:rPr lang="en-US" smtClean="0"/>
              <a:pPr/>
              <a:t>9/10/2015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E71B682-E89F-404B-B044-299B1DD29F8E}"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FBA9758-64D3-43B3-8269-68DC1A716E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3E71B682-E89F-404B-B044-299B1DD29F8E}" type="datetimeFigureOut">
              <a:rPr lang="en-US" smtClean="0"/>
              <a:pPr/>
              <a:t>9/10/2015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BA9758-64D3-43B3-8269-68DC1A716E4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E71B682-E89F-404B-B044-299B1DD29F8E}" type="datetimeFigureOut">
              <a:rPr lang="en-US" smtClean="0"/>
              <a:pPr/>
              <a:t>9/10/2015</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FBA9758-64D3-43B3-8269-68DC1A716E4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www.google.com/imgres?imgurl=http://www.southdowns.gov.uk/__data/assets/image/0019/122950/Skylark-plots.jpg&amp;imgrefurl=http://www.southdowns.gov.uk/learning/themes-to-study/habitats/arable-farmland/protecting-arable-farmland&amp;usg=__aDW_meHDgS1ygzDVBJtSjgND55g=&amp;h=268&amp;w=585&amp;sz=24&amp;hl=en&amp;start=14&amp;zoom=1&amp;tbnid=sYKE_l_eCtxhfM:&amp;tbnh=62&amp;tbnw=135&amp;ei=YJHqUIirLueH0AW5-YDoAg&amp;prev=/search?q=habitat+of+partridges&amp;um=1&amp;hl=en&amp;gbv=2&amp;tbm=isch&amp;um=1&amp;itbs=1"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hyperlink" Target="http://www.google.com/imgres?imgurl=http://www.gwct.org.uk/images/cm_images/research_and_surveys/species_research/birds/grey_partridge/roystonhabitat.jpg&amp;imgrefurl=http://www.gwct.org.uk/research__surveys/species_research/birds/grey_partridge_bap_species/1609.asp&amp;usg=__eRWV2R2LumN4lbsZNeLmcuJfYic=&amp;h=274&amp;w=300&amp;sz=25&amp;hl=en&amp;start=3&amp;zoom=1&amp;tbnid=G0lE2WnzuUOOIM:&amp;tbnh=106&amp;tbnw=116&amp;ei=YJHqUIirLueH0AW5-YDoAg&amp;prev=/search?q=habitat+of+partridges&amp;um=1&amp;hl=en&amp;gbv=2&amp;tbm=isch&amp;um=1&amp;itbs=1" TargetMode="External"/><Relationship Id="rId1" Type="http://schemas.openxmlformats.org/officeDocument/2006/relationships/slideLayout" Target="../slideLayouts/slideLayout7.xml"/><Relationship Id="rId6" Type="http://schemas.openxmlformats.org/officeDocument/2006/relationships/hyperlink" Target="http://www.google.com/imgres?imgurl=http://www.sthelenswildlife.pwp.blueyonder.co.uk/images/rmoss6.jpg&amp;imgrefurl=http://www.sthelenswildlife.pwp.blueyonder.co.uk/rainfordphotos.htm&amp;usg=__-QO-9QC7GozLvd0veQE1vJ5t8gI=&amp;h=576&amp;w=768&amp;sz=75&amp;hl=en&amp;start=7&amp;zoom=1&amp;tbnid=ldEJw7pE_xfYQM:&amp;tbnh=107&amp;tbnw=142&amp;ei=YJHqUIirLueH0AW5-YDoAg&amp;prev=/search?q=habitat+of+partridges&amp;um=1&amp;hl=en&amp;gbv=2&amp;tbm=isch&amp;um=1&amp;itbs=1" TargetMode="External"/><Relationship Id="rId5" Type="http://schemas.openxmlformats.org/officeDocument/2006/relationships/image" Target="../media/image11.jpeg"/><Relationship Id="rId4" Type="http://schemas.openxmlformats.org/officeDocument/2006/relationships/hyperlink" Target="http://www.google.com/imgres?imgurl=http://ih1.redbubble.net/image.11598058.6670/flat,550x550,075,f.jpg&amp;imgrefurl=http://www.redbubble.com/people/garyfairhead/works/8596670-habitat-gray-partridge&amp;usg=__p2K5Qzjzlu4nJaCSbNtDTDHdbxc=&amp;h=387&amp;w=550&amp;sz=81&amp;hl=en&amp;start=9&amp;zoom=1&amp;tbnid=Gn6Nn_AYuSTf3M:&amp;tbnh=94&amp;tbnw=133&amp;ei=YJHqUIirLueH0AW5-YDoAg&amp;prev=/search?q=habitat+of+partridges&amp;um=1&amp;hl=en&amp;gbv=2&amp;tbm=isch&amp;um=1&amp;itbs=1" TargetMode="External"/><Relationship Id="rId9" Type="http://schemas.openxmlformats.org/officeDocument/2006/relationships/image" Target="../media/image1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bc.lynxeds.com/files/pictures/nid-perdrix-rouge.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m/imgres?imgurl=http://www.birds-of-north-america.net/images/gray-partridge-2.jpg&amp;imgrefurl=http://www.birds-of-north-america.net/gray-partridge.html&amp;usg=__1dd6dumqaW6sayeELHmkyTxhTa4=&amp;h=271&amp;w=468&amp;sz=34&amp;hl=en&amp;start=4&amp;zoom=1&amp;tbnid=aUoOcwzKxamvWM:&amp;tbnh=74&amp;tbnw=128&amp;ei=LJDqUKOZJ8rI0AXwiYDgAw&amp;prev=/search?q=flying+partridges&amp;um=1&amp;hl=en&amp;sa=N&amp;gbv=2&amp;tbm=isch&amp;um=1&amp;itbs=1"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http://www.galliformes-sg.org/pqf/images/pqflogo.jpg"/>
          <p:cNvPicPr>
            <a:picLocks noGrp="1"/>
          </p:cNvPicPr>
          <p:nvPr>
            <p:ph idx="1"/>
          </p:nvPr>
        </p:nvPicPr>
        <p:blipFill>
          <a:blip r:embed="rId2"/>
          <a:srcRect/>
          <a:stretch>
            <a:fillRect/>
          </a:stretch>
        </p:blipFill>
        <p:spPr bwMode="auto">
          <a:xfrm>
            <a:off x="0" y="3048000"/>
            <a:ext cx="9144000" cy="3810000"/>
          </a:xfrm>
          <a:prstGeom prst="rect">
            <a:avLst/>
          </a:prstGeom>
          <a:noFill/>
          <a:ln w="9525">
            <a:noFill/>
            <a:miter lim="800000"/>
            <a:headEnd/>
            <a:tailEnd/>
          </a:ln>
        </p:spPr>
      </p:pic>
      <p:pic>
        <p:nvPicPr>
          <p:cNvPr id="5" name="Picture 4" descr="https://encrypted-tbn2.gstatic.com/images?q=tbn:ANd9GcQRF5jHHG3jXAdywTkHyUTYKg1gVSRXsz-biUMNCUxjEOoA1MCu"/>
          <p:cNvPicPr/>
          <p:nvPr/>
        </p:nvPicPr>
        <p:blipFill>
          <a:blip r:embed="rId3"/>
          <a:srcRect/>
          <a:stretch>
            <a:fillRect/>
          </a:stretch>
        </p:blipFill>
        <p:spPr bwMode="auto">
          <a:xfrm>
            <a:off x="0" y="0"/>
            <a:ext cx="9144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924800" cy="1143000"/>
          </a:xfrm>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Barbary Partridge (</a:t>
            </a:r>
            <a:r>
              <a:rPr lang="en-US" sz="4000" b="1" i="1" dirty="0" err="1" smtClean="0"/>
              <a:t>Alectoris</a:t>
            </a:r>
            <a:r>
              <a:rPr lang="en-US" sz="4000" b="1" i="1" dirty="0" smtClean="0"/>
              <a:t> </a:t>
            </a:r>
            <a:r>
              <a:rPr lang="en-US" sz="4000" b="1" i="1" dirty="0" err="1" smtClean="0"/>
              <a:t>barbara</a:t>
            </a:r>
            <a:r>
              <a:rPr lang="en-US" sz="4000" b="1" dirty="0" smtClean="0"/>
              <a:t>) </a:t>
            </a:r>
            <a:br>
              <a:rPr lang="en-US" sz="4000" b="1" dirty="0" smtClean="0"/>
            </a:br>
            <a:r>
              <a:rPr lang="en-US" dirty="0" smtClean="0"/>
              <a:t> </a:t>
            </a:r>
            <a:br>
              <a:rPr lang="en-US" dirty="0" smtClean="0"/>
            </a:br>
            <a:endParaRPr lang="en-US" dirty="0"/>
          </a:p>
        </p:txBody>
      </p:sp>
      <p:pic>
        <p:nvPicPr>
          <p:cNvPr id="4098" name="Picture 2" descr="C:\Users\Waqas\Desktop\Steenpatrijsm.jpg"/>
          <p:cNvPicPr>
            <a:picLocks noChangeAspect="1" noChangeArrowheads="1"/>
          </p:cNvPicPr>
          <p:nvPr/>
        </p:nvPicPr>
        <p:blipFill>
          <a:blip r:embed="rId2"/>
          <a:srcRect/>
          <a:stretch>
            <a:fillRect/>
          </a:stretch>
        </p:blipFill>
        <p:spPr bwMode="auto">
          <a:xfrm>
            <a:off x="4419600" y="1295400"/>
            <a:ext cx="4419600" cy="4648200"/>
          </a:xfrm>
          <a:prstGeom prst="rect">
            <a:avLst/>
          </a:prstGeom>
          <a:noFill/>
        </p:spPr>
      </p:pic>
      <p:pic>
        <p:nvPicPr>
          <p:cNvPr id="4099" name="Picture 3" descr="C:\Users\Waqas\Desktop\2208 (1).jpg"/>
          <p:cNvPicPr>
            <a:picLocks noChangeAspect="1" noChangeArrowheads="1"/>
          </p:cNvPicPr>
          <p:nvPr/>
        </p:nvPicPr>
        <p:blipFill>
          <a:blip r:embed="rId3"/>
          <a:srcRect/>
          <a:stretch>
            <a:fillRect/>
          </a:stretch>
        </p:blipFill>
        <p:spPr bwMode="auto">
          <a:xfrm>
            <a:off x="457200" y="1295400"/>
            <a:ext cx="3962400" cy="4648200"/>
          </a:xfrm>
          <a:prstGeom prst="rect">
            <a:avLst/>
          </a:prstGeom>
          <a:noFill/>
        </p:spPr>
      </p:pic>
      <p:sp>
        <p:nvSpPr>
          <p:cNvPr id="6" name="Rectangle 5"/>
          <p:cNvSpPr/>
          <p:nvPr/>
        </p:nvSpPr>
        <p:spPr>
          <a:xfrm rot="10800000" flipH="1" flipV="1">
            <a:off x="5334000" y="6172200"/>
            <a:ext cx="838200" cy="369332"/>
          </a:xfrm>
          <a:prstGeom prst="rect">
            <a:avLst/>
          </a:prstGeom>
        </p:spPr>
        <p:txBody>
          <a:bodyPr wrap="square">
            <a:spAutoFit/>
          </a:bodyPr>
          <a:lstStyle/>
          <a:p>
            <a:r>
              <a:rPr lang="en-US" b="1" dirty="0" smtClean="0"/>
              <a:t>male</a:t>
            </a:r>
            <a:endParaRPr lang="en-US" dirty="0"/>
          </a:p>
        </p:txBody>
      </p:sp>
      <p:sp>
        <p:nvSpPr>
          <p:cNvPr id="7" name="Rectangle 6"/>
          <p:cNvSpPr/>
          <p:nvPr/>
        </p:nvSpPr>
        <p:spPr>
          <a:xfrm>
            <a:off x="1066800" y="6019800"/>
            <a:ext cx="1980029" cy="369332"/>
          </a:xfrm>
          <a:prstGeom prst="rect">
            <a:avLst/>
          </a:prstGeom>
        </p:spPr>
        <p:txBody>
          <a:bodyPr wrap="none">
            <a:spAutoFit/>
          </a:bodyPr>
          <a:lstStyle/>
          <a:p>
            <a:r>
              <a:rPr lang="en-US" b="1" dirty="0" smtClean="0"/>
              <a:t>male and female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077200" cy="1189038"/>
          </a:xfrm>
        </p:spPr>
        <p:txBody>
          <a:bodyPr>
            <a:noAutofit/>
          </a:bodyPr>
          <a:lstStyle/>
          <a:p>
            <a:r>
              <a:rPr lang="en-US" sz="3600" b="1" dirty="0" err="1" smtClean="0"/>
              <a:t>Chukar</a:t>
            </a:r>
            <a:r>
              <a:rPr lang="en-US" sz="3600" b="1" dirty="0" smtClean="0"/>
              <a:t> Partridge (</a:t>
            </a:r>
            <a:r>
              <a:rPr lang="en-US" sz="3600" b="1" i="1" dirty="0" err="1" smtClean="0"/>
              <a:t>Alectoris</a:t>
            </a:r>
            <a:r>
              <a:rPr lang="en-US" sz="3600" b="1" i="1" dirty="0" smtClean="0"/>
              <a:t> </a:t>
            </a:r>
            <a:r>
              <a:rPr lang="en-US" sz="3600" b="1" i="1" dirty="0" err="1" smtClean="0"/>
              <a:t>chukar</a:t>
            </a:r>
            <a:r>
              <a:rPr lang="en-US" sz="3600" b="1" dirty="0" smtClean="0"/>
              <a:t>)</a:t>
            </a:r>
            <a:br>
              <a:rPr lang="en-US" sz="3600" b="1" dirty="0" smtClean="0"/>
            </a:br>
            <a:endParaRPr lang="en-US" sz="3600" dirty="0"/>
          </a:p>
        </p:txBody>
      </p:sp>
      <p:sp>
        <p:nvSpPr>
          <p:cNvPr id="3" name="Content Placeholder 2"/>
          <p:cNvSpPr>
            <a:spLocks noGrp="1"/>
          </p:cNvSpPr>
          <p:nvPr>
            <p:ph idx="1"/>
          </p:nvPr>
        </p:nvSpPr>
        <p:spPr>
          <a:xfrm>
            <a:off x="457200" y="1600200"/>
            <a:ext cx="8229600" cy="4525963"/>
          </a:xfrm>
        </p:spPr>
        <p:txBody>
          <a:bodyPr>
            <a:normAutofit lnSpcReduction="10000"/>
          </a:bodyPr>
          <a:lstStyle/>
          <a:p>
            <a:pPr algn="just"/>
            <a:r>
              <a:rPr lang="en-US" dirty="0" smtClean="0"/>
              <a:t>One of the most commonly kept and bred of all game birds</a:t>
            </a:r>
          </a:p>
          <a:p>
            <a:pPr algn="just"/>
            <a:r>
              <a:rPr lang="en-US" dirty="0" smtClean="0"/>
              <a:t>There are 14 recognized subspecies ,range from Turkey, the Mediterranean islands, Iran and east through Russia and China and south into Pakistan and Nepal. </a:t>
            </a:r>
          </a:p>
          <a:p>
            <a:pPr algn="just"/>
            <a:r>
              <a:rPr lang="en-US" dirty="0" smtClean="0"/>
              <a:t>The </a:t>
            </a:r>
            <a:r>
              <a:rPr lang="en-US" dirty="0" err="1" smtClean="0"/>
              <a:t>Chukar</a:t>
            </a:r>
            <a:r>
              <a:rPr lang="en-US" dirty="0" smtClean="0"/>
              <a:t> has also been successfully introduced into western North America, the Hawaiian Islands, England and New Zealand.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err="1" smtClean="0"/>
              <a:t>Chukar</a:t>
            </a:r>
            <a:r>
              <a:rPr lang="en-US" sz="3600" b="1" dirty="0" smtClean="0"/>
              <a:t> Partridge (</a:t>
            </a:r>
            <a:r>
              <a:rPr lang="en-US" sz="3600" b="1" i="1" dirty="0" err="1" smtClean="0"/>
              <a:t>Alectoris</a:t>
            </a:r>
            <a:r>
              <a:rPr lang="en-US" sz="3600" b="1" i="1" dirty="0" smtClean="0"/>
              <a:t> </a:t>
            </a:r>
            <a:r>
              <a:rPr lang="en-US" sz="3600" b="1" i="1" dirty="0" err="1" smtClean="0"/>
              <a:t>chukar</a:t>
            </a:r>
            <a:r>
              <a:rPr lang="en-US" sz="3600" b="1" dirty="0" smtClean="0"/>
              <a:t>)</a:t>
            </a:r>
            <a:br>
              <a:rPr lang="en-US" sz="3600" b="1" dirty="0" smtClean="0"/>
            </a:br>
            <a:endParaRPr lang="en-US" sz="3600" dirty="0"/>
          </a:p>
        </p:txBody>
      </p:sp>
      <p:sp>
        <p:nvSpPr>
          <p:cNvPr id="3" name="Content Placeholder 2"/>
          <p:cNvSpPr>
            <a:spLocks noGrp="1"/>
          </p:cNvSpPr>
          <p:nvPr>
            <p:ph idx="1"/>
          </p:nvPr>
        </p:nvSpPr>
        <p:spPr>
          <a:xfrm>
            <a:off x="457200" y="1143000"/>
            <a:ext cx="8229600" cy="5334000"/>
          </a:xfrm>
        </p:spPr>
        <p:txBody>
          <a:bodyPr>
            <a:normAutofit fontScale="77500" lnSpcReduction="20000"/>
          </a:bodyPr>
          <a:lstStyle/>
          <a:p>
            <a:r>
              <a:rPr lang="en-US" dirty="0" err="1" smtClean="0"/>
              <a:t>Chukars</a:t>
            </a:r>
            <a:r>
              <a:rPr lang="en-US" dirty="0" smtClean="0"/>
              <a:t> are very versatile breeders in captivity. </a:t>
            </a:r>
          </a:p>
          <a:p>
            <a:r>
              <a:rPr lang="en-US" dirty="0" smtClean="0"/>
              <a:t>They can be kept in pairs, trios and even in large colonies. </a:t>
            </a:r>
          </a:p>
          <a:p>
            <a:r>
              <a:rPr lang="en-US" dirty="0" smtClean="0"/>
              <a:t>Best fertility is with the smaller groups. </a:t>
            </a:r>
          </a:p>
          <a:p>
            <a:r>
              <a:rPr lang="en-US" dirty="0" smtClean="0"/>
              <a:t>Hens begin to lay in </a:t>
            </a:r>
            <a:r>
              <a:rPr lang="en-US" b="1" dirty="0" smtClean="0">
                <a:solidFill>
                  <a:srgbClr val="FFFF00"/>
                </a:solidFill>
              </a:rPr>
              <a:t>April </a:t>
            </a:r>
            <a:r>
              <a:rPr lang="en-US" dirty="0" smtClean="0"/>
              <a:t>and may lay well into the Summer. </a:t>
            </a:r>
          </a:p>
          <a:p>
            <a:r>
              <a:rPr lang="en-US" dirty="0" smtClean="0"/>
              <a:t>Hens may lay a large number of eggs in a season. 40 to 50 eggs per hen is not unusual. </a:t>
            </a:r>
          </a:p>
          <a:p>
            <a:r>
              <a:rPr lang="en-US" dirty="0" err="1" smtClean="0"/>
              <a:t>Chukars</a:t>
            </a:r>
            <a:r>
              <a:rPr lang="en-US" dirty="0" smtClean="0"/>
              <a:t>, as a rule, will not usually sit on their own eggs, so you will need to gather the eggs and place them in an incubator. </a:t>
            </a:r>
          </a:p>
          <a:p>
            <a:r>
              <a:rPr lang="en-US" dirty="0" smtClean="0"/>
              <a:t>Small bantams may be used, but choose only the smallest hens to set. </a:t>
            </a:r>
          </a:p>
          <a:p>
            <a:r>
              <a:rPr lang="en-US" dirty="0" smtClean="0"/>
              <a:t>Incubation lasts about 24 days.</a:t>
            </a:r>
          </a:p>
          <a:p>
            <a:r>
              <a:rPr lang="en-US" dirty="0" smtClean="0"/>
              <a:t>Clutch size:12</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qas\Desktop\1027-2.jpg"/>
          <p:cNvPicPr>
            <a:picLocks noChangeAspect="1" noChangeArrowheads="1"/>
          </p:cNvPicPr>
          <p:nvPr/>
        </p:nvPicPr>
        <p:blipFill>
          <a:blip r:embed="rId2"/>
          <a:srcRect/>
          <a:stretch>
            <a:fillRect/>
          </a:stretch>
        </p:blipFill>
        <p:spPr bwMode="auto">
          <a:xfrm>
            <a:off x="228600" y="609600"/>
            <a:ext cx="8458200" cy="58293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
            </a:r>
            <a:br>
              <a:rPr lang="en-US" sz="4000" b="1" dirty="0" smtClean="0"/>
            </a:br>
            <a:r>
              <a:rPr lang="en-US" sz="4000" b="1" dirty="0" smtClean="0"/>
              <a:t>Hungarian Partridge (</a:t>
            </a:r>
            <a:r>
              <a:rPr lang="en-US" sz="4000" b="1" i="1" dirty="0" err="1" smtClean="0"/>
              <a:t>Perdix</a:t>
            </a:r>
            <a:r>
              <a:rPr lang="en-US" sz="4000" b="1" i="1" dirty="0" smtClean="0"/>
              <a:t> </a:t>
            </a:r>
            <a:r>
              <a:rPr lang="en-US" sz="4000" b="1" i="1" dirty="0" err="1" smtClean="0"/>
              <a:t>perdix</a:t>
            </a:r>
            <a:r>
              <a:rPr lang="en-US" sz="4000" b="1" dirty="0" smtClean="0"/>
              <a:t>)</a:t>
            </a:r>
            <a:br>
              <a:rPr lang="en-US" sz="4000" b="1" dirty="0" smtClean="0"/>
            </a:br>
            <a:r>
              <a:rPr lang="en-US" sz="4000"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1066800"/>
            <a:ext cx="8229600" cy="5486400"/>
          </a:xfrm>
        </p:spPr>
        <p:txBody>
          <a:bodyPr>
            <a:noAutofit/>
          </a:bodyPr>
          <a:lstStyle/>
          <a:p>
            <a:pPr>
              <a:buNone/>
            </a:pPr>
            <a:r>
              <a:rPr lang="en-US" sz="2000" b="1" dirty="0" smtClean="0">
                <a:solidFill>
                  <a:srgbClr val="FFFF00"/>
                </a:solidFill>
              </a:rPr>
              <a:t>Other Names</a:t>
            </a:r>
            <a:r>
              <a:rPr lang="en-US" sz="2000" dirty="0" smtClean="0"/>
              <a:t>: Gray Partridge, Hun, English Partridge, Bohemian Partridge, European Partridge.</a:t>
            </a:r>
          </a:p>
          <a:p>
            <a:pPr>
              <a:buNone/>
            </a:pPr>
            <a:r>
              <a:rPr lang="en-US" sz="2000" b="1" dirty="0" smtClean="0">
                <a:solidFill>
                  <a:srgbClr val="FFFF00"/>
                </a:solidFill>
              </a:rPr>
              <a:t>Range</a:t>
            </a:r>
            <a:r>
              <a:rPr lang="en-US" sz="2000" dirty="0" smtClean="0">
                <a:solidFill>
                  <a:srgbClr val="FFFF00"/>
                </a:solidFill>
              </a:rPr>
              <a:t>: </a:t>
            </a:r>
            <a:r>
              <a:rPr lang="en-US" sz="2000" dirty="0" smtClean="0"/>
              <a:t>Great Britain, Northern Spain, France and Italy east through Europe into Turkey, Russia and western Siberia. Introduced throughout the world and well established in the United States.</a:t>
            </a:r>
          </a:p>
          <a:p>
            <a:pPr>
              <a:buNone/>
            </a:pPr>
            <a:r>
              <a:rPr lang="en-US" sz="2000" b="1" dirty="0" smtClean="0">
                <a:solidFill>
                  <a:srgbClr val="FFFF00"/>
                </a:solidFill>
              </a:rPr>
              <a:t>Subspecies</a:t>
            </a:r>
            <a:r>
              <a:rPr lang="en-US" sz="2000" dirty="0" smtClean="0"/>
              <a:t>: There are seven subspecies.</a:t>
            </a:r>
          </a:p>
          <a:p>
            <a:pPr>
              <a:buNone/>
            </a:pPr>
            <a:r>
              <a:rPr lang="en-US" sz="2000" b="1" dirty="0" smtClean="0">
                <a:solidFill>
                  <a:srgbClr val="FFFF00"/>
                </a:solidFill>
              </a:rPr>
              <a:t>Habitat</a:t>
            </a:r>
            <a:r>
              <a:rPr lang="en-US" sz="2000" dirty="0" smtClean="0">
                <a:solidFill>
                  <a:srgbClr val="FFFF00"/>
                </a:solidFill>
              </a:rPr>
              <a:t>: </a:t>
            </a:r>
            <a:r>
              <a:rPr lang="en-US" sz="2000" dirty="0" smtClean="0"/>
              <a:t>Prefers open areas, farmlands and brush.</a:t>
            </a:r>
          </a:p>
          <a:p>
            <a:r>
              <a:rPr lang="en-US" sz="2000" b="1" dirty="0" smtClean="0"/>
              <a:t>Breeding Season</a:t>
            </a:r>
            <a:r>
              <a:rPr lang="en-US" sz="2000" dirty="0" smtClean="0"/>
              <a:t>: Begins in late April and may last into September.</a:t>
            </a:r>
          </a:p>
          <a:p>
            <a:r>
              <a:rPr lang="en-US" sz="2000" b="1" dirty="0" smtClean="0"/>
              <a:t>Breeding Age</a:t>
            </a:r>
            <a:r>
              <a:rPr lang="en-US" sz="2000" dirty="0" smtClean="0"/>
              <a:t>: First year.</a:t>
            </a:r>
          </a:p>
          <a:p>
            <a:r>
              <a:rPr lang="en-US" sz="2000" b="1" dirty="0" smtClean="0"/>
              <a:t>Clutch Size</a:t>
            </a:r>
            <a:r>
              <a:rPr lang="en-US" sz="2000" dirty="0" smtClean="0"/>
              <a:t>: 15, hens will lay several clutches per season.</a:t>
            </a:r>
          </a:p>
          <a:p>
            <a:r>
              <a:rPr lang="en-US" sz="2000" b="1" dirty="0" smtClean="0"/>
              <a:t>Incubation Period</a:t>
            </a:r>
            <a:r>
              <a:rPr lang="en-US" sz="2000" dirty="0" smtClean="0"/>
              <a:t>: 24 days.</a:t>
            </a:r>
          </a:p>
          <a:p>
            <a:r>
              <a:rPr lang="en-US" sz="2000" dirty="0" smtClean="0"/>
              <a:t>They are hardy birds and able to withstand temperature extremes.</a:t>
            </a:r>
          </a:p>
          <a:p>
            <a:r>
              <a:rPr lang="en-US" sz="2000" dirty="0" smtClean="0"/>
              <a:t>Pen size:6’X2’ for pair during breeding season</a:t>
            </a:r>
          </a:p>
          <a:p>
            <a:pPr>
              <a:buNone/>
            </a:pPr>
            <a:endParaRPr lang="en-US" sz="2000" dirty="0" smtClean="0"/>
          </a:p>
          <a:p>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aqas\Desktop\greypartridge.jpg"/>
          <p:cNvPicPr>
            <a:picLocks noGrp="1" noChangeAspect="1" noChangeArrowheads="1"/>
          </p:cNvPicPr>
          <p:nvPr>
            <p:ph idx="1"/>
          </p:nvPr>
        </p:nvPicPr>
        <p:blipFill>
          <a:blip r:embed="rId2"/>
          <a:srcRect/>
          <a:stretch>
            <a:fillRect/>
          </a:stretch>
        </p:blipFill>
        <p:spPr bwMode="auto">
          <a:xfrm>
            <a:off x="381000" y="457200"/>
            <a:ext cx="8153400" cy="6019799"/>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t>
            </a:r>
            <a:br>
              <a:rPr lang="en-US" b="1" dirty="0" smtClean="0"/>
            </a:br>
            <a:r>
              <a:rPr lang="en-US" sz="4000" b="1" dirty="0" smtClean="0"/>
              <a:t>Red-legged Partridge (</a:t>
            </a:r>
            <a:r>
              <a:rPr lang="en-US" sz="4000" b="1" i="1" dirty="0" err="1" smtClean="0"/>
              <a:t>Alectoris</a:t>
            </a:r>
            <a:r>
              <a:rPr lang="en-US" sz="4000" b="1" i="1" dirty="0" smtClean="0"/>
              <a:t> </a:t>
            </a:r>
            <a:r>
              <a:rPr lang="en-US" sz="4000" b="1" i="1" dirty="0" err="1" smtClean="0"/>
              <a:t>rufa</a:t>
            </a:r>
            <a:r>
              <a:rPr lang="en-US" sz="4000" b="1" dirty="0" smtClean="0"/>
              <a:t>)</a:t>
            </a:r>
            <a:r>
              <a:rPr lang="en-US" b="1" dirty="0" smtClean="0"/>
              <a:t/>
            </a:r>
            <a:br>
              <a:rPr lang="en-US" b="1" dirty="0" smtClean="0"/>
            </a:br>
            <a:endParaRPr lang="en-US" dirty="0"/>
          </a:p>
        </p:txBody>
      </p:sp>
      <p:sp>
        <p:nvSpPr>
          <p:cNvPr id="3" name="Content Placeholder 2"/>
          <p:cNvSpPr>
            <a:spLocks noGrp="1"/>
          </p:cNvSpPr>
          <p:nvPr>
            <p:ph idx="1"/>
          </p:nvPr>
        </p:nvSpPr>
        <p:spPr>
          <a:xfrm>
            <a:off x="457200" y="1600200"/>
            <a:ext cx="8305800" cy="4525963"/>
          </a:xfrm>
        </p:spPr>
        <p:txBody>
          <a:bodyPr>
            <a:normAutofit fontScale="62500" lnSpcReduction="20000"/>
          </a:bodyPr>
          <a:lstStyle/>
          <a:p>
            <a:r>
              <a:rPr lang="en-US" dirty="0" smtClean="0"/>
              <a:t>The Red-legged Partridge is very similar to the </a:t>
            </a:r>
            <a:r>
              <a:rPr lang="en-US" dirty="0" err="1" smtClean="0">
                <a:solidFill>
                  <a:srgbClr val="FFFF00"/>
                </a:solidFill>
              </a:rPr>
              <a:t>Chukar</a:t>
            </a:r>
            <a:r>
              <a:rPr lang="en-US" dirty="0" smtClean="0">
                <a:solidFill>
                  <a:srgbClr val="FFFF00"/>
                </a:solidFill>
              </a:rPr>
              <a:t>, </a:t>
            </a:r>
            <a:r>
              <a:rPr lang="en-US" dirty="0" smtClean="0"/>
              <a:t>Although common in captivity, it is not bred on the large, </a:t>
            </a:r>
            <a:r>
              <a:rPr lang="en-US" dirty="0" err="1" smtClean="0"/>
              <a:t>commerical</a:t>
            </a:r>
            <a:r>
              <a:rPr lang="en-US" dirty="0" smtClean="0"/>
              <a:t> scale as it's close cousin. </a:t>
            </a:r>
          </a:p>
          <a:p>
            <a:pPr>
              <a:buNone/>
            </a:pPr>
            <a:r>
              <a:rPr lang="en-US" b="1" dirty="0" smtClean="0">
                <a:solidFill>
                  <a:srgbClr val="FFFF00"/>
                </a:solidFill>
              </a:rPr>
              <a:t>There are four subspecies in the wild. </a:t>
            </a:r>
          </a:p>
          <a:p>
            <a:r>
              <a:rPr lang="en-US" b="1" dirty="0" smtClean="0"/>
              <a:t>French Red-leg</a:t>
            </a:r>
            <a:r>
              <a:rPr lang="en-US" dirty="0" smtClean="0"/>
              <a:t>(</a:t>
            </a:r>
            <a:r>
              <a:rPr lang="en-US" i="1" dirty="0" smtClean="0"/>
              <a:t>A. r. </a:t>
            </a:r>
            <a:r>
              <a:rPr lang="en-US" i="1" dirty="0" err="1" smtClean="0"/>
              <a:t>rufa</a:t>
            </a:r>
            <a:r>
              <a:rPr lang="en-US" dirty="0" smtClean="0"/>
              <a:t>) of France and Italy, is the subspecies most often seen in captivity.</a:t>
            </a:r>
          </a:p>
          <a:p>
            <a:r>
              <a:rPr lang="en-US" b="1" dirty="0" smtClean="0"/>
              <a:t>Spanish Red-leg</a:t>
            </a:r>
            <a:r>
              <a:rPr lang="en-US" dirty="0" smtClean="0"/>
              <a:t> (</a:t>
            </a:r>
            <a:r>
              <a:rPr lang="en-US" i="1" dirty="0" smtClean="0"/>
              <a:t>A. r. </a:t>
            </a:r>
            <a:r>
              <a:rPr lang="en-US" i="1" dirty="0" err="1" smtClean="0"/>
              <a:t>hispanica</a:t>
            </a:r>
            <a:r>
              <a:rPr lang="en-US" dirty="0" smtClean="0"/>
              <a:t>), is found in northern and western Spain is also kept, but not as common as the French subspecies. </a:t>
            </a:r>
          </a:p>
          <a:p>
            <a:r>
              <a:rPr lang="en-US" dirty="0" smtClean="0"/>
              <a:t> </a:t>
            </a:r>
            <a:r>
              <a:rPr lang="en-US" b="1" dirty="0" smtClean="0"/>
              <a:t>Southern Spanish Red-leg</a:t>
            </a:r>
            <a:r>
              <a:rPr lang="en-US" dirty="0" smtClean="0"/>
              <a:t> (</a:t>
            </a:r>
            <a:r>
              <a:rPr lang="en-US" i="1" dirty="0" smtClean="0"/>
              <a:t>A. r. </a:t>
            </a:r>
            <a:r>
              <a:rPr lang="en-US" i="1" dirty="0" err="1" smtClean="0"/>
              <a:t>intercedens</a:t>
            </a:r>
            <a:r>
              <a:rPr lang="en-US" dirty="0" smtClean="0"/>
              <a:t>); subspecies that is resident in eastern and southern Spain, </a:t>
            </a:r>
            <a:r>
              <a:rPr lang="en-US" dirty="0" err="1" smtClean="0"/>
              <a:t>thethe</a:t>
            </a:r>
            <a:r>
              <a:rPr lang="en-US" dirty="0" smtClean="0"/>
              <a:t> last subspecies is native to Corsica, </a:t>
            </a:r>
          </a:p>
          <a:p>
            <a:r>
              <a:rPr lang="en-US" b="1" dirty="0" smtClean="0"/>
              <a:t>Corsican Red-leg</a:t>
            </a:r>
            <a:r>
              <a:rPr lang="en-US" dirty="0" smtClean="0"/>
              <a:t> (</a:t>
            </a:r>
            <a:r>
              <a:rPr lang="en-US" i="1" dirty="0" smtClean="0"/>
              <a:t>A. r. </a:t>
            </a:r>
            <a:r>
              <a:rPr lang="en-US" i="1" dirty="0" err="1" smtClean="0"/>
              <a:t>corsa</a:t>
            </a:r>
            <a:r>
              <a:rPr lang="en-US" dirty="0" smtClean="0"/>
              <a:t>). There is only slight differences in the subspecies, and the Corsican is almost indistinguishable from the French. This species has been introduced into many places worldwide, including the Canary Islands, the Azores, England and some parts of North America.</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382000" cy="5745163"/>
          </a:xfrm>
        </p:spPr>
        <p:txBody>
          <a:bodyPr>
            <a:normAutofit/>
          </a:bodyPr>
          <a:lstStyle/>
          <a:p>
            <a:pPr>
              <a:buNone/>
            </a:pPr>
            <a:r>
              <a:rPr lang="en-US" b="1" dirty="0" smtClean="0">
                <a:solidFill>
                  <a:srgbClr val="FFFF00"/>
                </a:solidFill>
              </a:rPr>
              <a:t>Breeding:</a:t>
            </a:r>
          </a:p>
          <a:p>
            <a:r>
              <a:rPr lang="en-US" dirty="0" smtClean="0"/>
              <a:t>The breeding season begins in late April and early May.</a:t>
            </a:r>
          </a:p>
          <a:p>
            <a:r>
              <a:rPr lang="en-US" dirty="0" smtClean="0"/>
              <a:t> Like the </a:t>
            </a:r>
            <a:r>
              <a:rPr lang="en-US" dirty="0" err="1" smtClean="0"/>
              <a:t>chukar</a:t>
            </a:r>
            <a:r>
              <a:rPr lang="en-US" dirty="0" smtClean="0"/>
              <a:t>, Red-legs are unlikely to set and hatch their own eggs. </a:t>
            </a:r>
          </a:p>
          <a:p>
            <a:r>
              <a:rPr lang="en-US" dirty="0" smtClean="0"/>
              <a:t>Incubation lasts about 23 </a:t>
            </a:r>
          </a:p>
          <a:p>
            <a:r>
              <a:rPr lang="en-US" dirty="0" smtClean="0"/>
              <a:t>They do not lay the large number of eggs as a </a:t>
            </a:r>
            <a:r>
              <a:rPr lang="en-US" dirty="0" err="1" smtClean="0"/>
              <a:t>Chukar</a:t>
            </a:r>
            <a:r>
              <a:rPr lang="en-US" dirty="0" smtClean="0"/>
              <a:t> hen, </a:t>
            </a:r>
          </a:p>
          <a:p>
            <a:r>
              <a:rPr lang="en-US" dirty="0" smtClean="0"/>
              <a:t>Clutch size is 10 to 12 per bird.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aqas\Desktop\red legged partridge 25 x 25cms acrylic on canvas by Janet Marshall.jpg"/>
          <p:cNvPicPr>
            <a:picLocks noChangeAspect="1" noChangeArrowheads="1"/>
          </p:cNvPicPr>
          <p:nvPr/>
        </p:nvPicPr>
        <p:blipFill>
          <a:blip r:embed="rId2"/>
          <a:srcRect/>
          <a:stretch>
            <a:fillRect/>
          </a:stretch>
        </p:blipFill>
        <p:spPr bwMode="auto">
          <a:xfrm>
            <a:off x="381000" y="457200"/>
            <a:ext cx="8382000" cy="606348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
            </a:r>
            <a:br>
              <a:rPr lang="en-US" b="1" dirty="0" smtClean="0"/>
            </a:br>
            <a:r>
              <a:rPr lang="en-US" sz="4000" b="1" dirty="0" err="1" smtClean="0"/>
              <a:t>Roul-roul</a:t>
            </a:r>
            <a:r>
              <a:rPr lang="en-US" sz="4000" b="1" dirty="0" smtClean="0"/>
              <a:t> Partridge (</a:t>
            </a:r>
            <a:r>
              <a:rPr lang="en-US" sz="4000" b="1" i="1" dirty="0" err="1" smtClean="0"/>
              <a:t>Rollulus</a:t>
            </a:r>
            <a:r>
              <a:rPr lang="en-US" sz="4000" b="1" i="1" dirty="0" smtClean="0"/>
              <a:t> </a:t>
            </a:r>
            <a:r>
              <a:rPr lang="en-US" sz="4000" b="1" i="1" dirty="0" err="1" smtClean="0"/>
              <a:t>roulroul</a:t>
            </a:r>
            <a:r>
              <a:rPr lang="en-US" sz="4000" b="1" dirty="0" smtClean="0"/>
              <a:t>)</a:t>
            </a:r>
            <a:br>
              <a:rPr lang="en-US" sz="4000" b="1" dirty="0" smtClean="0"/>
            </a:b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a:t>
            </a:r>
            <a:r>
              <a:rPr lang="en-US" dirty="0" err="1" smtClean="0"/>
              <a:t>Roul-roul</a:t>
            </a:r>
            <a:r>
              <a:rPr lang="en-US" dirty="0" smtClean="0"/>
              <a:t> Partridge is also known as the Crested Wood Partridge, Green Wood Partridge or Red-crowned Wood Partridge. </a:t>
            </a:r>
          </a:p>
          <a:p>
            <a:r>
              <a:rPr lang="en-US" dirty="0" smtClean="0"/>
              <a:t>They are native to the tropical rain forests of Burma and Thailand, south to Malaysia, Borneo and Sumatra </a:t>
            </a:r>
          </a:p>
          <a:p>
            <a:r>
              <a:rPr lang="en-US" dirty="0" smtClean="0"/>
              <a:t> Despite not often kept in captivity, they are charming aviary birds. </a:t>
            </a:r>
          </a:p>
          <a:p>
            <a:r>
              <a:rPr lang="en-US" dirty="0" smtClean="0"/>
              <a:t>The </a:t>
            </a:r>
            <a:r>
              <a:rPr lang="en-US" dirty="0" err="1" smtClean="0"/>
              <a:t>Roul-roul</a:t>
            </a:r>
            <a:r>
              <a:rPr lang="en-US" dirty="0" smtClean="0"/>
              <a:t> Partridge is the sole member of the Genus </a:t>
            </a:r>
            <a:r>
              <a:rPr lang="en-US" i="1" dirty="0" err="1" smtClean="0"/>
              <a:t>Rollulus</a:t>
            </a:r>
            <a:r>
              <a:rPr lang="en-US" dirty="0" smtClean="0"/>
              <a:t> and has no known subspecies.</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pPr algn="just"/>
            <a:r>
              <a:rPr lang="en-US" b="1" dirty="0" smtClean="0"/>
              <a:t>Partridges</a:t>
            </a:r>
            <a:r>
              <a:rPr lang="en-US" dirty="0" smtClean="0"/>
              <a:t> are birds in the pheasant family, </a:t>
            </a:r>
            <a:r>
              <a:rPr lang="en-US" dirty="0" err="1" smtClean="0"/>
              <a:t>Phasianidae</a:t>
            </a:r>
            <a:r>
              <a:rPr lang="en-US" dirty="0" smtClean="0"/>
              <a:t>. </a:t>
            </a:r>
          </a:p>
          <a:p>
            <a:pPr algn="just"/>
            <a:r>
              <a:rPr lang="en-US" dirty="0" smtClean="0"/>
              <a:t>According to Greek legend, the first partridge appeared when </a:t>
            </a:r>
            <a:r>
              <a:rPr lang="en-US" dirty="0" err="1" smtClean="0"/>
              <a:t>Daedalus</a:t>
            </a:r>
            <a:r>
              <a:rPr lang="en-US" dirty="0" smtClean="0"/>
              <a:t> threw his nephew, </a:t>
            </a:r>
            <a:r>
              <a:rPr lang="en-US" dirty="0" err="1" smtClean="0"/>
              <a:t>Perdix</a:t>
            </a:r>
            <a:r>
              <a:rPr lang="en-US" dirty="0" smtClean="0"/>
              <a:t>, off the sacred hill of Athena in a fit of jealous rage.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5821363"/>
          </a:xfrm>
        </p:spPr>
        <p:txBody>
          <a:bodyPr>
            <a:normAutofit fontScale="92500" lnSpcReduction="20000"/>
          </a:bodyPr>
          <a:lstStyle/>
          <a:p>
            <a:pPr>
              <a:buNone/>
            </a:pPr>
            <a:r>
              <a:rPr lang="en-US" b="1" dirty="0" smtClean="0">
                <a:solidFill>
                  <a:srgbClr val="FFFF00"/>
                </a:solidFill>
              </a:rPr>
              <a:t>Breeding</a:t>
            </a:r>
          </a:p>
          <a:p>
            <a:r>
              <a:rPr lang="en-US" dirty="0" err="1" smtClean="0"/>
              <a:t>Roul-roul</a:t>
            </a:r>
            <a:r>
              <a:rPr lang="en-US" dirty="0" smtClean="0"/>
              <a:t> may lay at anytime during the year. The males seem to do most of the nest building, using pine needles, branches or straw to create a tunnel like nest. </a:t>
            </a:r>
          </a:p>
          <a:p>
            <a:r>
              <a:rPr lang="en-US" dirty="0" smtClean="0"/>
              <a:t>Clutches range from about 4 to 6 eggs</a:t>
            </a:r>
          </a:p>
          <a:p>
            <a:r>
              <a:rPr lang="en-US" dirty="0" smtClean="0"/>
              <a:t>Incubation is done by the female and lasts 18 to 22 days.</a:t>
            </a:r>
          </a:p>
          <a:p>
            <a:pPr>
              <a:buNone/>
            </a:pPr>
            <a:r>
              <a:rPr lang="en-US" b="1" dirty="0" smtClean="0">
                <a:solidFill>
                  <a:srgbClr val="FFFF00"/>
                </a:solidFill>
              </a:rPr>
              <a:t>Important</a:t>
            </a:r>
          </a:p>
          <a:p>
            <a:r>
              <a:rPr lang="en-US" dirty="0" smtClean="0"/>
              <a:t>In captivity, the chicks of this species may have problems learning to eat. Provide mealworms and place a few small size chicks such as button quail in the brooder to help "teach" the little partridge to eat</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aqas\Desktop\5966977253_b755954f64_b.jpg"/>
          <p:cNvPicPr>
            <a:picLocks noChangeAspect="1" noChangeArrowheads="1"/>
          </p:cNvPicPr>
          <p:nvPr/>
        </p:nvPicPr>
        <p:blipFill>
          <a:blip r:embed="rId2"/>
          <a:srcRect/>
          <a:stretch>
            <a:fillRect/>
          </a:stretch>
        </p:blipFill>
        <p:spPr bwMode="auto">
          <a:xfrm>
            <a:off x="457200" y="457200"/>
            <a:ext cx="7880350" cy="60198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Habitat</a:t>
            </a:r>
            <a:endParaRPr lang="en-US" dirty="0"/>
          </a:p>
        </p:txBody>
      </p:sp>
      <p:sp>
        <p:nvSpPr>
          <p:cNvPr id="3" name="Content Placeholder 2"/>
          <p:cNvSpPr>
            <a:spLocks noGrp="1"/>
          </p:cNvSpPr>
          <p:nvPr>
            <p:ph idx="1"/>
          </p:nvPr>
        </p:nvSpPr>
        <p:spPr/>
        <p:txBody>
          <a:bodyPr/>
          <a:lstStyle/>
          <a:p>
            <a:r>
              <a:rPr lang="en-US" dirty="0" smtClean="0"/>
              <a:t>Agricultural land</a:t>
            </a:r>
          </a:p>
          <a:p>
            <a:endParaRPr lang="en-US" dirty="0" smtClean="0"/>
          </a:p>
          <a:p>
            <a:r>
              <a:rPr lang="en-US" dirty="0" smtClean="0"/>
              <a:t>Pastures</a:t>
            </a:r>
          </a:p>
          <a:p>
            <a:endParaRPr lang="en-US" dirty="0" smtClean="0"/>
          </a:p>
          <a:p>
            <a:r>
              <a:rPr lang="en-US" dirty="0" smtClean="0"/>
              <a:t>Grasslands near the hedge rows</a:t>
            </a:r>
          </a:p>
          <a:p>
            <a:endParaRPr lang="en-US" dirty="0" smtClean="0"/>
          </a:p>
          <a:p>
            <a:r>
              <a:rPr lang="en-US" dirty="0" smtClean="0"/>
              <a:t>Winter landscape</a:t>
            </a:r>
          </a:p>
          <a:p>
            <a:endParaRPr lang="en-US" dirty="0"/>
          </a:p>
        </p:txBody>
      </p:sp>
    </p:spTree>
    <p:extLst>
      <p:ext uri="{BB962C8B-B14F-4D97-AF65-F5344CB8AC3E}">
        <p14:creationId xmlns:p14="http://schemas.microsoft.com/office/powerpoint/2010/main" xmlns="" val="1553053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t0.gstatic.com/images?q=tbn:ANd9GcQ-DIIqIDXwkEZT82TXYgFSNK1yMGAIuzZ0iFnhNARM_bRN8E-yWmKFI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590800"/>
            <a:ext cx="2438399" cy="23622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t1.gstatic.com/images?q=tbn:ANd9GcSH_IlddUou3jErznF7zoQYJ8ggdLoVyyRYRVqEqk0J6D8fZvZVppBPEfND">
            <a:hlinkClick r:id="rId4"/>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24600" y="2384945"/>
            <a:ext cx="2590799" cy="2590801"/>
          </a:xfrm>
          <a:prstGeom prst="rect">
            <a:avLst/>
          </a:prstGeom>
          <a:noFill/>
          <a:extLst>
            <a:ext uri="{909E8E84-426E-40DD-AFC4-6F175D3DCCD1}">
              <a14:hiddenFill xmlns:a14="http://schemas.microsoft.com/office/drawing/2010/main" xmlns="">
                <a:solidFill>
                  <a:srgbClr val="FFFFFF"/>
                </a:solidFill>
              </a14:hiddenFill>
            </a:ext>
          </a:extLst>
        </p:spPr>
      </p:pic>
      <p:pic>
        <p:nvPicPr>
          <p:cNvPr id="8198" name="Picture 6" descr="http://t1.gstatic.com/images?q=tbn:ANd9GcQcVakTLsEW2XIUpEp82d49ZMvGoqZJC1mdV0WltPXS_teo36wP8fSfP2c">
            <a:hlinkClick r:id="rId6"/>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048000" y="431892"/>
            <a:ext cx="2819400" cy="2387508"/>
          </a:xfrm>
          <a:prstGeom prst="rect">
            <a:avLst/>
          </a:prstGeom>
          <a:noFill/>
          <a:extLst>
            <a:ext uri="{909E8E84-426E-40DD-AFC4-6F175D3DCCD1}">
              <a14:hiddenFill xmlns:a14="http://schemas.microsoft.com/office/drawing/2010/main" xmlns="">
                <a:solidFill>
                  <a:srgbClr val="FFFFFF"/>
                </a:solidFill>
              </a14:hiddenFill>
            </a:ext>
          </a:extLst>
        </p:spPr>
      </p:pic>
      <p:pic>
        <p:nvPicPr>
          <p:cNvPr id="8200" name="Picture 8" descr="http://t0.gstatic.com/images?q=tbn:ANd9GcROYbvRtMsXrIcA1NBy0nDBThP4lr4-1xc8HVtgiO_azVeq3Pl_CVIfSWI">
            <a:hlinkClick r:id="rId8"/>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429000" y="4495800"/>
            <a:ext cx="2133600" cy="2057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80449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a:t>
            </a:r>
            <a:endParaRPr lang="en-US" dirty="0"/>
          </a:p>
        </p:txBody>
      </p:sp>
      <p:sp>
        <p:nvSpPr>
          <p:cNvPr id="3" name="Content Placeholder 2"/>
          <p:cNvSpPr>
            <a:spLocks noGrp="1"/>
          </p:cNvSpPr>
          <p:nvPr>
            <p:ph idx="1"/>
          </p:nvPr>
        </p:nvSpPr>
        <p:spPr/>
        <p:txBody>
          <a:bodyPr/>
          <a:lstStyle/>
          <a:p>
            <a:r>
              <a:rPr lang="en-US" dirty="0" smtClean="0"/>
              <a:t>Waste grains</a:t>
            </a:r>
          </a:p>
          <a:p>
            <a:endParaRPr lang="en-US" dirty="0" smtClean="0"/>
          </a:p>
          <a:p>
            <a:r>
              <a:rPr lang="en-US" dirty="0" smtClean="0"/>
              <a:t>Weed seeds</a:t>
            </a:r>
          </a:p>
          <a:p>
            <a:endParaRPr lang="en-US" dirty="0"/>
          </a:p>
          <a:p>
            <a:r>
              <a:rPr lang="en-US" dirty="0" smtClean="0"/>
              <a:t>Insects</a:t>
            </a:r>
          </a:p>
          <a:p>
            <a:endParaRPr lang="en-US" dirty="0"/>
          </a:p>
          <a:p>
            <a:r>
              <a:rPr lang="en-US" dirty="0" smtClean="0"/>
              <a:t>Green leaves</a:t>
            </a:r>
            <a:endParaRPr lang="en-US" dirty="0"/>
          </a:p>
        </p:txBody>
      </p:sp>
    </p:spTree>
    <p:extLst>
      <p:ext uri="{BB962C8B-B14F-4D97-AF65-F5344CB8AC3E}">
        <p14:creationId xmlns:p14="http://schemas.microsoft.com/office/powerpoint/2010/main" xmlns="" val="3298053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a:t>
            </a:r>
            <a:endParaRPr lang="en-US" dirty="0"/>
          </a:p>
        </p:txBody>
      </p:sp>
      <p:sp>
        <p:nvSpPr>
          <p:cNvPr id="3" name="Content Placeholder 2"/>
          <p:cNvSpPr>
            <a:spLocks noGrp="1"/>
          </p:cNvSpPr>
          <p:nvPr>
            <p:ph idx="1"/>
          </p:nvPr>
        </p:nvSpPr>
        <p:spPr/>
        <p:txBody>
          <a:bodyPr/>
          <a:lstStyle/>
          <a:p>
            <a:r>
              <a:rPr lang="en-US" dirty="0" smtClean="0"/>
              <a:t>Male gains 1 lb at 9 weeks by consuming 3.75 lb  and female gains 1 lb at 12 weeks by consuming 4.5 lb feed.</a:t>
            </a:r>
          </a:p>
          <a:p>
            <a:r>
              <a:rPr lang="en-US" dirty="0" smtClean="0"/>
              <a:t>At  20 weeks live weight of bird is 600 grams while of processed meat is 1 lb</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Monogamous</a:t>
            </a:r>
          </a:p>
          <a:p>
            <a:r>
              <a:rPr lang="en-US" dirty="0" smtClean="0"/>
              <a:t>Late feb to march</a:t>
            </a:r>
          </a:p>
          <a:p>
            <a:endParaRPr lang="en-US" dirty="0"/>
          </a:p>
          <a:p>
            <a:r>
              <a:rPr lang="en-US" dirty="0" smtClean="0"/>
              <a:t>Select mates and establish weak pair bonds</a:t>
            </a:r>
          </a:p>
          <a:p>
            <a:endParaRPr lang="en-US" dirty="0"/>
          </a:p>
          <a:p>
            <a:r>
              <a:rPr lang="en-US" dirty="0" smtClean="0"/>
              <a:t>Segregate from coveys</a:t>
            </a:r>
          </a:p>
          <a:p>
            <a:endParaRPr lang="en-US" dirty="0"/>
          </a:p>
          <a:p>
            <a:r>
              <a:rPr lang="en-US" dirty="0" smtClean="0"/>
              <a:t>Establish a breeding territory</a:t>
            </a:r>
          </a:p>
          <a:p>
            <a:r>
              <a:rPr lang="en-US" dirty="0" smtClean="0"/>
              <a:t>By modern production system  3time of 10-weeks production with each period 30-40 eggs</a:t>
            </a:r>
          </a:p>
          <a:p>
            <a:r>
              <a:rPr lang="en-US" dirty="0" smtClean="0"/>
              <a:t>By artificial light start laying eggs at 30 weeks of age.</a:t>
            </a:r>
          </a:p>
        </p:txBody>
      </p:sp>
    </p:spTree>
    <p:extLst>
      <p:ext uri="{BB962C8B-B14F-4D97-AF65-F5344CB8AC3E}">
        <p14:creationId xmlns:p14="http://schemas.microsoft.com/office/powerpoint/2010/main" xmlns="" val="1840749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Immature/baby partridge</a:t>
            </a:r>
            <a:endParaRPr lang="en-US" dirty="0"/>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1752600"/>
            <a:ext cx="4191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C:\Users\Waqas\Desktop\291_gallery.jpg"/>
          <p:cNvPicPr>
            <a:picLocks noGrp="1" noChangeAspect="1" noChangeArrowheads="1"/>
          </p:cNvPicPr>
          <p:nvPr>
            <p:ph idx="1"/>
          </p:nvPr>
        </p:nvPicPr>
        <p:blipFill>
          <a:blip r:embed="rId3"/>
          <a:srcRect/>
          <a:stretch>
            <a:fillRect/>
          </a:stretch>
        </p:blipFill>
        <p:spPr bwMode="auto">
          <a:xfrm>
            <a:off x="228600" y="1752600"/>
            <a:ext cx="4419599" cy="4572000"/>
          </a:xfrm>
          <a:prstGeom prst="rect">
            <a:avLst/>
          </a:prstGeom>
          <a:noFill/>
        </p:spPr>
      </p:pic>
    </p:spTree>
    <p:extLst>
      <p:ext uri="{BB962C8B-B14F-4D97-AF65-F5344CB8AC3E}">
        <p14:creationId xmlns:p14="http://schemas.microsoft.com/office/powerpoint/2010/main" xmlns="" val="4357606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Young birds can fly at the age of 16 to 20 days</a:t>
            </a:r>
          </a:p>
          <a:p>
            <a:r>
              <a:rPr lang="en-US" dirty="0" smtClean="0"/>
              <a:t>chicks which take about 60 days to reach adult size.</a:t>
            </a:r>
          </a:p>
          <a:p>
            <a:r>
              <a:rPr lang="en-US" dirty="0" smtClean="0"/>
              <a:t> If another clutch is wanted, the chicks can be removed at about 30 days</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Limiting factors for breeding</a:t>
            </a:r>
            <a:endParaRPr lang="en-US" dirty="0"/>
          </a:p>
        </p:txBody>
      </p:sp>
      <p:sp>
        <p:nvSpPr>
          <p:cNvPr id="3" name="Content Placeholder 2"/>
          <p:cNvSpPr>
            <a:spLocks noGrp="1"/>
          </p:cNvSpPr>
          <p:nvPr>
            <p:ph idx="1"/>
          </p:nvPr>
        </p:nvSpPr>
        <p:spPr/>
        <p:txBody>
          <a:bodyPr/>
          <a:lstStyle/>
          <a:p>
            <a:r>
              <a:rPr lang="en-US" dirty="0" smtClean="0"/>
              <a:t>Mowing and burning of ditches</a:t>
            </a:r>
          </a:p>
          <a:p>
            <a:endParaRPr lang="en-US" dirty="0"/>
          </a:p>
          <a:p>
            <a:r>
              <a:rPr lang="en-US" dirty="0" smtClean="0"/>
              <a:t>Deep crusted snow during winter</a:t>
            </a:r>
          </a:p>
          <a:p>
            <a:endParaRPr lang="en-US" dirty="0"/>
          </a:p>
          <a:p>
            <a:r>
              <a:rPr lang="en-US" dirty="0" smtClean="0"/>
              <a:t>Hawks and owls </a:t>
            </a:r>
          </a:p>
          <a:p>
            <a:endParaRPr lang="en-US" dirty="0"/>
          </a:p>
          <a:p>
            <a:r>
              <a:rPr lang="en-US" dirty="0" smtClean="0"/>
              <a:t>High grazing</a:t>
            </a:r>
            <a:endParaRPr lang="en-US" dirty="0"/>
          </a:p>
        </p:txBody>
      </p:sp>
    </p:spTree>
    <p:extLst>
      <p:ext uri="{BB962C8B-B14F-4D97-AF65-F5344CB8AC3E}">
        <p14:creationId xmlns:p14="http://schemas.microsoft.com/office/powerpoint/2010/main" xmlns="" val="52597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Medium sized</a:t>
            </a:r>
          </a:p>
          <a:p>
            <a:r>
              <a:rPr lang="en-US" dirty="0" smtClean="0"/>
              <a:t>Europe, asia</a:t>
            </a:r>
            <a:r>
              <a:rPr lang="en-US" dirty="0"/>
              <a:t> </a:t>
            </a:r>
            <a:r>
              <a:rPr lang="en-US" dirty="0" smtClean="0"/>
              <a:t>and africa</a:t>
            </a:r>
          </a:p>
          <a:p>
            <a:r>
              <a:rPr lang="en-US" dirty="0" smtClean="0"/>
              <a:t>Hungarian/ English/hunting</a:t>
            </a:r>
          </a:p>
          <a:p>
            <a:r>
              <a:rPr lang="en-US" dirty="0" smtClean="0"/>
              <a:t>Game bird</a:t>
            </a:r>
          </a:p>
          <a:p>
            <a:r>
              <a:rPr lang="en-US" dirty="0" smtClean="0"/>
              <a:t>Coveys</a:t>
            </a:r>
          </a:p>
          <a:p>
            <a:r>
              <a:rPr lang="en-US" dirty="0" smtClean="0"/>
              <a:t>Non migratory</a:t>
            </a:r>
          </a:p>
          <a:p>
            <a:r>
              <a:rPr lang="en-US" dirty="0" smtClean="0"/>
              <a:t>Ground nesting</a:t>
            </a:r>
          </a:p>
          <a:p>
            <a:r>
              <a:rPr lang="en-US" dirty="0" smtClean="0"/>
              <a:t>Seed eaters</a:t>
            </a:r>
          </a:p>
          <a:p>
            <a:r>
              <a:rPr lang="en-US" dirty="0" smtClean="0"/>
              <a:t>The taste and texture of cooked partridges compares favorably with that of bobwhite Quail.</a:t>
            </a:r>
          </a:p>
          <a:p>
            <a:r>
              <a:rPr lang="en-US" dirty="0" smtClean="0"/>
              <a:t>Rounded feathers</a:t>
            </a:r>
          </a:p>
          <a:p>
            <a:endParaRPr lang="en-US" dirty="0"/>
          </a:p>
        </p:txBody>
      </p:sp>
    </p:spTree>
    <p:extLst>
      <p:ext uri="{BB962C8B-B14F-4D97-AF65-F5344CB8AC3E}">
        <p14:creationId xmlns:p14="http://schemas.microsoft.com/office/powerpoint/2010/main" xmlns="" val="4386564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Eggs Identification</a:t>
            </a:r>
            <a:endParaRPr lang="en-US" dirty="0"/>
          </a:p>
        </p:txBody>
      </p:sp>
      <p:sp>
        <p:nvSpPr>
          <p:cNvPr id="3" name="Content Placeholder 2"/>
          <p:cNvSpPr>
            <a:spLocks noGrp="1"/>
          </p:cNvSpPr>
          <p:nvPr>
            <p:ph idx="1"/>
          </p:nvPr>
        </p:nvSpPr>
        <p:spPr/>
        <p:txBody>
          <a:bodyPr/>
          <a:lstStyle/>
          <a:p>
            <a:r>
              <a:rPr lang="en-US" dirty="0" smtClean="0"/>
              <a:t>Yellowish white with numerous brown speckles</a:t>
            </a:r>
          </a:p>
          <a:p>
            <a:r>
              <a:rPr lang="en-US" dirty="0" smtClean="0"/>
              <a:t>Egg weight is avg. 21 gram</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2" descr="Red-legged Partridge (Alectoris rufa)">
            <a:hlinkClick r:id="rId2"/>
          </p:cNvPr>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Nesting</a:t>
            </a:r>
            <a:endParaRPr lang="en-US" dirty="0"/>
          </a:p>
        </p:txBody>
      </p:sp>
      <p:sp>
        <p:nvSpPr>
          <p:cNvPr id="3" name="Content Placeholder 2"/>
          <p:cNvSpPr>
            <a:spLocks noGrp="1"/>
          </p:cNvSpPr>
          <p:nvPr>
            <p:ph idx="1"/>
          </p:nvPr>
        </p:nvSpPr>
        <p:spPr/>
        <p:txBody>
          <a:bodyPr>
            <a:normAutofit/>
          </a:bodyPr>
          <a:lstStyle/>
          <a:p>
            <a:r>
              <a:rPr lang="en-US" dirty="0" smtClean="0"/>
              <a:t>April to June</a:t>
            </a:r>
          </a:p>
          <a:p>
            <a:r>
              <a:rPr lang="en-US" dirty="0" smtClean="0"/>
              <a:t>Shallow</a:t>
            </a:r>
          </a:p>
          <a:p>
            <a:r>
              <a:rPr lang="en-US" dirty="0" smtClean="0"/>
              <a:t>Depression in the ground lined with grass and leaves</a:t>
            </a:r>
          </a:p>
          <a:p>
            <a:r>
              <a:rPr lang="en-US" dirty="0" smtClean="0"/>
              <a:t>Olive green eggs</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a:t>
            </a:r>
            <a:endParaRPr lang="en-US" dirty="0"/>
          </a:p>
        </p:txBody>
      </p:sp>
      <p:sp>
        <p:nvSpPr>
          <p:cNvPr id="3" name="Content Placeholder 2"/>
          <p:cNvSpPr>
            <a:spLocks noGrp="1"/>
          </p:cNvSpPr>
          <p:nvPr>
            <p:ph idx="1"/>
          </p:nvPr>
        </p:nvSpPr>
        <p:spPr>
          <a:xfrm>
            <a:off x="457200" y="1600200"/>
            <a:ext cx="8305800" cy="4525963"/>
          </a:xfrm>
        </p:spPr>
        <p:txBody>
          <a:bodyPr/>
          <a:lstStyle/>
          <a:p>
            <a:endParaRPr lang="en-US" dirty="0" smtClean="0"/>
          </a:p>
          <a:p>
            <a:r>
              <a:rPr lang="en-US" dirty="0" smtClean="0"/>
              <a:t>Speed is 30-40 mph</a:t>
            </a:r>
          </a:p>
          <a:p>
            <a:r>
              <a:rPr lang="en-US" dirty="0" smtClean="0"/>
              <a:t>Threatened partridge will try to fly away from a danger. It produces high-pitched "rick-rick-rick" calls when threatened.</a:t>
            </a:r>
          </a:p>
          <a:p>
            <a:endParaRPr lang="en-US" dirty="0" smtClean="0"/>
          </a:p>
        </p:txBody>
      </p:sp>
      <p:pic>
        <p:nvPicPr>
          <p:cNvPr id="7170" name="Picture 2" descr="http://t2.gstatic.com/images?q=tbn:ANd9GcQMQmXrpD0N878sjXX4FIW2V16olLURZyKznbm_4TOu7_lZjTXK6m1LyLCO">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4114800"/>
            <a:ext cx="2971800"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52623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Dimorphism</a:t>
            </a:r>
            <a:endParaRPr lang="en-US" dirty="0"/>
          </a:p>
        </p:txBody>
      </p:sp>
      <p:sp>
        <p:nvSpPr>
          <p:cNvPr id="3" name="Content Placeholder 2"/>
          <p:cNvSpPr>
            <a:spLocks noGrp="1"/>
          </p:cNvSpPr>
          <p:nvPr>
            <p:ph idx="1"/>
          </p:nvPr>
        </p:nvSpPr>
        <p:spPr/>
        <p:txBody>
          <a:bodyPr/>
          <a:lstStyle/>
          <a:p>
            <a:r>
              <a:rPr lang="en-US" dirty="0" smtClean="0"/>
              <a:t>Male large size and colorful as compared to female.</a:t>
            </a:r>
          </a:p>
          <a:p>
            <a:r>
              <a:rPr lang="en-US" dirty="0" smtClean="0"/>
              <a:t>Developed metatarsal spur in male while rudimentary or absent in female</a:t>
            </a:r>
          </a:p>
          <a:p>
            <a:r>
              <a:rPr lang="en-US" dirty="0" smtClean="0"/>
              <a:t>In male there is cone-shaped protuberance which is 2.78mm in diameter(genital mark),centrally located in </a:t>
            </a:r>
            <a:r>
              <a:rPr lang="en-US" dirty="0" err="1" smtClean="0"/>
              <a:t>cloaca</a:t>
            </a:r>
            <a:r>
              <a:rPr lang="en-US" dirty="0" smtClean="0"/>
              <a:t>, while absent in female or two small nodules present in female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status</a:t>
            </a:r>
            <a:endParaRPr lang="en-US" dirty="0"/>
          </a:p>
        </p:txBody>
      </p:sp>
      <p:sp>
        <p:nvSpPr>
          <p:cNvPr id="3" name="Content Placeholder 2"/>
          <p:cNvSpPr>
            <a:spLocks noGrp="1"/>
          </p:cNvSpPr>
          <p:nvPr>
            <p:ph idx="1"/>
          </p:nvPr>
        </p:nvSpPr>
        <p:spPr/>
        <p:txBody>
          <a:bodyPr/>
          <a:lstStyle/>
          <a:p>
            <a:r>
              <a:rPr lang="en-US" dirty="0" smtClean="0"/>
              <a:t>Still wide spread</a:t>
            </a:r>
          </a:p>
          <a:p>
            <a:endParaRPr lang="en-US" dirty="0"/>
          </a:p>
          <a:p>
            <a:r>
              <a:rPr lang="en-US" dirty="0" smtClean="0"/>
              <a:t>Normal range</a:t>
            </a:r>
          </a:p>
          <a:p>
            <a:endParaRPr lang="en-US" dirty="0"/>
          </a:p>
          <a:p>
            <a:r>
              <a:rPr lang="en-US" dirty="0" smtClean="0"/>
              <a:t>Life span is maximum 4-5 even </a:t>
            </a:r>
            <a:r>
              <a:rPr lang="en-US" dirty="0" err="1" smtClean="0"/>
              <a:t>upto</a:t>
            </a:r>
            <a:r>
              <a:rPr lang="en-US" dirty="0" smtClean="0"/>
              <a:t> 10 years years</a:t>
            </a:r>
            <a:endParaRPr lang="en-US" dirty="0"/>
          </a:p>
        </p:txBody>
      </p:sp>
    </p:spTree>
    <p:extLst>
      <p:ext uri="{BB962C8B-B14F-4D97-AF65-F5344CB8AC3E}">
        <p14:creationId xmlns:p14="http://schemas.microsoft.com/office/powerpoint/2010/main" xmlns="" val="42496833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lstStyle/>
          <a:p>
            <a:pPr>
              <a:buNone/>
            </a:pPr>
            <a:r>
              <a:rPr lang="en-US" dirty="0" smtClean="0"/>
              <a:t>Cock: adult male</a:t>
            </a:r>
          </a:p>
          <a:p>
            <a:pPr>
              <a:buNone/>
            </a:pPr>
            <a:r>
              <a:rPr lang="en-US" dirty="0" smtClean="0"/>
              <a:t>Hen: adult female</a:t>
            </a:r>
          </a:p>
          <a:p>
            <a:pPr>
              <a:buNone/>
            </a:pPr>
            <a:r>
              <a:rPr lang="en-US" dirty="0" err="1" smtClean="0"/>
              <a:t>Cheeper</a:t>
            </a:r>
            <a:r>
              <a:rPr lang="en-US" dirty="0" smtClean="0"/>
              <a:t>: young /baby  partridge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lstStyle/>
          <a:p>
            <a:r>
              <a:rPr lang="en-US" sz="8000" dirty="0" smtClean="0"/>
              <a:t>THANKS</a:t>
            </a:r>
            <a:endParaRPr lang="en-US" sz="8000" dirty="0"/>
          </a:p>
        </p:txBody>
      </p:sp>
      <p:pic>
        <p:nvPicPr>
          <p:cNvPr id="3" name="Picture 2" descr="Partridge in a Pear Tree Ornaments"/>
          <p:cNvPicPr/>
          <p:nvPr/>
        </p:nvPicPr>
        <p:blipFill>
          <a:blip r:embed="rId2"/>
          <a:srcRect/>
          <a:stretch>
            <a:fillRect/>
          </a:stretch>
        </p:blipFill>
        <p:spPr bwMode="auto">
          <a:xfrm>
            <a:off x="4191000" y="914400"/>
            <a:ext cx="4419600" cy="4572000"/>
          </a:xfrm>
          <a:prstGeom prst="rect">
            <a:avLst/>
          </a:prstGeom>
          <a:noFill/>
          <a:ln w="9525">
            <a:noFill/>
            <a:miter lim="800000"/>
            <a:headEnd/>
            <a:tailEnd/>
          </a:ln>
        </p:spPr>
      </p:pic>
    </p:spTree>
    <p:extLst>
      <p:ext uri="{BB962C8B-B14F-4D97-AF65-F5344CB8AC3E}">
        <p14:creationId xmlns:p14="http://schemas.microsoft.com/office/powerpoint/2010/main" xmlns="" val="3572201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0"/>
            <a:ext cx="3276600" cy="3124200"/>
          </a:xfrm>
        </p:spPr>
        <p:txBody>
          <a:bodyPr>
            <a:normAutofit/>
          </a:bodyPr>
          <a:lstStyle/>
          <a:p>
            <a:r>
              <a:rPr lang="en-US" sz="4000" dirty="0" smtClean="0"/>
              <a:t>QUESTIONS??</a:t>
            </a:r>
            <a:endParaRPr lang="en-US" sz="4000" dirty="0"/>
          </a:p>
        </p:txBody>
      </p:sp>
      <p:pic>
        <p:nvPicPr>
          <p:cNvPr id="3" name="Picture 2" descr="http://rlv.zcache.com/partridge_in_a_pear_tree_christmas_ornament-rb85e9b74d02f44b0ad49f765e41f3f2b_x7s2g_8byvr_512.jpg"/>
          <p:cNvPicPr/>
          <p:nvPr/>
        </p:nvPicPr>
        <p:blipFill>
          <a:blip r:embed="rId2"/>
          <a:srcRect/>
          <a:stretch>
            <a:fillRect/>
          </a:stretch>
        </p:blipFill>
        <p:spPr bwMode="auto">
          <a:xfrm>
            <a:off x="3429000" y="0"/>
            <a:ext cx="5715000" cy="6629400"/>
          </a:xfrm>
          <a:prstGeom prst="rect">
            <a:avLst/>
          </a:prstGeom>
          <a:noFill/>
          <a:ln w="9525">
            <a:noFill/>
            <a:miter lim="800000"/>
            <a:headEnd/>
            <a:tailEnd/>
          </a:ln>
        </p:spPr>
      </p:pic>
    </p:spTree>
    <p:extLst>
      <p:ext uri="{BB962C8B-B14F-4D97-AF65-F5344CB8AC3E}">
        <p14:creationId xmlns:p14="http://schemas.microsoft.com/office/powerpoint/2010/main" xmlns="" val="499848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normAutofit fontScale="90000"/>
          </a:bodyPr>
          <a:lstStyle/>
          <a:p>
            <a:r>
              <a:rPr lang="en-US" dirty="0" smtClean="0"/>
              <a:t>Scientific classification</a:t>
            </a:r>
            <a:endParaRPr lang="en-US" dirty="0"/>
          </a:p>
        </p:txBody>
      </p:sp>
      <p:sp>
        <p:nvSpPr>
          <p:cNvPr id="3" name="Content Placeholder 2"/>
          <p:cNvSpPr>
            <a:spLocks noGrp="1"/>
          </p:cNvSpPr>
          <p:nvPr>
            <p:ph idx="1"/>
          </p:nvPr>
        </p:nvSpPr>
        <p:spPr>
          <a:xfrm>
            <a:off x="457200" y="990600"/>
            <a:ext cx="7467600" cy="5562600"/>
          </a:xfrm>
        </p:spPr>
        <p:txBody>
          <a:bodyPr>
            <a:normAutofit fontScale="77500" lnSpcReduction="20000"/>
          </a:bodyPr>
          <a:lstStyle/>
          <a:p>
            <a:r>
              <a:rPr lang="en-US" dirty="0" smtClean="0"/>
              <a:t>Kingdom: animalia</a:t>
            </a:r>
          </a:p>
          <a:p>
            <a:r>
              <a:rPr lang="en-US" dirty="0" smtClean="0"/>
              <a:t>Phylum: chordata</a:t>
            </a:r>
          </a:p>
          <a:p>
            <a:r>
              <a:rPr lang="en-US" dirty="0" smtClean="0"/>
              <a:t>Class: aves</a:t>
            </a:r>
          </a:p>
          <a:p>
            <a:r>
              <a:rPr lang="en-US" dirty="0" smtClean="0"/>
              <a:t>Order: galliformes</a:t>
            </a:r>
          </a:p>
          <a:p>
            <a:r>
              <a:rPr lang="en-US" dirty="0" smtClean="0"/>
              <a:t>Family: phasianidae</a:t>
            </a:r>
          </a:p>
          <a:p>
            <a:r>
              <a:rPr lang="en-US" dirty="0" smtClean="0"/>
              <a:t>Sub family: perdicinae</a:t>
            </a:r>
          </a:p>
          <a:p>
            <a:r>
              <a:rPr lang="en-US" dirty="0" err="1" smtClean="0"/>
              <a:t>Genus:Alectoris</a:t>
            </a:r>
            <a:r>
              <a:rPr lang="en-US" dirty="0" smtClean="0"/>
              <a:t/>
            </a:r>
            <a:br>
              <a:rPr lang="en-US" dirty="0" smtClean="0"/>
            </a:br>
            <a:r>
              <a:rPr lang="en-US" dirty="0" err="1" smtClean="0"/>
              <a:t>Ammoperdix</a:t>
            </a:r>
            <a:r>
              <a:rPr lang="en-US" dirty="0" smtClean="0"/>
              <a:t/>
            </a:r>
            <a:br>
              <a:rPr lang="en-US" dirty="0" smtClean="0"/>
            </a:br>
            <a:r>
              <a:rPr lang="en-US" dirty="0" err="1" smtClean="0"/>
              <a:t>Bambusicola</a:t>
            </a:r>
            <a:r>
              <a:rPr lang="en-US" dirty="0" smtClean="0"/>
              <a:t/>
            </a:r>
            <a:br>
              <a:rPr lang="en-US" dirty="0" smtClean="0"/>
            </a:br>
            <a:r>
              <a:rPr lang="en-US" dirty="0" err="1" smtClean="0"/>
              <a:t>Haematorty</a:t>
            </a:r>
            <a:r>
              <a:rPr lang="en-US" dirty="0" smtClean="0"/>
              <a:t/>
            </a:r>
            <a:br>
              <a:rPr lang="en-US" dirty="0" smtClean="0"/>
            </a:br>
            <a:r>
              <a:rPr lang="en-US" dirty="0" err="1" smtClean="0"/>
              <a:t>Melanoperdix</a:t>
            </a:r>
            <a:r>
              <a:rPr lang="en-US" dirty="0" smtClean="0"/>
              <a:t/>
            </a:r>
            <a:br>
              <a:rPr lang="en-US" dirty="0" smtClean="0"/>
            </a:br>
            <a:r>
              <a:rPr lang="en-US" dirty="0" err="1" smtClean="0"/>
              <a:t>Perdix</a:t>
            </a:r>
            <a:r>
              <a:rPr lang="en-US" dirty="0" smtClean="0"/>
              <a:t/>
            </a:r>
            <a:br>
              <a:rPr lang="en-US" dirty="0" smtClean="0"/>
            </a:br>
            <a:r>
              <a:rPr lang="en-US" dirty="0" err="1" smtClean="0"/>
              <a:t>Ptilopachus</a:t>
            </a:r>
            <a:r>
              <a:rPr lang="en-US" dirty="0" smtClean="0"/>
              <a:t/>
            </a:r>
            <a:br>
              <a:rPr lang="en-US" dirty="0" smtClean="0"/>
            </a:br>
            <a:r>
              <a:rPr lang="en-US" dirty="0" err="1" smtClean="0"/>
              <a:t>Rhizothera</a:t>
            </a:r>
            <a:r>
              <a:rPr lang="en-US" dirty="0" smtClean="0"/>
              <a:t/>
            </a:r>
            <a:br>
              <a:rPr lang="en-US" dirty="0" smtClean="0"/>
            </a:br>
            <a:r>
              <a:rPr lang="en-US" u="sng" dirty="0" err="1" smtClean="0"/>
              <a:t>Rollulus</a:t>
            </a:r>
            <a:r>
              <a:rPr lang="en-US" dirty="0" smtClean="0"/>
              <a:t/>
            </a:r>
            <a:br>
              <a:rPr lang="en-US" dirty="0" smtClean="0"/>
            </a:br>
            <a:r>
              <a:rPr lang="en-US" dirty="0" err="1" smtClean="0"/>
              <a:t>Tetraophasis</a:t>
            </a:r>
            <a:r>
              <a:rPr lang="en-US" dirty="0" smtClean="0"/>
              <a:t/>
            </a:r>
            <a:br>
              <a:rPr lang="en-US" dirty="0" smtClean="0"/>
            </a:br>
            <a:r>
              <a:rPr lang="en-US" dirty="0" err="1" smtClean="0"/>
              <a:t>Xenoperdix</a:t>
            </a:r>
            <a:endParaRPr lang="en-US" i="1" dirty="0"/>
          </a:p>
        </p:txBody>
      </p:sp>
    </p:spTree>
    <p:extLst>
      <p:ext uri="{BB962C8B-B14F-4D97-AF65-F5344CB8AC3E}">
        <p14:creationId xmlns:p14="http://schemas.microsoft.com/office/powerpoint/2010/main" xmlns="" val="2568918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BIOMETRICS</a:t>
            </a:r>
            <a:endParaRPr lang="en-US" dirty="0"/>
          </a:p>
        </p:txBody>
      </p:sp>
      <p:sp>
        <p:nvSpPr>
          <p:cNvPr id="3" name="Content Placeholder 2"/>
          <p:cNvSpPr>
            <a:spLocks noGrp="1"/>
          </p:cNvSpPr>
          <p:nvPr>
            <p:ph idx="1"/>
          </p:nvPr>
        </p:nvSpPr>
        <p:spPr/>
        <p:txBody>
          <a:bodyPr/>
          <a:lstStyle/>
          <a:p>
            <a:r>
              <a:rPr lang="en-US" dirty="0" smtClean="0"/>
              <a:t> </a:t>
            </a:r>
            <a:br>
              <a:rPr lang="en-US" dirty="0" smtClean="0"/>
            </a:br>
            <a:r>
              <a:rPr lang="en-US" dirty="0" smtClean="0"/>
              <a:t>Length: 29-31 cm</a:t>
            </a:r>
            <a:br>
              <a:rPr lang="en-US" dirty="0" smtClean="0"/>
            </a:br>
            <a:r>
              <a:rPr lang="en-US" dirty="0" smtClean="0"/>
              <a:t>Wingspan: 45-48 cm</a:t>
            </a:r>
            <a:br>
              <a:rPr lang="en-US" dirty="0" smtClean="0"/>
            </a:br>
            <a:r>
              <a:rPr lang="en-US" dirty="0" smtClean="0"/>
              <a:t>Weight: 310-455 g</a:t>
            </a:r>
          </a:p>
        </p:txBody>
      </p:sp>
    </p:spTree>
    <p:extLst>
      <p:ext uri="{BB962C8B-B14F-4D97-AF65-F5344CB8AC3E}">
        <p14:creationId xmlns:p14="http://schemas.microsoft.com/office/powerpoint/2010/main" xmlns="" val="2882412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smtClean="0"/>
          </a:p>
          <a:p>
            <a:endParaRPr lang="en-US" dirty="0" smtClean="0"/>
          </a:p>
          <a:p>
            <a:pPr algn="ctr"/>
            <a:r>
              <a:rPr lang="en-US" sz="4800" dirty="0" smtClean="0"/>
              <a:t>Common species</a:t>
            </a:r>
            <a:endParaRPr lang="en-US" sz="4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sz="4000" b="1" dirty="0" smtClean="0"/>
              <a:t>Bamboo Partridge</a:t>
            </a:r>
            <a:r>
              <a:rPr lang="en-US" sz="4000" dirty="0" smtClean="0"/>
              <a:t>(</a:t>
            </a:r>
            <a:r>
              <a:rPr lang="en-US" sz="4000" i="1" dirty="0" err="1" smtClean="0"/>
              <a:t>Bambusicola</a:t>
            </a:r>
            <a:r>
              <a:rPr lang="en-US" sz="4000" i="1" dirty="0" smtClean="0"/>
              <a:t> </a:t>
            </a:r>
            <a:r>
              <a:rPr lang="en-US" sz="4000" i="1" dirty="0" err="1" smtClean="0"/>
              <a:t>thoracica</a:t>
            </a:r>
            <a:r>
              <a:rPr lang="en-US" sz="4000" i="1" dirty="0" smtClean="0"/>
              <a:t>)</a:t>
            </a:r>
            <a:r>
              <a:rPr lang="en-US" dirty="0" smtClean="0"/>
              <a:t/>
            </a:r>
            <a:br>
              <a:rPr lang="en-US" dirty="0" smtClean="0"/>
            </a:br>
            <a:endParaRPr lang="en-US" dirty="0"/>
          </a:p>
        </p:txBody>
      </p:sp>
      <p:sp>
        <p:nvSpPr>
          <p:cNvPr id="3" name="Content Placeholder 2"/>
          <p:cNvSpPr>
            <a:spLocks noGrp="1"/>
          </p:cNvSpPr>
          <p:nvPr>
            <p:ph idx="1"/>
          </p:nvPr>
        </p:nvSpPr>
        <p:spPr>
          <a:xfrm>
            <a:off x="228600" y="1295400"/>
            <a:ext cx="8686800" cy="5181600"/>
          </a:xfrm>
        </p:spPr>
        <p:txBody>
          <a:bodyPr>
            <a:normAutofit/>
          </a:bodyPr>
          <a:lstStyle/>
          <a:p>
            <a:pPr algn="just"/>
            <a:r>
              <a:rPr lang="en-US" dirty="0" smtClean="0"/>
              <a:t>There are two subspecies of this species. one seen in captivity is the </a:t>
            </a:r>
            <a:r>
              <a:rPr lang="en-US" b="1" dirty="0" smtClean="0"/>
              <a:t>Chinese</a:t>
            </a:r>
            <a:r>
              <a:rPr lang="en-US" dirty="0" smtClean="0"/>
              <a:t>(</a:t>
            </a:r>
            <a:r>
              <a:rPr lang="en-US" i="1" dirty="0" smtClean="0"/>
              <a:t>B. t. </a:t>
            </a:r>
            <a:r>
              <a:rPr lang="en-US" i="1" dirty="0" err="1" smtClean="0"/>
              <a:t>thoracica</a:t>
            </a:r>
            <a:r>
              <a:rPr lang="en-US" dirty="0" smtClean="0"/>
              <a:t>), native to China The other subspecies,(</a:t>
            </a:r>
            <a:r>
              <a:rPr lang="en-US" i="1" dirty="0" smtClean="0"/>
              <a:t>B. t. </a:t>
            </a:r>
            <a:r>
              <a:rPr lang="en-US" i="1" dirty="0" err="1" smtClean="0"/>
              <a:t>sonorivox</a:t>
            </a:r>
            <a:r>
              <a:rPr lang="en-US" dirty="0" smtClean="0"/>
              <a:t>), is found only on Taiwan.</a:t>
            </a:r>
          </a:p>
          <a:p>
            <a:pPr algn="just"/>
            <a:r>
              <a:rPr lang="en-US" dirty="0" smtClean="0"/>
              <a:t>Clutch size 7-9 eggs</a:t>
            </a:r>
          </a:p>
          <a:p>
            <a:pPr algn="just"/>
            <a:r>
              <a:rPr lang="en-US" dirty="0" smtClean="0"/>
              <a:t>I.P:18 days</a:t>
            </a:r>
          </a:p>
          <a:p>
            <a:pPr algn="just"/>
            <a:r>
              <a:rPr lang="en-US" dirty="0" smtClean="0"/>
              <a:t>The sexes of this species are similar, with the female being slightly smaller.</a:t>
            </a:r>
          </a:p>
          <a:p>
            <a:pPr algn="just"/>
            <a:r>
              <a:rPr lang="en-US" dirty="0" smtClean="0"/>
              <a:t> </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Bamboo Partridge</a:t>
            </a:r>
            <a:endParaRPr lang="en-US" dirty="0"/>
          </a:p>
        </p:txBody>
      </p:sp>
      <p:pic>
        <p:nvPicPr>
          <p:cNvPr id="1026" name="Picture 2" descr="C:\Users\Waqas\Desktop\bamboo_partridge.jpg"/>
          <p:cNvPicPr>
            <a:picLocks noGrp="1" noChangeAspect="1" noChangeArrowheads="1"/>
          </p:cNvPicPr>
          <p:nvPr>
            <p:ph idx="1"/>
          </p:nvPr>
        </p:nvPicPr>
        <p:blipFill>
          <a:blip r:embed="rId2"/>
          <a:srcRect/>
          <a:stretch>
            <a:fillRect/>
          </a:stretch>
        </p:blipFill>
        <p:spPr bwMode="auto">
          <a:xfrm>
            <a:off x="685800" y="1981200"/>
            <a:ext cx="8001000" cy="4191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normAutofit fontScale="90000"/>
          </a:bodyPr>
          <a:lstStyle/>
          <a:p>
            <a:r>
              <a:rPr lang="en-US" b="1" dirty="0" smtClean="0"/>
              <a:t/>
            </a:r>
            <a:br>
              <a:rPr lang="en-US" b="1" dirty="0" smtClean="0"/>
            </a:br>
            <a:r>
              <a:rPr lang="en-US" b="1" dirty="0" smtClean="0"/>
              <a:t/>
            </a:r>
            <a:br>
              <a:rPr lang="en-US" b="1" dirty="0" smtClean="0"/>
            </a:br>
            <a:r>
              <a:rPr lang="en-US" sz="4000" b="1" dirty="0" smtClean="0"/>
              <a:t>Barbary Partridge (</a:t>
            </a:r>
            <a:r>
              <a:rPr lang="en-US" sz="4000" b="1" i="1" dirty="0" err="1" smtClean="0"/>
              <a:t>Alectoris</a:t>
            </a:r>
            <a:r>
              <a:rPr lang="en-US" sz="4000" b="1" i="1" dirty="0" smtClean="0"/>
              <a:t> </a:t>
            </a:r>
            <a:r>
              <a:rPr lang="en-US" sz="4000" b="1" i="1" dirty="0" err="1" smtClean="0"/>
              <a:t>barbara</a:t>
            </a:r>
            <a:r>
              <a:rPr lang="en-US" sz="4000" b="1" dirty="0" smtClean="0"/>
              <a:t>)</a:t>
            </a:r>
            <a:br>
              <a:rPr lang="en-US" sz="4000" b="1" dirty="0" smtClean="0"/>
            </a:br>
            <a:r>
              <a:rPr lang="en-US" dirty="0" smtClean="0"/>
              <a:t> </a:t>
            </a:r>
            <a:br>
              <a:rPr lang="en-US" dirty="0" smtClean="0"/>
            </a:br>
            <a:endParaRPr lang="en-US" dirty="0"/>
          </a:p>
        </p:txBody>
      </p:sp>
      <p:sp>
        <p:nvSpPr>
          <p:cNvPr id="3" name="Content Placeholder 2"/>
          <p:cNvSpPr>
            <a:spLocks noGrp="1"/>
          </p:cNvSpPr>
          <p:nvPr>
            <p:ph idx="1"/>
          </p:nvPr>
        </p:nvSpPr>
        <p:spPr>
          <a:xfrm>
            <a:off x="457200" y="1600200"/>
            <a:ext cx="8077200" cy="4525963"/>
          </a:xfrm>
        </p:spPr>
        <p:txBody>
          <a:bodyPr>
            <a:normAutofit/>
          </a:bodyPr>
          <a:lstStyle/>
          <a:p>
            <a:r>
              <a:rPr lang="en-US" dirty="0" smtClean="0"/>
              <a:t>One of the most attractive members of the Rock Partridges, genus </a:t>
            </a:r>
            <a:r>
              <a:rPr lang="en-US" i="1" dirty="0" err="1" smtClean="0"/>
              <a:t>Alectoris</a:t>
            </a:r>
            <a:r>
              <a:rPr lang="en-US" i="1" dirty="0" smtClean="0"/>
              <a:t>.</a:t>
            </a:r>
            <a:endParaRPr lang="en-US" dirty="0" smtClean="0"/>
          </a:p>
          <a:p>
            <a:r>
              <a:rPr lang="en-US" dirty="0" smtClean="0"/>
              <a:t>There are about six subspecies that range from Morocco across North Africa into Libya and Egypt.</a:t>
            </a:r>
          </a:p>
          <a:p>
            <a:pPr algn="just"/>
            <a:r>
              <a:rPr lang="en-US" dirty="0" smtClean="0"/>
              <a:t>Clutch size:8-15 eggs in April</a:t>
            </a:r>
          </a:p>
          <a:p>
            <a:pPr algn="just"/>
            <a:r>
              <a:rPr lang="en-US" dirty="0" smtClean="0"/>
              <a:t>I.P:24 days</a:t>
            </a:r>
            <a:endParaRPr lang="en-US" dirty="0"/>
          </a:p>
        </p:txBody>
      </p:sp>
    </p:spTree>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1084</TotalTime>
  <Words>974</Words>
  <Application>Microsoft Office PowerPoint</Application>
  <PresentationFormat>On-screen Show (4:3)</PresentationFormat>
  <Paragraphs>164</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Technic</vt:lpstr>
      <vt:lpstr>Slide 1</vt:lpstr>
      <vt:lpstr>History</vt:lpstr>
      <vt:lpstr>Introduction</vt:lpstr>
      <vt:lpstr>Scientific classification</vt:lpstr>
      <vt:lpstr>BIOMETRICS</vt:lpstr>
      <vt:lpstr>Slide 6</vt:lpstr>
      <vt:lpstr>Bamboo Partridge(Bambusicola thoracica) </vt:lpstr>
      <vt:lpstr>Bamboo Partridge</vt:lpstr>
      <vt:lpstr>  Barbary Partridge (Alectoris barbara)   </vt:lpstr>
      <vt:lpstr>  Barbary Partridge (Alectoris barbara)    </vt:lpstr>
      <vt:lpstr>Chukar Partridge (Alectoris chukar) </vt:lpstr>
      <vt:lpstr>Chukar Partridge (Alectoris chukar) </vt:lpstr>
      <vt:lpstr>Slide 13</vt:lpstr>
      <vt:lpstr> Hungarian Partridge (Perdix perdix)   </vt:lpstr>
      <vt:lpstr>Slide 15</vt:lpstr>
      <vt:lpstr>  Red-legged Partridge (Alectoris rufa) </vt:lpstr>
      <vt:lpstr>Slide 17</vt:lpstr>
      <vt:lpstr>Slide 18</vt:lpstr>
      <vt:lpstr>  Roul-roul Partridge (Rollulus roulroul)   </vt:lpstr>
      <vt:lpstr>Slide 20</vt:lpstr>
      <vt:lpstr>Slide 21</vt:lpstr>
      <vt:lpstr>Habitat</vt:lpstr>
      <vt:lpstr>Slide 23</vt:lpstr>
      <vt:lpstr>Feeding</vt:lpstr>
      <vt:lpstr>Weight gain</vt:lpstr>
      <vt:lpstr>Breeding</vt:lpstr>
      <vt:lpstr>Immature/baby partridge</vt:lpstr>
      <vt:lpstr>Slide 28</vt:lpstr>
      <vt:lpstr>Limiting factors for breeding</vt:lpstr>
      <vt:lpstr>Eggs Identification</vt:lpstr>
      <vt:lpstr>Slide 31</vt:lpstr>
      <vt:lpstr>Nesting</vt:lpstr>
      <vt:lpstr>Flight</vt:lpstr>
      <vt:lpstr>Sexual Dimorphism</vt:lpstr>
      <vt:lpstr>Conservation status</vt:lpstr>
      <vt:lpstr>Terms</vt:lpstr>
      <vt:lpstr>THANKS</vt:lpstr>
      <vt:lpstr>QUESTIONS??</vt:lpstr>
    </vt:vector>
  </TitlesOfParts>
  <Company>MyCompanyName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Partridges</dc:title>
  <dc:creator>2009-dvme-34</dc:creator>
  <cp:lastModifiedBy>Waqas</cp:lastModifiedBy>
  <cp:revision>49</cp:revision>
  <dcterms:created xsi:type="dcterms:W3CDTF">2013-01-07T08:01:16Z</dcterms:created>
  <dcterms:modified xsi:type="dcterms:W3CDTF">2015-09-10T17:59:47Z</dcterms:modified>
</cp:coreProperties>
</file>