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avi" ContentType="video/avi"/>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unknown"/>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26"/>
  </p:notesMasterIdLst>
  <p:sldIdLst>
    <p:sldId id="256" r:id="rId2"/>
    <p:sldId id="257" r:id="rId3"/>
    <p:sldId id="285" r:id="rId4"/>
    <p:sldId id="258" r:id="rId5"/>
    <p:sldId id="259" r:id="rId6"/>
    <p:sldId id="260" r:id="rId7"/>
    <p:sldId id="261" r:id="rId8"/>
    <p:sldId id="265" r:id="rId9"/>
    <p:sldId id="267" r:id="rId10"/>
    <p:sldId id="268" r:id="rId11"/>
    <p:sldId id="280" r:id="rId12"/>
    <p:sldId id="269" r:id="rId13"/>
    <p:sldId id="281" r:id="rId14"/>
    <p:sldId id="284" r:id="rId15"/>
    <p:sldId id="270" r:id="rId16"/>
    <p:sldId id="271" r:id="rId17"/>
    <p:sldId id="272" r:id="rId18"/>
    <p:sldId id="283" r:id="rId19"/>
    <p:sldId id="273" r:id="rId20"/>
    <p:sldId id="274" r:id="rId21"/>
    <p:sldId id="275" r:id="rId22"/>
    <p:sldId id="276" r:id="rId23"/>
    <p:sldId id="277"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16B29-A3E9-4C08-B08C-A5A8249A6C40}" type="datetimeFigureOut">
              <a:rPr lang="en-US" smtClean="0"/>
              <a:pPr/>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C85FE2-38D3-4FC6-B2E0-737C3EE7EB74}" type="slidenum">
              <a:rPr lang="en-US" smtClean="0"/>
              <a:pPr/>
              <a:t>‹#›</a:t>
            </a:fld>
            <a:endParaRPr lang="en-US"/>
          </a:p>
        </p:txBody>
      </p:sp>
    </p:spTree>
    <p:extLst>
      <p:ext uri="{BB962C8B-B14F-4D97-AF65-F5344CB8AC3E}">
        <p14:creationId xmlns:p14="http://schemas.microsoft.com/office/powerpoint/2010/main" xmlns="" val="194858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85FE2-38D3-4FC6-B2E0-737C3EE7EB74}" type="slidenum">
              <a:rPr lang="en-US" smtClean="0"/>
              <a:pPr/>
              <a:t>5</a:t>
            </a:fld>
            <a:endParaRPr lang="en-US"/>
          </a:p>
        </p:txBody>
      </p:sp>
    </p:spTree>
    <p:extLst>
      <p:ext uri="{BB962C8B-B14F-4D97-AF65-F5344CB8AC3E}">
        <p14:creationId xmlns:p14="http://schemas.microsoft.com/office/powerpoint/2010/main" xmlns="" val="199838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9ADEE09-430D-480D-8486-97FC7CC324EE}" type="datetimeFigureOut">
              <a:rPr lang="en-US" smtClean="0"/>
              <a:pPr/>
              <a:t>1/15/2015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7568F2-E2E0-4BAF-9796-3955AB2178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ADEE09-430D-480D-8486-97FC7CC324EE}"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568F2-E2E0-4BAF-9796-3955AB2178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ADEE09-430D-480D-8486-97FC7CC324EE}"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568F2-E2E0-4BAF-9796-3955AB2178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ADEE09-430D-480D-8486-97FC7CC324EE}"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568F2-E2E0-4BAF-9796-3955AB2178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ADEE09-430D-480D-8486-97FC7CC324EE}"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568F2-E2E0-4BAF-9796-3955AB2178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ADEE09-430D-480D-8486-97FC7CC324EE}"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568F2-E2E0-4BAF-9796-3955AB2178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ADEE09-430D-480D-8486-97FC7CC324EE}" type="datetimeFigureOut">
              <a:rPr lang="en-US" smtClean="0"/>
              <a:pPr/>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568F2-E2E0-4BAF-9796-3955AB2178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ADEE09-430D-480D-8486-97FC7CC324EE}" type="datetimeFigureOut">
              <a:rPr lang="en-US" smtClean="0"/>
              <a:pPr/>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568F2-E2E0-4BAF-9796-3955AB2178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DEE09-430D-480D-8486-97FC7CC324EE}" type="datetimeFigureOut">
              <a:rPr lang="en-US" smtClean="0"/>
              <a:pPr/>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568F2-E2E0-4BAF-9796-3955AB2178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ADEE09-430D-480D-8486-97FC7CC324EE}"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568F2-E2E0-4BAF-9796-3955AB2178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ADEE09-430D-480D-8486-97FC7CC324EE}"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7568F2-E2E0-4BAF-9796-3955AB2178C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9ADEE09-430D-480D-8486-97FC7CC324EE}" type="datetimeFigureOut">
              <a:rPr lang="en-US" smtClean="0"/>
              <a:pPr/>
              <a:t>1/15/2015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7568F2-E2E0-4BAF-9796-3955AB2178C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media" Target="../media/media2.avi"/><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8229600" cy="1524000"/>
          </a:xfrm>
        </p:spPr>
        <p:txBody>
          <a:bodyPr>
            <a:normAutofit fontScale="90000"/>
          </a:bodyPr>
          <a:lstStyle/>
          <a:p>
            <a:pPr algn="ctr"/>
            <a:r>
              <a:rPr lang="en-US" b="1" i="1" dirty="0"/>
              <a:t>RESPIRATORY </a:t>
            </a:r>
            <a:r>
              <a:rPr lang="en-US" b="1" i="1" dirty="0" smtClean="0"/>
              <a:t>SYSTEM OF POULTRY</a:t>
            </a:r>
            <a:endParaRPr lang="en-US" i="1" dirty="0"/>
          </a:p>
        </p:txBody>
      </p:sp>
      <p:sp>
        <p:nvSpPr>
          <p:cNvPr id="3" name="Subtitle 2"/>
          <p:cNvSpPr>
            <a:spLocks noGrp="1"/>
          </p:cNvSpPr>
          <p:nvPr>
            <p:ph type="subTitle" idx="1"/>
          </p:nvPr>
        </p:nvSpPr>
        <p:spPr>
          <a:xfrm>
            <a:off x="1371600" y="3505200"/>
            <a:ext cx="5791200" cy="1825625"/>
          </a:xfrm>
        </p:spPr>
        <p:txBody>
          <a:bodyPr>
            <a:normAutofit fontScale="77500" lnSpcReduction="20000"/>
          </a:bodyPr>
          <a:lstStyle/>
          <a:p>
            <a:pPr algn="ctr"/>
            <a:r>
              <a:rPr lang="en-US" i="1" dirty="0" smtClean="0"/>
              <a:t>By</a:t>
            </a:r>
            <a:endParaRPr lang="en-US" i="1" dirty="0"/>
          </a:p>
          <a:p>
            <a:pPr algn="ctr"/>
            <a:r>
              <a:rPr lang="en-US" i="1" dirty="0" err="1"/>
              <a:t>Zaib</a:t>
            </a:r>
            <a:r>
              <a:rPr lang="en-US" i="1" dirty="0"/>
              <a:t>-Ur-</a:t>
            </a:r>
            <a:r>
              <a:rPr lang="en-US" i="1" dirty="0" err="1"/>
              <a:t>Rehman</a:t>
            </a:r>
            <a:endParaRPr lang="en-US" i="1" dirty="0"/>
          </a:p>
          <a:p>
            <a:pPr algn="ctr"/>
            <a:r>
              <a:rPr lang="en-US" i="1" dirty="0"/>
              <a:t>Lecturer </a:t>
            </a:r>
          </a:p>
          <a:p>
            <a:pPr algn="ctr"/>
            <a:r>
              <a:rPr lang="en-US" i="1" dirty="0"/>
              <a:t>Department of Poultry Science </a:t>
            </a:r>
          </a:p>
          <a:p>
            <a:pPr algn="ctr"/>
            <a:r>
              <a:rPr lang="en-US" i="1" dirty="0"/>
              <a:t>PMAS, Arid Agriculture University, Rawalpindi, Pakistan</a:t>
            </a:r>
          </a:p>
          <a:p>
            <a:pPr algn="ctr"/>
            <a:endParaRPr lang="en-US" dirty="0"/>
          </a:p>
        </p:txBody>
      </p:sp>
    </p:spTree>
    <p:extLst>
      <p:ext uri="{BB962C8B-B14F-4D97-AF65-F5344CB8AC3E}">
        <p14:creationId xmlns:p14="http://schemas.microsoft.com/office/powerpoint/2010/main" xmlns="" val="173350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lgn="just"/>
            <a:r>
              <a:rPr lang="en-US" dirty="0"/>
              <a:t>In most of the birds two kinds of Para bronchi are </a:t>
            </a:r>
            <a:r>
              <a:rPr lang="en-US" dirty="0" smtClean="0"/>
              <a:t>present</a:t>
            </a:r>
            <a:endParaRPr lang="en-US" dirty="0"/>
          </a:p>
          <a:p>
            <a:pPr marL="514350" lvl="0" indent="-514350" algn="just">
              <a:buFont typeface="+mj-lt"/>
              <a:buAutoNum type="arabicPeriod"/>
            </a:pPr>
            <a:endParaRPr lang="en-US" dirty="0" smtClean="0"/>
          </a:p>
          <a:p>
            <a:pPr marL="514350" lvl="0" indent="-514350" algn="just">
              <a:buFont typeface="+mj-lt"/>
              <a:buAutoNum type="arabicPeriod"/>
            </a:pPr>
            <a:r>
              <a:rPr lang="en-US" dirty="0" err="1" smtClean="0"/>
              <a:t>Paleopulmonic</a:t>
            </a:r>
            <a:r>
              <a:rPr lang="en-US" dirty="0" smtClean="0"/>
              <a:t> </a:t>
            </a:r>
            <a:r>
              <a:rPr lang="en-US" dirty="0"/>
              <a:t>Para bronchi </a:t>
            </a:r>
          </a:p>
          <a:p>
            <a:pPr marL="514350" lvl="0" indent="-514350" algn="just">
              <a:buFont typeface="+mj-lt"/>
              <a:buAutoNum type="arabicPeriod"/>
            </a:pPr>
            <a:endParaRPr lang="en-US" dirty="0" smtClean="0"/>
          </a:p>
          <a:p>
            <a:pPr marL="514350" lvl="0" indent="-514350" algn="just">
              <a:buFont typeface="+mj-lt"/>
              <a:buAutoNum type="arabicPeriod"/>
            </a:pPr>
            <a:r>
              <a:rPr lang="en-US" dirty="0" err="1" smtClean="0"/>
              <a:t>Neopulmonic</a:t>
            </a:r>
            <a:r>
              <a:rPr lang="en-US" dirty="0" smtClean="0"/>
              <a:t> Para bronchi </a:t>
            </a:r>
            <a:endParaRPr lang="en-US" dirty="0"/>
          </a:p>
          <a:p>
            <a:pPr algn="just"/>
            <a:endParaRPr lang="en-US" dirty="0" smtClean="0"/>
          </a:p>
          <a:p>
            <a:pPr algn="just"/>
            <a:r>
              <a:rPr lang="en-US" dirty="0" smtClean="0"/>
              <a:t>The </a:t>
            </a:r>
            <a:r>
              <a:rPr lang="en-US" dirty="0"/>
              <a:t>Para bronchi located towards the cranium air sacs are known as </a:t>
            </a:r>
            <a:r>
              <a:rPr lang="en-US" dirty="0" err="1"/>
              <a:t>paleopulmonic</a:t>
            </a:r>
            <a:r>
              <a:rPr lang="en-US" dirty="0"/>
              <a:t> </a:t>
            </a:r>
            <a:r>
              <a:rPr lang="en-US" dirty="0" err="1"/>
              <a:t>para</a:t>
            </a:r>
            <a:r>
              <a:rPr lang="en-US" dirty="0"/>
              <a:t> bronchi </a:t>
            </a:r>
            <a:endParaRPr lang="en-US" dirty="0" smtClean="0"/>
          </a:p>
          <a:p>
            <a:pPr algn="just"/>
            <a:r>
              <a:rPr lang="en-US" dirty="0" smtClean="0"/>
              <a:t>Those </a:t>
            </a:r>
            <a:r>
              <a:rPr lang="en-US" dirty="0"/>
              <a:t>located towards the posterior or caudal air sacs are known as </a:t>
            </a:r>
            <a:r>
              <a:rPr lang="en-US" dirty="0" err="1"/>
              <a:t>neopulmonic</a:t>
            </a:r>
            <a:r>
              <a:rPr lang="en-US" dirty="0"/>
              <a:t> </a:t>
            </a:r>
            <a:r>
              <a:rPr lang="en-US" dirty="0" err="1"/>
              <a:t>para</a:t>
            </a:r>
            <a:r>
              <a:rPr lang="en-US" dirty="0"/>
              <a:t> bronchi</a:t>
            </a:r>
          </a:p>
        </p:txBody>
      </p:sp>
    </p:spTree>
    <p:extLst>
      <p:ext uri="{BB962C8B-B14F-4D97-AF65-F5344CB8AC3E}">
        <p14:creationId xmlns:p14="http://schemas.microsoft.com/office/powerpoint/2010/main" xmlns="" val="26219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aib\Desktop\PMAS AAUR\Classes\DVM Coarses\PS-101\Respiratory system\resp.gif"/>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76400" y="838200"/>
            <a:ext cx="5603696" cy="586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3436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SACS</a:t>
            </a:r>
          </a:p>
        </p:txBody>
      </p:sp>
      <p:sp>
        <p:nvSpPr>
          <p:cNvPr id="3" name="Content Placeholder 2"/>
          <p:cNvSpPr>
            <a:spLocks noGrp="1"/>
          </p:cNvSpPr>
          <p:nvPr>
            <p:ph idx="1"/>
          </p:nvPr>
        </p:nvSpPr>
        <p:spPr/>
        <p:txBody>
          <a:bodyPr>
            <a:normAutofit fontScale="92500" lnSpcReduction="20000"/>
          </a:bodyPr>
          <a:lstStyle/>
          <a:p>
            <a:r>
              <a:rPr lang="en-US" b="1" dirty="0"/>
              <a:t>The birds have 9 air sacs.</a:t>
            </a:r>
            <a:endParaRPr lang="en-US" dirty="0"/>
          </a:p>
          <a:p>
            <a:pPr marL="514350" indent="-514350">
              <a:buFont typeface="+mj-lt"/>
              <a:buAutoNum type="arabicPeriod"/>
            </a:pPr>
            <a:endParaRPr lang="en-US" b="1" dirty="0" smtClean="0"/>
          </a:p>
          <a:p>
            <a:pPr marL="514350" indent="-514350">
              <a:buFont typeface="+mj-lt"/>
              <a:buAutoNum type="arabicPeriod"/>
            </a:pPr>
            <a:r>
              <a:rPr lang="en-US" b="1" dirty="0" smtClean="0"/>
              <a:t>One </a:t>
            </a:r>
            <a:r>
              <a:rPr lang="en-US" b="1" dirty="0" err="1"/>
              <a:t>clavicular</a:t>
            </a:r>
            <a:endParaRPr lang="en-US" dirty="0"/>
          </a:p>
          <a:p>
            <a:pPr marL="514350" indent="-514350">
              <a:buFont typeface="+mj-lt"/>
              <a:buAutoNum type="arabicPeriod"/>
            </a:pPr>
            <a:endParaRPr lang="en-US" b="1" dirty="0" smtClean="0"/>
          </a:p>
          <a:p>
            <a:pPr marL="514350" indent="-514350">
              <a:buFont typeface="+mj-lt"/>
              <a:buAutoNum type="arabicPeriod"/>
            </a:pPr>
            <a:r>
              <a:rPr lang="en-US" b="1" dirty="0" smtClean="0"/>
              <a:t>Two </a:t>
            </a:r>
            <a:r>
              <a:rPr lang="en-US" b="1" dirty="0"/>
              <a:t>cervical </a:t>
            </a:r>
            <a:endParaRPr lang="en-US" dirty="0"/>
          </a:p>
          <a:p>
            <a:pPr marL="514350" indent="-514350">
              <a:buFont typeface="+mj-lt"/>
              <a:buAutoNum type="arabicPeriod"/>
            </a:pPr>
            <a:endParaRPr lang="en-US" b="1" dirty="0" smtClean="0"/>
          </a:p>
          <a:p>
            <a:pPr marL="514350" indent="-514350">
              <a:buFont typeface="+mj-lt"/>
              <a:buAutoNum type="arabicPeriod"/>
            </a:pPr>
            <a:r>
              <a:rPr lang="en-US" b="1" dirty="0" smtClean="0"/>
              <a:t>Two </a:t>
            </a:r>
            <a:r>
              <a:rPr lang="en-US" b="1" dirty="0"/>
              <a:t>anterior thoracic/ cranial</a:t>
            </a:r>
            <a:endParaRPr lang="en-US" dirty="0"/>
          </a:p>
          <a:p>
            <a:pPr marL="514350" indent="-514350">
              <a:buFont typeface="+mj-lt"/>
              <a:buAutoNum type="arabicPeriod"/>
            </a:pPr>
            <a:endParaRPr lang="en-US" b="1" dirty="0" smtClean="0"/>
          </a:p>
          <a:p>
            <a:pPr marL="514350" indent="-514350">
              <a:buFont typeface="+mj-lt"/>
              <a:buAutoNum type="arabicPeriod"/>
            </a:pPr>
            <a:r>
              <a:rPr lang="en-US" b="1" dirty="0" smtClean="0"/>
              <a:t>Two </a:t>
            </a:r>
            <a:r>
              <a:rPr lang="en-US" b="1" dirty="0"/>
              <a:t>posterior thoracic/ caudal</a:t>
            </a:r>
            <a:endParaRPr lang="en-US" dirty="0"/>
          </a:p>
          <a:p>
            <a:pPr marL="514350" indent="-514350">
              <a:buFont typeface="+mj-lt"/>
              <a:buAutoNum type="arabicPeriod"/>
            </a:pPr>
            <a:endParaRPr lang="en-US" b="1" dirty="0" smtClean="0"/>
          </a:p>
          <a:p>
            <a:pPr marL="514350" indent="-514350">
              <a:buFont typeface="+mj-lt"/>
              <a:buAutoNum type="arabicPeriod"/>
            </a:pPr>
            <a:r>
              <a:rPr lang="en-US" b="1" dirty="0" smtClean="0"/>
              <a:t>Two </a:t>
            </a:r>
            <a:r>
              <a:rPr lang="en-US" b="1" dirty="0"/>
              <a:t>abdominal </a:t>
            </a:r>
            <a:endParaRPr lang="en-US" dirty="0"/>
          </a:p>
          <a:p>
            <a:endParaRPr lang="en-US" dirty="0"/>
          </a:p>
        </p:txBody>
      </p:sp>
    </p:spTree>
    <p:extLst>
      <p:ext uri="{BB962C8B-B14F-4D97-AF65-F5344CB8AC3E}">
        <p14:creationId xmlns:p14="http://schemas.microsoft.com/office/powerpoint/2010/main" xmlns="" val="135265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aib\Desktop\PMAS AAUR\Classes\DVM Coarses\PS-101\Respiratory system\6a00e55215cf5b8833015434683db9970c-800wi.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62000" y="1447800"/>
            <a:ext cx="7620000" cy="43005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089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Zaib\Desktop\PMAS AAUR\Classes\DVM Coarses\PS-101\Respiratory system\ill_bird_airsacs2.gif"/>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99310" y="838200"/>
            <a:ext cx="4225290" cy="5633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3185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92500" lnSpcReduction="20000"/>
          </a:bodyPr>
          <a:lstStyle/>
          <a:p>
            <a:pPr algn="just"/>
            <a:r>
              <a:rPr lang="en-US" dirty="0"/>
              <a:t>The air sacs are the continuation of the secondary </a:t>
            </a:r>
            <a:r>
              <a:rPr lang="en-US" dirty="0" smtClean="0"/>
              <a:t>bronchi</a:t>
            </a:r>
          </a:p>
          <a:p>
            <a:pPr algn="just"/>
            <a:r>
              <a:rPr lang="en-US" dirty="0" smtClean="0"/>
              <a:t>Air </a:t>
            </a:r>
            <a:r>
              <a:rPr lang="en-US" dirty="0"/>
              <a:t>sacs are made up of thin walled structure which comprise of </a:t>
            </a:r>
            <a:r>
              <a:rPr lang="en-US" dirty="0">
                <a:solidFill>
                  <a:srgbClr val="FF0000"/>
                </a:solidFill>
              </a:rPr>
              <a:t>simple squamous epithelium </a:t>
            </a:r>
            <a:r>
              <a:rPr lang="en-US" dirty="0"/>
              <a:t>and a </a:t>
            </a:r>
            <a:r>
              <a:rPr lang="en-US" dirty="0">
                <a:solidFill>
                  <a:srgbClr val="FF0000"/>
                </a:solidFill>
              </a:rPr>
              <a:t>thin layer of connective </a:t>
            </a:r>
            <a:r>
              <a:rPr lang="en-US" dirty="0" smtClean="0">
                <a:solidFill>
                  <a:srgbClr val="FF0000"/>
                </a:solidFill>
              </a:rPr>
              <a:t>tissue</a:t>
            </a:r>
          </a:p>
          <a:p>
            <a:pPr algn="just"/>
            <a:r>
              <a:rPr lang="en-US" dirty="0" smtClean="0"/>
              <a:t>The </a:t>
            </a:r>
            <a:r>
              <a:rPr lang="en-US" dirty="0">
                <a:solidFill>
                  <a:srgbClr val="FF0000"/>
                </a:solidFill>
              </a:rPr>
              <a:t>walls of air sacs are poorly vascularized </a:t>
            </a:r>
            <a:r>
              <a:rPr lang="en-US" dirty="0"/>
              <a:t>(poor blood supply) due to which non significant exchange of gas takes </a:t>
            </a:r>
            <a:r>
              <a:rPr lang="en-US" dirty="0" smtClean="0"/>
              <a:t>place</a:t>
            </a:r>
          </a:p>
          <a:p>
            <a:pPr algn="just"/>
            <a:r>
              <a:rPr lang="en-US" dirty="0" smtClean="0"/>
              <a:t>The </a:t>
            </a:r>
            <a:r>
              <a:rPr lang="en-US" dirty="0"/>
              <a:t>air sacs are extended to certain bones and make them </a:t>
            </a:r>
            <a:r>
              <a:rPr lang="en-US" dirty="0">
                <a:solidFill>
                  <a:srgbClr val="FF0000"/>
                </a:solidFill>
              </a:rPr>
              <a:t>pneumatic </a:t>
            </a:r>
            <a:r>
              <a:rPr lang="en-US" dirty="0"/>
              <a:t>in </a:t>
            </a:r>
            <a:r>
              <a:rPr lang="en-US" dirty="0" smtClean="0"/>
              <a:t>nature</a:t>
            </a:r>
          </a:p>
          <a:p>
            <a:pPr algn="just"/>
            <a:r>
              <a:rPr lang="en-US" dirty="0" smtClean="0"/>
              <a:t>The </a:t>
            </a:r>
            <a:r>
              <a:rPr lang="en-US" dirty="0"/>
              <a:t>air sacs are extended to the cervical vertebrae, thoracic vertebrae, ribs, sternum, </a:t>
            </a:r>
            <a:r>
              <a:rPr lang="en-US" dirty="0" err="1"/>
              <a:t>humerus</a:t>
            </a:r>
            <a:r>
              <a:rPr lang="en-US" dirty="0"/>
              <a:t>, pelvis, head, and body of </a:t>
            </a:r>
            <a:r>
              <a:rPr lang="en-US" dirty="0" smtClean="0"/>
              <a:t>femur</a:t>
            </a:r>
          </a:p>
          <a:p>
            <a:pPr algn="just"/>
            <a:r>
              <a:rPr lang="en-US" dirty="0" smtClean="0"/>
              <a:t>The </a:t>
            </a:r>
            <a:r>
              <a:rPr lang="en-US" dirty="0"/>
              <a:t>air sacs are responsible for </a:t>
            </a:r>
            <a:r>
              <a:rPr lang="en-US" dirty="0">
                <a:solidFill>
                  <a:srgbClr val="FF0000"/>
                </a:solidFill>
              </a:rPr>
              <a:t>providing the space during the respiratory cycle </a:t>
            </a:r>
            <a:r>
              <a:rPr lang="en-US" dirty="0"/>
              <a:t>and there by function to increase the pulmonary </a:t>
            </a:r>
            <a:r>
              <a:rPr lang="en-US" dirty="0" smtClean="0"/>
              <a:t>ventilation</a:t>
            </a:r>
            <a:endParaRPr lang="en-US" dirty="0"/>
          </a:p>
          <a:p>
            <a:pPr algn="just"/>
            <a:endParaRPr lang="en-US" dirty="0"/>
          </a:p>
        </p:txBody>
      </p:sp>
    </p:spTree>
    <p:extLst>
      <p:ext uri="{BB962C8B-B14F-4D97-AF65-F5344CB8AC3E}">
        <p14:creationId xmlns:p14="http://schemas.microsoft.com/office/powerpoint/2010/main" xmlns="" val="81040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MECHANISM OF RESPIRATION</a:t>
            </a:r>
            <a:endParaRPr lang="en-US" dirty="0"/>
          </a:p>
        </p:txBody>
      </p:sp>
      <p:sp>
        <p:nvSpPr>
          <p:cNvPr id="3" name="Content Placeholder 2"/>
          <p:cNvSpPr>
            <a:spLocks noGrp="1"/>
          </p:cNvSpPr>
          <p:nvPr>
            <p:ph idx="1"/>
          </p:nvPr>
        </p:nvSpPr>
        <p:spPr/>
        <p:txBody>
          <a:bodyPr>
            <a:normAutofit/>
          </a:bodyPr>
          <a:lstStyle/>
          <a:p>
            <a:pPr algn="just"/>
            <a:r>
              <a:rPr lang="en-US" dirty="0"/>
              <a:t>The respiratory mechanism is composed of two </a:t>
            </a:r>
            <a:r>
              <a:rPr lang="en-US" dirty="0" smtClean="0"/>
              <a:t>processes</a:t>
            </a:r>
            <a:endParaRPr lang="en-US" dirty="0"/>
          </a:p>
          <a:p>
            <a:pPr lvl="0" algn="just"/>
            <a:r>
              <a:rPr lang="en-US" dirty="0"/>
              <a:t>Inspiration</a:t>
            </a:r>
          </a:p>
          <a:p>
            <a:pPr lvl="0" algn="just"/>
            <a:r>
              <a:rPr lang="en-US" dirty="0" smtClean="0"/>
              <a:t>Expiration</a:t>
            </a:r>
          </a:p>
          <a:p>
            <a:pPr algn="just"/>
            <a:r>
              <a:rPr lang="en-US" u="sng" dirty="0"/>
              <a:t>Inspiration or Inhalation:</a:t>
            </a:r>
            <a:endParaRPr lang="en-US" dirty="0"/>
          </a:p>
          <a:p>
            <a:pPr algn="just"/>
            <a:r>
              <a:rPr lang="en-US" dirty="0" smtClean="0"/>
              <a:t>Inspiration is </a:t>
            </a:r>
            <a:r>
              <a:rPr lang="en-US" dirty="0"/>
              <a:t>a process during which the air is taken up by the bird and </a:t>
            </a:r>
            <a:r>
              <a:rPr lang="en-US" dirty="0" smtClean="0"/>
              <a:t>processes </a:t>
            </a:r>
            <a:r>
              <a:rPr lang="en-US" dirty="0"/>
              <a:t>in the </a:t>
            </a:r>
            <a:r>
              <a:rPr lang="en-US" dirty="0" smtClean="0"/>
              <a:t>lungs</a:t>
            </a:r>
          </a:p>
          <a:p>
            <a:pPr algn="just"/>
            <a:r>
              <a:rPr lang="en-US" dirty="0" smtClean="0"/>
              <a:t>Process is </a:t>
            </a:r>
            <a:r>
              <a:rPr lang="en-US" dirty="0"/>
              <a:t>active process because it consumes energy while in case of mammals this process is passive</a:t>
            </a:r>
          </a:p>
          <a:p>
            <a:endParaRPr lang="en-US" dirty="0"/>
          </a:p>
        </p:txBody>
      </p:sp>
    </p:spTree>
    <p:extLst>
      <p:ext uri="{BB962C8B-B14F-4D97-AF65-F5344CB8AC3E}">
        <p14:creationId xmlns:p14="http://schemas.microsoft.com/office/powerpoint/2010/main" xmlns="" val="5465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indent="0">
              <a:buNone/>
            </a:pPr>
            <a:r>
              <a:rPr lang="en-US" b="1" u="sng" dirty="0"/>
              <a:t>Expiration or </a:t>
            </a:r>
            <a:r>
              <a:rPr lang="en-US" b="1" u="sng" dirty="0" smtClean="0"/>
              <a:t>Exhalation</a:t>
            </a:r>
          </a:p>
          <a:p>
            <a:pPr algn="just"/>
            <a:r>
              <a:rPr lang="en-US" dirty="0"/>
              <a:t>The discharge or removal of air into the environment is known as expiration or </a:t>
            </a:r>
            <a:r>
              <a:rPr lang="en-US" dirty="0" smtClean="0"/>
              <a:t>exhalation</a:t>
            </a:r>
          </a:p>
          <a:p>
            <a:pPr algn="just"/>
            <a:r>
              <a:rPr lang="en-US" dirty="0" smtClean="0"/>
              <a:t>This </a:t>
            </a:r>
            <a:r>
              <a:rPr lang="en-US" dirty="0"/>
              <a:t>process is passive in nature in birds while active in case of </a:t>
            </a:r>
            <a:r>
              <a:rPr lang="en-US" dirty="0" smtClean="0"/>
              <a:t>mammals</a:t>
            </a:r>
          </a:p>
          <a:p>
            <a:pPr algn="just"/>
            <a:r>
              <a:rPr lang="en-US" dirty="0" smtClean="0"/>
              <a:t>As </a:t>
            </a:r>
            <a:r>
              <a:rPr lang="en-US" dirty="0"/>
              <a:t>the birds are lacking in diaphragm but so the process of respiration depends upon thoracic, abdominal, and cervical </a:t>
            </a:r>
            <a:r>
              <a:rPr lang="en-US" dirty="0" smtClean="0"/>
              <a:t>muscles</a:t>
            </a:r>
          </a:p>
          <a:p>
            <a:pPr algn="just"/>
            <a:r>
              <a:rPr lang="en-US" dirty="0" smtClean="0"/>
              <a:t>During </a:t>
            </a:r>
            <a:r>
              <a:rPr lang="en-US" dirty="0"/>
              <a:t>the process of inspiration the inspiratory muscles contract ultimately leading to the increase in internal abdominal thoracic volume and pressure </a:t>
            </a:r>
            <a:r>
              <a:rPr lang="en-US" dirty="0" smtClean="0"/>
              <a:t>decreases</a:t>
            </a:r>
            <a:endParaRPr lang="en-US" dirty="0"/>
          </a:p>
        </p:txBody>
      </p:sp>
    </p:spTree>
    <p:extLst>
      <p:ext uri="{BB962C8B-B14F-4D97-AF65-F5344CB8AC3E}">
        <p14:creationId xmlns:p14="http://schemas.microsoft.com/office/powerpoint/2010/main" xmlns="" val="310991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How do bird lungs work_ - YouTube.mp4">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a:stretch>
            <a:fillRect/>
          </a:stretch>
        </p:blipFill>
        <p:spPr>
          <a:xfrm>
            <a:off x="685800" y="990600"/>
            <a:ext cx="7699038" cy="5257800"/>
          </a:xfrm>
        </p:spPr>
      </p:pic>
    </p:spTree>
    <p:extLst>
      <p:ext uri="{BB962C8B-B14F-4D97-AF65-F5344CB8AC3E}">
        <p14:creationId xmlns:p14="http://schemas.microsoft.com/office/powerpoint/2010/main" xmlns="" val="1218357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562600"/>
          </a:xfrm>
        </p:spPr>
        <p:txBody>
          <a:bodyPr>
            <a:normAutofit fontScale="92500"/>
          </a:bodyPr>
          <a:lstStyle/>
          <a:p>
            <a:pPr algn="just"/>
            <a:r>
              <a:rPr lang="en-US" dirty="0"/>
              <a:t>Due to this process the pressure in the air sacs is reduced and air from external environment moves towards the air sacs through </a:t>
            </a:r>
            <a:r>
              <a:rPr lang="en-US" dirty="0" err="1"/>
              <a:t>neopulmonic</a:t>
            </a:r>
            <a:r>
              <a:rPr lang="en-US" dirty="0"/>
              <a:t> </a:t>
            </a:r>
            <a:r>
              <a:rPr lang="en-US" dirty="0" err="1"/>
              <a:t>para</a:t>
            </a:r>
            <a:r>
              <a:rPr lang="en-US" dirty="0"/>
              <a:t> bronchi while towards cranial air sacs through </a:t>
            </a:r>
            <a:r>
              <a:rPr lang="en-US" dirty="0" err="1"/>
              <a:t>paleopulmonic</a:t>
            </a:r>
            <a:r>
              <a:rPr lang="en-US" dirty="0"/>
              <a:t> </a:t>
            </a:r>
            <a:r>
              <a:rPr lang="en-US" dirty="0" err="1"/>
              <a:t>para</a:t>
            </a:r>
            <a:r>
              <a:rPr lang="en-US" dirty="0"/>
              <a:t> </a:t>
            </a:r>
            <a:r>
              <a:rPr lang="en-US" dirty="0" smtClean="0"/>
              <a:t>bronchi</a:t>
            </a:r>
          </a:p>
          <a:p>
            <a:pPr algn="just"/>
            <a:r>
              <a:rPr lang="en-US" dirty="0" smtClean="0"/>
              <a:t>During </a:t>
            </a:r>
            <a:r>
              <a:rPr lang="en-US" dirty="0"/>
              <a:t>the process of respiration the exchange of gases takes place in the mental of </a:t>
            </a:r>
            <a:r>
              <a:rPr lang="en-US" dirty="0" err="1"/>
              <a:t>neopulmonic</a:t>
            </a:r>
            <a:r>
              <a:rPr lang="en-US" dirty="0"/>
              <a:t> </a:t>
            </a:r>
            <a:r>
              <a:rPr lang="en-US" dirty="0" err="1"/>
              <a:t>para</a:t>
            </a:r>
            <a:r>
              <a:rPr lang="en-US" dirty="0"/>
              <a:t> bronchi and </a:t>
            </a:r>
            <a:r>
              <a:rPr lang="en-US" dirty="0" err="1"/>
              <a:t>paleopulmonic</a:t>
            </a:r>
            <a:r>
              <a:rPr lang="en-US" dirty="0"/>
              <a:t> </a:t>
            </a:r>
            <a:r>
              <a:rPr lang="en-US" dirty="0" err="1"/>
              <a:t>para</a:t>
            </a:r>
            <a:r>
              <a:rPr lang="en-US" dirty="0"/>
              <a:t> </a:t>
            </a:r>
            <a:r>
              <a:rPr lang="en-US" dirty="0" smtClean="0"/>
              <a:t>bronchi</a:t>
            </a:r>
          </a:p>
          <a:p>
            <a:pPr algn="just"/>
            <a:r>
              <a:rPr lang="en-US" dirty="0" smtClean="0"/>
              <a:t>The </a:t>
            </a:r>
            <a:r>
              <a:rPr lang="en-US" dirty="0"/>
              <a:t>oxygen moves towards the blood from air capillaries while carbon dioxide moves towards the air capillaries from </a:t>
            </a:r>
            <a:r>
              <a:rPr lang="en-US" dirty="0" smtClean="0"/>
              <a:t>gut</a:t>
            </a:r>
          </a:p>
          <a:p>
            <a:pPr algn="just"/>
            <a:r>
              <a:rPr lang="en-US" dirty="0" smtClean="0"/>
              <a:t>The </a:t>
            </a:r>
            <a:r>
              <a:rPr lang="en-US" dirty="0"/>
              <a:t>exchange of gases depends upon the difference of partial pressure of particular gas either in air capillaries or blood stream present in the blood </a:t>
            </a:r>
            <a:r>
              <a:rPr lang="en-US" dirty="0" smtClean="0"/>
              <a:t>capillaries</a:t>
            </a:r>
            <a:endParaRPr lang="en-US" dirty="0"/>
          </a:p>
          <a:p>
            <a:endParaRPr lang="en-US" dirty="0"/>
          </a:p>
        </p:txBody>
      </p:sp>
    </p:spTree>
    <p:extLst>
      <p:ext uri="{BB962C8B-B14F-4D97-AF65-F5344CB8AC3E}">
        <p14:creationId xmlns:p14="http://schemas.microsoft.com/office/powerpoint/2010/main" xmlns="" val="119482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6" y="838200"/>
            <a:ext cx="7680960" cy="5349240"/>
          </a:xfrm>
        </p:spPr>
        <p:txBody>
          <a:bodyPr>
            <a:normAutofit/>
          </a:bodyPr>
          <a:lstStyle/>
          <a:p>
            <a:r>
              <a:rPr lang="en-US" dirty="0" smtClean="0">
                <a:cs typeface="Arial" pitchFamily="34" charset="0"/>
              </a:rPr>
              <a:t>What is respiratory system?</a:t>
            </a:r>
          </a:p>
          <a:p>
            <a:r>
              <a:rPr lang="en-US" dirty="0" smtClean="0">
                <a:cs typeface="Arial" pitchFamily="34" charset="0"/>
              </a:rPr>
              <a:t>“The</a:t>
            </a:r>
            <a:r>
              <a:rPr lang="en-US" dirty="0">
                <a:cs typeface="Arial" pitchFamily="34" charset="0"/>
              </a:rPr>
              <a:t> respiratory system is the anatomical system of an organism that introduces respiratory gases to the interior and performs gas </a:t>
            </a:r>
            <a:r>
              <a:rPr lang="en-US" dirty="0" smtClean="0">
                <a:cs typeface="Arial" pitchFamily="34" charset="0"/>
              </a:rPr>
              <a:t>exchange”</a:t>
            </a:r>
          </a:p>
          <a:p>
            <a:r>
              <a:rPr lang="en-US" dirty="0" smtClean="0">
                <a:cs typeface="Arial" pitchFamily="34" charset="0"/>
              </a:rPr>
              <a:t>Respiratory system of poultry comprise </a:t>
            </a:r>
            <a:r>
              <a:rPr lang="en-US" dirty="0">
                <a:cs typeface="Arial" pitchFamily="34" charset="0"/>
              </a:rPr>
              <a:t>of </a:t>
            </a:r>
          </a:p>
          <a:p>
            <a:pPr marL="457200" lvl="0" indent="-457200">
              <a:buFont typeface="+mj-lt"/>
              <a:buAutoNum type="arabicPeriod"/>
            </a:pPr>
            <a:r>
              <a:rPr lang="en-US" dirty="0">
                <a:cs typeface="Arial" pitchFamily="34" charset="0"/>
              </a:rPr>
              <a:t>Nasal opening</a:t>
            </a:r>
          </a:p>
          <a:p>
            <a:pPr marL="457200" lvl="0" indent="-457200">
              <a:buFont typeface="+mj-lt"/>
              <a:buAutoNum type="arabicPeriod"/>
            </a:pPr>
            <a:r>
              <a:rPr lang="en-US" dirty="0">
                <a:cs typeface="Arial" pitchFamily="34" charset="0"/>
              </a:rPr>
              <a:t>Nasal passage </a:t>
            </a:r>
          </a:p>
          <a:p>
            <a:pPr marL="457200" lvl="0" indent="-457200">
              <a:buFont typeface="+mj-lt"/>
              <a:buAutoNum type="arabicPeriod"/>
            </a:pPr>
            <a:r>
              <a:rPr lang="en-US" dirty="0">
                <a:cs typeface="Arial" pitchFamily="34" charset="0"/>
              </a:rPr>
              <a:t>Trachea</a:t>
            </a:r>
          </a:p>
          <a:p>
            <a:pPr marL="457200" lvl="0" indent="-457200">
              <a:buFont typeface="+mj-lt"/>
              <a:buAutoNum type="arabicPeriod"/>
            </a:pPr>
            <a:r>
              <a:rPr lang="en-US" dirty="0">
                <a:cs typeface="Arial" pitchFamily="34" charset="0"/>
              </a:rPr>
              <a:t>Bronchi (bronchus)</a:t>
            </a:r>
          </a:p>
          <a:p>
            <a:pPr marL="457200" lvl="0" indent="-457200">
              <a:buFont typeface="+mj-lt"/>
              <a:buAutoNum type="arabicPeriod"/>
            </a:pPr>
            <a:r>
              <a:rPr lang="en-US" dirty="0">
                <a:cs typeface="Arial" pitchFamily="34" charset="0"/>
              </a:rPr>
              <a:t>Lungs</a:t>
            </a:r>
          </a:p>
          <a:p>
            <a:pPr marL="457200" lvl="0" indent="-457200">
              <a:buFont typeface="+mj-lt"/>
              <a:buAutoNum type="arabicPeriod"/>
            </a:pPr>
            <a:r>
              <a:rPr lang="en-US" dirty="0">
                <a:cs typeface="Arial" pitchFamily="34" charset="0"/>
              </a:rPr>
              <a:t>Air sacs</a:t>
            </a:r>
          </a:p>
          <a:p>
            <a:endParaRPr lang="en-US" dirty="0">
              <a:latin typeface="Arial" pitchFamily="34" charset="0"/>
              <a:cs typeface="Arial" pitchFamily="34" charset="0"/>
            </a:endParaRPr>
          </a:p>
        </p:txBody>
      </p:sp>
    </p:spTree>
    <p:extLst>
      <p:ext uri="{BB962C8B-B14F-4D97-AF65-F5344CB8AC3E}">
        <p14:creationId xmlns:p14="http://schemas.microsoft.com/office/powerpoint/2010/main" xmlns="" val="12279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92500" lnSpcReduction="20000"/>
          </a:bodyPr>
          <a:lstStyle/>
          <a:p>
            <a:pPr algn="just"/>
            <a:r>
              <a:rPr lang="en-US" dirty="0"/>
              <a:t>The blood capillaries and </a:t>
            </a:r>
            <a:r>
              <a:rPr lang="en-US" dirty="0" err="1"/>
              <a:t>peri</a:t>
            </a:r>
            <a:r>
              <a:rPr lang="en-US" dirty="0"/>
              <a:t> </a:t>
            </a:r>
            <a:r>
              <a:rPr lang="en-US" dirty="0" err="1"/>
              <a:t>para</a:t>
            </a:r>
            <a:r>
              <a:rPr lang="en-US" dirty="0"/>
              <a:t> bronchial mental are arranged in a specific type of arrangement known as </a:t>
            </a:r>
            <a:r>
              <a:rPr lang="en-US" dirty="0">
                <a:solidFill>
                  <a:srgbClr val="FF0000"/>
                </a:solidFill>
              </a:rPr>
              <a:t>cross current </a:t>
            </a:r>
            <a:r>
              <a:rPr lang="en-US" dirty="0" smtClean="0">
                <a:solidFill>
                  <a:srgbClr val="FF0000"/>
                </a:solidFill>
              </a:rPr>
              <a:t>arrangement</a:t>
            </a:r>
          </a:p>
          <a:p>
            <a:pPr algn="just"/>
            <a:r>
              <a:rPr lang="en-US" dirty="0" smtClean="0"/>
              <a:t>In </a:t>
            </a:r>
            <a:r>
              <a:rPr lang="en-US" dirty="0"/>
              <a:t>this type of arrangement the air capillaries and blood capillaries are present at right angle to each other due to which maximum exchange of gases takes place by </a:t>
            </a:r>
            <a:r>
              <a:rPr lang="en-US" dirty="0" smtClean="0"/>
              <a:t>diffusion </a:t>
            </a:r>
            <a:endParaRPr lang="en-US" dirty="0"/>
          </a:p>
          <a:p>
            <a:pPr algn="just"/>
            <a:r>
              <a:rPr lang="en-US" dirty="0"/>
              <a:t>In the process of respiration the respiratory muscles contract leading to an increase in the intra </a:t>
            </a:r>
            <a:r>
              <a:rPr lang="en-US" dirty="0" err="1"/>
              <a:t>thoracoabdominal</a:t>
            </a:r>
            <a:r>
              <a:rPr lang="en-US" dirty="0"/>
              <a:t> pressure which ultimately generates the pressure on air sacs thus leading to expiration of inhaled </a:t>
            </a:r>
            <a:r>
              <a:rPr lang="en-US" dirty="0" smtClean="0"/>
              <a:t>air</a:t>
            </a:r>
          </a:p>
          <a:p>
            <a:pPr algn="just"/>
            <a:r>
              <a:rPr lang="en-US" dirty="0" smtClean="0"/>
              <a:t>The </a:t>
            </a:r>
            <a:r>
              <a:rPr lang="en-US" dirty="0"/>
              <a:t>air present in the caudal air sacs is passed through the </a:t>
            </a:r>
            <a:r>
              <a:rPr lang="en-US" dirty="0" err="1"/>
              <a:t>neopulmonic</a:t>
            </a:r>
            <a:r>
              <a:rPr lang="en-US" dirty="0"/>
              <a:t> </a:t>
            </a:r>
            <a:r>
              <a:rPr lang="en-US" dirty="0" err="1"/>
              <a:t>para</a:t>
            </a:r>
            <a:r>
              <a:rPr lang="en-US" dirty="0"/>
              <a:t> </a:t>
            </a:r>
            <a:r>
              <a:rPr lang="en-US" dirty="0" smtClean="0"/>
              <a:t>bronchi</a:t>
            </a:r>
          </a:p>
          <a:p>
            <a:pPr algn="just"/>
            <a:r>
              <a:rPr lang="en-US" dirty="0" smtClean="0"/>
              <a:t>The </a:t>
            </a:r>
            <a:r>
              <a:rPr lang="en-US" dirty="0"/>
              <a:t>air then enters the cranial air sacs while the air present in the cranial air sacs is removed and the air entering from the caudal air sacs is removed during the second respiratory cycle</a:t>
            </a:r>
          </a:p>
        </p:txBody>
      </p:sp>
    </p:spTree>
    <p:extLst>
      <p:ext uri="{BB962C8B-B14F-4D97-AF65-F5344CB8AC3E}">
        <p14:creationId xmlns:p14="http://schemas.microsoft.com/office/powerpoint/2010/main" xmlns="" val="99907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THERMOREGULATION</a:t>
            </a:r>
          </a:p>
        </p:txBody>
      </p:sp>
      <p:sp>
        <p:nvSpPr>
          <p:cNvPr id="3" name="Content Placeholder 2"/>
          <p:cNvSpPr>
            <a:spLocks noGrp="1"/>
          </p:cNvSpPr>
          <p:nvPr>
            <p:ph idx="1"/>
          </p:nvPr>
        </p:nvSpPr>
        <p:spPr/>
        <p:txBody>
          <a:bodyPr>
            <a:normAutofit fontScale="92500" lnSpcReduction="10000"/>
          </a:bodyPr>
          <a:lstStyle/>
          <a:p>
            <a:pPr algn="just"/>
            <a:r>
              <a:rPr lang="en-US" dirty="0"/>
              <a:t>The birds like mammals are </a:t>
            </a:r>
            <a:r>
              <a:rPr lang="en-US" dirty="0" smtClean="0"/>
              <a:t>homoeothermic </a:t>
            </a:r>
            <a:r>
              <a:rPr lang="en-US" dirty="0"/>
              <a:t>in nature because they tend to maintain the temperature of deeply seated organs like brain, liver, heart, intestine etc. In </a:t>
            </a:r>
            <a:r>
              <a:rPr lang="en-US" dirty="0" err="1"/>
              <a:t>homeothermic</a:t>
            </a:r>
            <a:r>
              <a:rPr lang="en-US" dirty="0"/>
              <a:t> animals the amount of heat produced by the muscular exercise and metabolic activity like oxidation of glucose is equal to the amount of heat loss from the animal to its environment. The heat is lost to the environment by the process </a:t>
            </a:r>
            <a:endParaRPr lang="en-US" dirty="0" smtClean="0"/>
          </a:p>
          <a:p>
            <a:pPr lvl="0"/>
            <a:r>
              <a:rPr lang="en-US" dirty="0"/>
              <a:t>Radiation </a:t>
            </a:r>
          </a:p>
          <a:p>
            <a:pPr lvl="0"/>
            <a:r>
              <a:rPr lang="en-US" dirty="0"/>
              <a:t>Conduction </a:t>
            </a:r>
          </a:p>
          <a:p>
            <a:pPr lvl="0"/>
            <a:r>
              <a:rPr lang="en-US" dirty="0"/>
              <a:t>Convection</a:t>
            </a:r>
          </a:p>
          <a:p>
            <a:pPr lvl="0"/>
            <a:r>
              <a:rPr lang="en-US" dirty="0"/>
              <a:t>Evaporation/panting</a:t>
            </a:r>
          </a:p>
          <a:p>
            <a:pPr algn="just"/>
            <a:endParaRPr lang="en-US" dirty="0"/>
          </a:p>
        </p:txBody>
      </p:sp>
    </p:spTree>
    <p:extLst>
      <p:ext uri="{BB962C8B-B14F-4D97-AF65-F5344CB8AC3E}">
        <p14:creationId xmlns:p14="http://schemas.microsoft.com/office/powerpoint/2010/main" xmlns="" val="169888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algn="just"/>
            <a:r>
              <a:rPr lang="en-US" b="1" u="sng" dirty="0" smtClean="0"/>
              <a:t>Radiation</a:t>
            </a:r>
          </a:p>
          <a:p>
            <a:pPr marL="0" indent="0" algn="just">
              <a:buNone/>
            </a:pPr>
            <a:r>
              <a:rPr lang="en-US" dirty="0" smtClean="0"/>
              <a:t>“The </a:t>
            </a:r>
            <a:r>
              <a:rPr lang="en-US" dirty="0"/>
              <a:t>heat exchanged by the radiation involves the transfer of heat by electromagnetic wave and consist of heat transfer within both the visible and infrared portion of </a:t>
            </a:r>
            <a:r>
              <a:rPr lang="en-US" dirty="0" smtClean="0"/>
              <a:t>spectrum”</a:t>
            </a:r>
          </a:p>
          <a:p>
            <a:pPr algn="just"/>
            <a:endParaRPr lang="en-US" b="1" u="sng" dirty="0" smtClean="0"/>
          </a:p>
          <a:p>
            <a:pPr algn="just"/>
            <a:r>
              <a:rPr lang="en-US" b="1" u="sng" dirty="0" smtClean="0"/>
              <a:t>Conduction</a:t>
            </a:r>
            <a:endParaRPr lang="en-US" dirty="0"/>
          </a:p>
          <a:p>
            <a:pPr marL="0" indent="0" algn="just">
              <a:buNone/>
            </a:pPr>
            <a:r>
              <a:rPr lang="en-US" dirty="0" smtClean="0"/>
              <a:t>“Loss </a:t>
            </a:r>
            <a:r>
              <a:rPr lang="en-US" dirty="0"/>
              <a:t>of heat by this process involves the direct transfer of heat from the animal body surface to the air. The loss of heat by the process of conduction is very low because the thermal conductivity of skin and subcutaneous tissue is also </a:t>
            </a:r>
            <a:r>
              <a:rPr lang="en-US" dirty="0" smtClean="0"/>
              <a:t>low”</a:t>
            </a:r>
          </a:p>
          <a:p>
            <a:pPr marL="0" indent="0">
              <a:buNone/>
            </a:pPr>
            <a:endParaRPr lang="en-US" dirty="0"/>
          </a:p>
        </p:txBody>
      </p:sp>
    </p:spTree>
    <p:extLst>
      <p:ext uri="{BB962C8B-B14F-4D97-AF65-F5344CB8AC3E}">
        <p14:creationId xmlns:p14="http://schemas.microsoft.com/office/powerpoint/2010/main" xmlns="" val="5729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lnSpcReduction="10000"/>
          </a:bodyPr>
          <a:lstStyle/>
          <a:p>
            <a:r>
              <a:rPr lang="en-US" b="1" u="sng" dirty="0"/>
              <a:t>Convection:</a:t>
            </a:r>
            <a:endParaRPr lang="en-US" dirty="0"/>
          </a:p>
          <a:p>
            <a:pPr marL="0" indent="0" algn="just">
              <a:buNone/>
            </a:pPr>
            <a:r>
              <a:rPr lang="en-US" dirty="0" smtClean="0"/>
              <a:t>“Heat </a:t>
            </a:r>
            <a:r>
              <a:rPr lang="en-US" dirty="0"/>
              <a:t>loss by the process of convection takes place due to direct contact of air or any other material with skin of animal. The heat loss by this process depends upon the velocity of air as well as the temperature of air. The heat loss by this process also depends upon the surface area of body in contact with </a:t>
            </a:r>
            <a:r>
              <a:rPr lang="en-US" dirty="0" smtClean="0"/>
              <a:t>air”</a:t>
            </a:r>
            <a:endParaRPr lang="en-US" dirty="0"/>
          </a:p>
          <a:p>
            <a:r>
              <a:rPr lang="en-US" b="1" u="sng" dirty="0"/>
              <a:t>Evaporation\panting:</a:t>
            </a:r>
            <a:endParaRPr lang="en-US" dirty="0"/>
          </a:p>
          <a:p>
            <a:pPr marL="0" indent="0" algn="just">
              <a:buNone/>
            </a:pPr>
            <a:r>
              <a:rPr lang="en-US" dirty="0" smtClean="0"/>
              <a:t>“The </a:t>
            </a:r>
            <a:r>
              <a:rPr lang="en-US" dirty="0"/>
              <a:t>birds do not contain the sweat glands due to which the loss of heat from skin by the form of evaporation is not possible. On the other hand the heat loss occur by evaporation from the most lining of respiratory tract as well as the </a:t>
            </a:r>
            <a:r>
              <a:rPr lang="en-US" dirty="0" smtClean="0"/>
              <a:t>tongue”</a:t>
            </a:r>
            <a:endParaRPr lang="en-US" dirty="0"/>
          </a:p>
          <a:p>
            <a:pPr marL="0" indent="0">
              <a:buNone/>
            </a:pPr>
            <a:endParaRPr lang="en-US" dirty="0"/>
          </a:p>
        </p:txBody>
      </p:sp>
    </p:spTree>
    <p:extLst>
      <p:ext uri="{BB962C8B-B14F-4D97-AF65-F5344CB8AC3E}">
        <p14:creationId xmlns:p14="http://schemas.microsoft.com/office/powerpoint/2010/main" xmlns="" val="349104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US" dirty="0"/>
          </a:p>
        </p:txBody>
      </p:sp>
      <p:pic>
        <p:nvPicPr>
          <p:cNvPr id="4" name="videoplayback.avi">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a:stretch>
            <a:fillRect/>
          </a:stretch>
        </p:blipFill>
        <p:spPr>
          <a:xfrm>
            <a:off x="1447800" y="1295400"/>
            <a:ext cx="5853112" cy="4389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59188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30303">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Zaib\Desktop\PMAS AAUR\Classes\DVM Coarses\PS-101\Respiratory system\airsacs.gif"/>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47800" y="533400"/>
            <a:ext cx="6096000"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5857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7088"/>
          </a:xfrm>
        </p:spPr>
        <p:txBody>
          <a:bodyPr>
            <a:normAutofit/>
          </a:bodyPr>
          <a:lstStyle/>
          <a:p>
            <a:r>
              <a:rPr lang="en-US" sz="4000" dirty="0" smtClean="0"/>
              <a:t>Differences between the respiratory system of poultry and mammals</a:t>
            </a:r>
            <a:endParaRPr lang="en-US" sz="4000" dirty="0"/>
          </a:p>
        </p:txBody>
      </p:sp>
      <p:sp>
        <p:nvSpPr>
          <p:cNvPr id="3" name="Content Placeholder 2"/>
          <p:cNvSpPr>
            <a:spLocks noGrp="1"/>
          </p:cNvSpPr>
          <p:nvPr>
            <p:ph idx="1"/>
          </p:nvPr>
        </p:nvSpPr>
        <p:spPr/>
        <p:txBody>
          <a:bodyPr>
            <a:normAutofit/>
          </a:bodyPr>
          <a:lstStyle/>
          <a:p>
            <a:pPr lvl="0"/>
            <a:r>
              <a:rPr lang="en-US" dirty="0" smtClean="0">
                <a:solidFill>
                  <a:srgbClr val="FF0066"/>
                </a:solidFill>
              </a:rPr>
              <a:t>Tracheal </a:t>
            </a:r>
            <a:r>
              <a:rPr lang="en-US" dirty="0">
                <a:solidFill>
                  <a:srgbClr val="FF0066"/>
                </a:solidFill>
              </a:rPr>
              <a:t>rings </a:t>
            </a:r>
            <a:r>
              <a:rPr lang="en-US" dirty="0"/>
              <a:t>are complete in case of </a:t>
            </a:r>
            <a:r>
              <a:rPr lang="en-US" dirty="0" smtClean="0"/>
              <a:t>birds</a:t>
            </a:r>
            <a:endParaRPr lang="en-US" dirty="0"/>
          </a:p>
          <a:p>
            <a:pPr lvl="0"/>
            <a:r>
              <a:rPr lang="en-US" dirty="0"/>
              <a:t>The organ of phonation (</a:t>
            </a:r>
            <a:r>
              <a:rPr lang="en-US" dirty="0" err="1"/>
              <a:t>syrinyx</a:t>
            </a:r>
            <a:r>
              <a:rPr lang="en-US" dirty="0"/>
              <a:t>) is located at the bifurcation of trachea rather than near </a:t>
            </a:r>
            <a:r>
              <a:rPr lang="en-US" dirty="0" smtClean="0"/>
              <a:t>pharynx</a:t>
            </a:r>
            <a:endParaRPr lang="en-US" dirty="0"/>
          </a:p>
          <a:p>
            <a:pPr lvl="0"/>
            <a:r>
              <a:rPr lang="en-US" dirty="0"/>
              <a:t>The </a:t>
            </a:r>
            <a:r>
              <a:rPr lang="en-US" dirty="0">
                <a:solidFill>
                  <a:srgbClr val="FF0066"/>
                </a:solidFill>
              </a:rPr>
              <a:t>lungs are fixed </a:t>
            </a:r>
            <a:r>
              <a:rPr lang="en-US" dirty="0"/>
              <a:t>in position and can not contract and expand in the respiration </a:t>
            </a:r>
            <a:endParaRPr lang="en-US" dirty="0" smtClean="0"/>
          </a:p>
          <a:p>
            <a:pPr lvl="0"/>
            <a:r>
              <a:rPr lang="en-US" dirty="0" smtClean="0">
                <a:solidFill>
                  <a:srgbClr val="FF0066"/>
                </a:solidFill>
              </a:rPr>
              <a:t>Air </a:t>
            </a:r>
            <a:r>
              <a:rPr lang="en-US" dirty="0">
                <a:solidFill>
                  <a:srgbClr val="FF0066"/>
                </a:solidFill>
              </a:rPr>
              <a:t>sacs are present </a:t>
            </a:r>
            <a:r>
              <a:rPr lang="en-US" dirty="0"/>
              <a:t>in the birds while absent in case of mammals. The air sacs are extended to the bones known as </a:t>
            </a:r>
            <a:r>
              <a:rPr lang="en-US" dirty="0">
                <a:solidFill>
                  <a:srgbClr val="FF0066"/>
                </a:solidFill>
              </a:rPr>
              <a:t>pneumatic bones</a:t>
            </a:r>
            <a:r>
              <a:rPr lang="en-US" dirty="0"/>
              <a:t>. These structures have the ability to contract and expand with </a:t>
            </a:r>
            <a:r>
              <a:rPr lang="en-US" dirty="0" smtClean="0"/>
              <a:t>respiration</a:t>
            </a:r>
            <a:endParaRPr lang="en-US" dirty="0"/>
          </a:p>
          <a:p>
            <a:r>
              <a:rPr lang="en-US" dirty="0">
                <a:solidFill>
                  <a:srgbClr val="FF0066"/>
                </a:solidFill>
              </a:rPr>
              <a:t>Diaphragm is absent </a:t>
            </a:r>
            <a:r>
              <a:rPr lang="en-US" dirty="0"/>
              <a:t>in </a:t>
            </a:r>
            <a:r>
              <a:rPr lang="en-US" dirty="0" smtClean="0"/>
              <a:t>birds</a:t>
            </a:r>
            <a:endParaRPr lang="en-US" dirty="0"/>
          </a:p>
        </p:txBody>
      </p:sp>
    </p:spTree>
    <p:extLst>
      <p:ext uri="{BB962C8B-B14F-4D97-AF65-F5344CB8AC3E}">
        <p14:creationId xmlns:p14="http://schemas.microsoft.com/office/powerpoint/2010/main" xmlns="" val="142586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TRACHEA</a:t>
            </a:r>
          </a:p>
        </p:txBody>
      </p:sp>
      <p:sp>
        <p:nvSpPr>
          <p:cNvPr id="3" name="Content Placeholder 2"/>
          <p:cNvSpPr>
            <a:spLocks noGrp="1"/>
          </p:cNvSpPr>
          <p:nvPr>
            <p:ph idx="1"/>
          </p:nvPr>
        </p:nvSpPr>
        <p:spPr/>
        <p:txBody>
          <a:bodyPr>
            <a:normAutofit fontScale="92500" lnSpcReduction="20000"/>
          </a:bodyPr>
          <a:lstStyle/>
          <a:p>
            <a:pPr algn="just"/>
            <a:r>
              <a:rPr lang="en-US" b="1" dirty="0"/>
              <a:t>Trachea </a:t>
            </a:r>
            <a:r>
              <a:rPr lang="en-US" b="1" dirty="0">
                <a:solidFill>
                  <a:srgbClr val="FF0066"/>
                </a:solidFill>
              </a:rPr>
              <a:t>conducts the air</a:t>
            </a:r>
            <a:r>
              <a:rPr lang="en-US" b="1" dirty="0"/>
              <a:t> from nasal cavity and mouth to the bronchus or bronchi </a:t>
            </a:r>
            <a:endParaRPr lang="en-US" b="1" dirty="0" smtClean="0"/>
          </a:p>
          <a:p>
            <a:pPr algn="just"/>
            <a:r>
              <a:rPr lang="en-US" b="1" dirty="0" smtClean="0"/>
              <a:t>Causes the </a:t>
            </a:r>
            <a:r>
              <a:rPr lang="en-US" b="1" dirty="0">
                <a:solidFill>
                  <a:srgbClr val="FF0066"/>
                </a:solidFill>
              </a:rPr>
              <a:t>warming and </a:t>
            </a:r>
            <a:r>
              <a:rPr lang="en-US" b="1" dirty="0" smtClean="0">
                <a:solidFill>
                  <a:srgbClr val="FF0066"/>
                </a:solidFill>
              </a:rPr>
              <a:t>moistening </a:t>
            </a:r>
            <a:r>
              <a:rPr lang="en-US" b="1" dirty="0"/>
              <a:t>of air </a:t>
            </a:r>
            <a:endParaRPr lang="en-US" b="1" dirty="0" smtClean="0"/>
          </a:p>
          <a:p>
            <a:pPr algn="just"/>
            <a:r>
              <a:rPr lang="en-US" b="1" dirty="0" smtClean="0"/>
              <a:t>Causes the </a:t>
            </a:r>
            <a:r>
              <a:rPr lang="en-US" b="1" dirty="0">
                <a:solidFill>
                  <a:srgbClr val="FF0066"/>
                </a:solidFill>
              </a:rPr>
              <a:t>screening of dust and foreign </a:t>
            </a:r>
            <a:r>
              <a:rPr lang="en-US" b="1" dirty="0" smtClean="0"/>
              <a:t>material </a:t>
            </a:r>
          </a:p>
          <a:p>
            <a:pPr algn="just"/>
            <a:r>
              <a:rPr lang="en-US" b="1" dirty="0" smtClean="0"/>
              <a:t>It </a:t>
            </a:r>
            <a:r>
              <a:rPr lang="en-US" b="1" dirty="0"/>
              <a:t>also provides the </a:t>
            </a:r>
            <a:r>
              <a:rPr lang="en-US" b="1" dirty="0">
                <a:solidFill>
                  <a:srgbClr val="FF0066"/>
                </a:solidFill>
              </a:rPr>
              <a:t>local immunity </a:t>
            </a:r>
            <a:endParaRPr lang="en-US" b="1" dirty="0" smtClean="0">
              <a:solidFill>
                <a:srgbClr val="FF0066"/>
              </a:solidFill>
            </a:endParaRPr>
          </a:p>
          <a:p>
            <a:pPr marL="880110" lvl="1" indent="-514350" algn="just">
              <a:buFont typeface="+mj-lt"/>
              <a:buAutoNum type="arabicPeriod"/>
            </a:pPr>
            <a:r>
              <a:rPr lang="en-US" b="1" dirty="0" smtClean="0"/>
              <a:t>By filtering </a:t>
            </a:r>
            <a:r>
              <a:rPr lang="en-US" b="1" dirty="0"/>
              <a:t>or </a:t>
            </a:r>
            <a:r>
              <a:rPr lang="en-US" b="1" dirty="0">
                <a:solidFill>
                  <a:srgbClr val="00B0F0"/>
                </a:solidFill>
              </a:rPr>
              <a:t>screening the dust particles </a:t>
            </a:r>
            <a:r>
              <a:rPr lang="en-US" b="1" dirty="0"/>
              <a:t>with the help of cilia </a:t>
            </a:r>
            <a:endParaRPr lang="en-US" b="1" dirty="0" smtClean="0"/>
          </a:p>
          <a:p>
            <a:pPr marL="880110" lvl="1" indent="-514350" algn="just">
              <a:buFont typeface="+mj-lt"/>
              <a:buAutoNum type="arabicPeriod"/>
            </a:pPr>
            <a:r>
              <a:rPr lang="en-US" b="1" dirty="0" smtClean="0">
                <a:solidFill>
                  <a:srgbClr val="00B0F0"/>
                </a:solidFill>
              </a:rPr>
              <a:t>Mucous </a:t>
            </a:r>
          </a:p>
          <a:p>
            <a:pPr marL="880110" lvl="1" indent="-514350" algn="just">
              <a:buFont typeface="+mj-lt"/>
              <a:buAutoNum type="arabicPeriod"/>
            </a:pPr>
            <a:r>
              <a:rPr lang="en-US" b="1" dirty="0" smtClean="0"/>
              <a:t>Production of </a:t>
            </a:r>
            <a:r>
              <a:rPr lang="en-US" b="1" dirty="0" err="1">
                <a:solidFill>
                  <a:srgbClr val="00B0F0"/>
                </a:solidFill>
              </a:rPr>
              <a:t>immunoglobin</a:t>
            </a:r>
            <a:r>
              <a:rPr lang="en-US" b="1" dirty="0">
                <a:solidFill>
                  <a:srgbClr val="00B0F0"/>
                </a:solidFill>
              </a:rPr>
              <a:t> (</a:t>
            </a:r>
            <a:r>
              <a:rPr lang="en-US" b="1" dirty="0" err="1">
                <a:solidFill>
                  <a:srgbClr val="00B0F0"/>
                </a:solidFill>
              </a:rPr>
              <a:t>Ig</a:t>
            </a:r>
            <a:r>
              <a:rPr lang="en-US" b="1" dirty="0">
                <a:solidFill>
                  <a:srgbClr val="00B0F0"/>
                </a:solidFill>
              </a:rPr>
              <a:t> A) </a:t>
            </a:r>
            <a:r>
              <a:rPr lang="en-US" b="1" dirty="0" smtClean="0"/>
              <a:t>that </a:t>
            </a:r>
            <a:r>
              <a:rPr lang="en-US" b="1" dirty="0"/>
              <a:t>are </a:t>
            </a:r>
            <a:r>
              <a:rPr lang="en-US" b="1" dirty="0" smtClean="0"/>
              <a:t>antibodies</a:t>
            </a:r>
            <a:endParaRPr lang="en-US" dirty="0"/>
          </a:p>
          <a:p>
            <a:pPr algn="just"/>
            <a:r>
              <a:rPr lang="en-US" b="1" dirty="0"/>
              <a:t>The trachea after entering into the body bifurcates into two structures known as </a:t>
            </a:r>
            <a:r>
              <a:rPr lang="en-US" b="1" dirty="0">
                <a:solidFill>
                  <a:srgbClr val="FF0066"/>
                </a:solidFill>
              </a:rPr>
              <a:t>bronchi</a:t>
            </a:r>
            <a:r>
              <a:rPr lang="en-US" b="1" dirty="0"/>
              <a:t> (Right bronchus, left bronchus</a:t>
            </a:r>
            <a:r>
              <a:rPr lang="en-US" b="1" dirty="0" smtClean="0"/>
              <a:t>)</a:t>
            </a:r>
            <a:endParaRPr lang="en-US" dirty="0"/>
          </a:p>
        </p:txBody>
      </p:sp>
    </p:spTree>
    <p:extLst>
      <p:ext uri="{BB962C8B-B14F-4D97-AF65-F5344CB8AC3E}">
        <p14:creationId xmlns:p14="http://schemas.microsoft.com/office/powerpoint/2010/main" xmlns="" val="140624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BRONCHI</a:t>
            </a:r>
          </a:p>
        </p:txBody>
      </p:sp>
      <p:sp>
        <p:nvSpPr>
          <p:cNvPr id="3" name="Content Placeholder 2"/>
          <p:cNvSpPr>
            <a:spLocks noGrp="1"/>
          </p:cNvSpPr>
          <p:nvPr>
            <p:ph idx="1"/>
          </p:nvPr>
        </p:nvSpPr>
        <p:spPr/>
        <p:txBody>
          <a:bodyPr>
            <a:normAutofit lnSpcReduction="10000"/>
          </a:bodyPr>
          <a:lstStyle/>
          <a:p>
            <a:pPr algn="just"/>
            <a:r>
              <a:rPr lang="en-US" dirty="0"/>
              <a:t>Bronchial system of bird consists of </a:t>
            </a:r>
            <a:r>
              <a:rPr lang="en-US" dirty="0">
                <a:solidFill>
                  <a:srgbClr val="FF0066"/>
                </a:solidFill>
              </a:rPr>
              <a:t>three orders of branching</a:t>
            </a:r>
            <a:r>
              <a:rPr lang="en-US" dirty="0"/>
              <a:t> before the gas exchange units are </a:t>
            </a:r>
            <a:r>
              <a:rPr lang="en-US" dirty="0" smtClean="0"/>
              <a:t>reached</a:t>
            </a:r>
            <a:endParaRPr lang="en-US" dirty="0"/>
          </a:p>
          <a:p>
            <a:pPr marL="514350" lvl="0" indent="-514350" algn="just">
              <a:buFont typeface="+mj-lt"/>
              <a:buAutoNum type="arabicPeriod"/>
            </a:pPr>
            <a:endParaRPr lang="en-US" dirty="0" smtClean="0"/>
          </a:p>
          <a:p>
            <a:pPr marL="514350" lvl="0" indent="-514350" algn="just">
              <a:buFont typeface="+mj-lt"/>
              <a:buAutoNum type="arabicPeriod"/>
            </a:pPr>
            <a:r>
              <a:rPr lang="en-US" dirty="0" smtClean="0"/>
              <a:t>Primary </a:t>
            </a:r>
            <a:r>
              <a:rPr lang="en-US" dirty="0"/>
              <a:t>bronchus</a:t>
            </a:r>
          </a:p>
          <a:p>
            <a:pPr marL="514350" lvl="0" indent="-514350" algn="just">
              <a:buFont typeface="+mj-lt"/>
              <a:buAutoNum type="arabicPeriod"/>
            </a:pPr>
            <a:endParaRPr lang="en-US" dirty="0" smtClean="0"/>
          </a:p>
          <a:p>
            <a:pPr marL="514350" lvl="0" indent="-514350" algn="just">
              <a:buFont typeface="+mj-lt"/>
              <a:buAutoNum type="arabicPeriod"/>
            </a:pPr>
            <a:r>
              <a:rPr lang="en-US" dirty="0" smtClean="0"/>
              <a:t>Secondary </a:t>
            </a:r>
            <a:r>
              <a:rPr lang="en-US" dirty="0"/>
              <a:t>bronchus</a:t>
            </a:r>
          </a:p>
          <a:p>
            <a:pPr marL="514350" lvl="0" indent="-514350" algn="just">
              <a:buFont typeface="+mj-lt"/>
              <a:buAutoNum type="arabicPeriod"/>
            </a:pPr>
            <a:endParaRPr lang="en-US" dirty="0" smtClean="0"/>
          </a:p>
          <a:p>
            <a:pPr marL="514350" lvl="0" indent="-514350" algn="just">
              <a:buFont typeface="+mj-lt"/>
              <a:buAutoNum type="arabicPeriod"/>
            </a:pPr>
            <a:r>
              <a:rPr lang="en-US" dirty="0" smtClean="0"/>
              <a:t>Tertiary </a:t>
            </a:r>
            <a:r>
              <a:rPr lang="en-US" dirty="0"/>
              <a:t>bronchus (Para bronchi)</a:t>
            </a:r>
          </a:p>
          <a:p>
            <a:pPr marL="514350" indent="-514350" algn="just">
              <a:buFont typeface="+mj-lt"/>
              <a:buAutoNum type="arabicPeriod"/>
            </a:pPr>
            <a:endParaRPr lang="en-US" dirty="0" smtClean="0"/>
          </a:p>
          <a:p>
            <a:pPr marL="514350" indent="-514350" algn="just">
              <a:buFont typeface="+mj-lt"/>
              <a:buAutoNum type="arabicPeriod"/>
            </a:pPr>
            <a:r>
              <a:rPr lang="en-US" dirty="0" err="1" smtClean="0"/>
              <a:t>Peri</a:t>
            </a:r>
            <a:r>
              <a:rPr lang="en-US" dirty="0" smtClean="0"/>
              <a:t> </a:t>
            </a:r>
            <a:r>
              <a:rPr lang="en-US" dirty="0" err="1"/>
              <a:t>perabronchial</a:t>
            </a:r>
            <a:r>
              <a:rPr lang="en-US" dirty="0"/>
              <a:t> mental </a:t>
            </a:r>
          </a:p>
        </p:txBody>
      </p:sp>
    </p:spTree>
    <p:extLst>
      <p:ext uri="{BB962C8B-B14F-4D97-AF65-F5344CB8AC3E}">
        <p14:creationId xmlns:p14="http://schemas.microsoft.com/office/powerpoint/2010/main" xmlns="" val="144303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BRONCHI</a:t>
            </a:r>
          </a:p>
        </p:txBody>
      </p:sp>
      <p:sp>
        <p:nvSpPr>
          <p:cNvPr id="3" name="Content Placeholder 2"/>
          <p:cNvSpPr>
            <a:spLocks noGrp="1"/>
          </p:cNvSpPr>
          <p:nvPr>
            <p:ph idx="1"/>
          </p:nvPr>
        </p:nvSpPr>
        <p:spPr/>
        <p:txBody>
          <a:bodyPr>
            <a:normAutofit fontScale="92500" lnSpcReduction="10000"/>
          </a:bodyPr>
          <a:lstStyle/>
          <a:p>
            <a:pPr algn="just"/>
            <a:r>
              <a:rPr lang="en-US" dirty="0"/>
              <a:t>The primary bronchus </a:t>
            </a:r>
            <a:r>
              <a:rPr lang="en-US" dirty="0">
                <a:solidFill>
                  <a:srgbClr val="FF0066"/>
                </a:solidFill>
              </a:rPr>
              <a:t>arises from the bifurcation trachea</a:t>
            </a:r>
            <a:r>
              <a:rPr lang="en-US" dirty="0"/>
              <a:t>. It has two parts.</a:t>
            </a:r>
          </a:p>
          <a:p>
            <a:pPr marL="514350" lvl="0" indent="-514350" algn="just">
              <a:buFont typeface="+mj-lt"/>
              <a:buAutoNum type="arabicPeriod"/>
            </a:pPr>
            <a:r>
              <a:rPr lang="en-US" dirty="0">
                <a:solidFill>
                  <a:srgbClr val="FF0066"/>
                </a:solidFill>
              </a:rPr>
              <a:t>Extra pulmonary </a:t>
            </a:r>
            <a:r>
              <a:rPr lang="en-US" dirty="0"/>
              <a:t>primary bronchus</a:t>
            </a:r>
          </a:p>
          <a:p>
            <a:pPr marL="514350" lvl="0" indent="-514350" algn="just">
              <a:buFont typeface="+mj-lt"/>
              <a:buAutoNum type="arabicPeriod"/>
            </a:pPr>
            <a:r>
              <a:rPr lang="en-US" dirty="0">
                <a:solidFill>
                  <a:srgbClr val="FF0066"/>
                </a:solidFill>
              </a:rPr>
              <a:t>Intra pulmonary </a:t>
            </a:r>
            <a:r>
              <a:rPr lang="en-US" dirty="0"/>
              <a:t>primary bronchus</a:t>
            </a:r>
          </a:p>
          <a:p>
            <a:pPr algn="just"/>
            <a:r>
              <a:rPr lang="en-US" dirty="0" smtClean="0"/>
              <a:t>Part of </a:t>
            </a:r>
            <a:r>
              <a:rPr lang="en-US" dirty="0"/>
              <a:t>the bronchus outside the lung is known as extra pulmonary primary bronchus </a:t>
            </a:r>
            <a:endParaRPr lang="en-US" dirty="0" smtClean="0"/>
          </a:p>
          <a:p>
            <a:pPr algn="just"/>
            <a:r>
              <a:rPr lang="en-US" dirty="0" smtClean="0"/>
              <a:t>Part </a:t>
            </a:r>
            <a:r>
              <a:rPr lang="en-US" dirty="0"/>
              <a:t>within lungs is known as intra pulmonary primary </a:t>
            </a:r>
            <a:r>
              <a:rPr lang="en-US" dirty="0" smtClean="0"/>
              <a:t>bronchus</a:t>
            </a:r>
            <a:endParaRPr lang="en-US" dirty="0"/>
          </a:p>
          <a:p>
            <a:pPr algn="just"/>
            <a:r>
              <a:rPr lang="en-US" dirty="0"/>
              <a:t>Primary bronchus is made up of </a:t>
            </a:r>
            <a:r>
              <a:rPr lang="en-US" dirty="0">
                <a:solidFill>
                  <a:srgbClr val="FF0066"/>
                </a:solidFill>
              </a:rPr>
              <a:t>circular cartilage rings </a:t>
            </a:r>
            <a:r>
              <a:rPr lang="en-US" dirty="0"/>
              <a:t>and has a well developed layer of smooth muscles which control the diameter or size of the bronchus</a:t>
            </a:r>
          </a:p>
        </p:txBody>
      </p:sp>
    </p:spTree>
    <p:extLst>
      <p:ext uri="{BB962C8B-B14F-4D97-AF65-F5344CB8AC3E}">
        <p14:creationId xmlns:p14="http://schemas.microsoft.com/office/powerpoint/2010/main" xmlns="" val="155497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BRONCHI</a:t>
            </a:r>
          </a:p>
        </p:txBody>
      </p:sp>
      <p:sp>
        <p:nvSpPr>
          <p:cNvPr id="3" name="Content Placeholder 2"/>
          <p:cNvSpPr>
            <a:spLocks noGrp="1"/>
          </p:cNvSpPr>
          <p:nvPr>
            <p:ph idx="1"/>
          </p:nvPr>
        </p:nvSpPr>
        <p:spPr/>
        <p:txBody>
          <a:bodyPr>
            <a:normAutofit fontScale="92500" lnSpcReduction="10000"/>
          </a:bodyPr>
          <a:lstStyle/>
          <a:p>
            <a:pPr algn="just"/>
            <a:r>
              <a:rPr lang="en-US" dirty="0"/>
              <a:t>The bronchus </a:t>
            </a:r>
            <a:r>
              <a:rPr lang="en-US" dirty="0">
                <a:solidFill>
                  <a:srgbClr val="FF0066"/>
                </a:solidFill>
              </a:rPr>
              <a:t>arising from the primary bronchus </a:t>
            </a:r>
            <a:r>
              <a:rPr lang="en-US" dirty="0"/>
              <a:t>is known as secondary bronchus. In most of the birds secondary bronchi are arranged into </a:t>
            </a:r>
            <a:r>
              <a:rPr lang="en-US" dirty="0">
                <a:solidFill>
                  <a:srgbClr val="FF0066"/>
                </a:solidFill>
              </a:rPr>
              <a:t>four groups</a:t>
            </a:r>
            <a:r>
              <a:rPr lang="en-US" dirty="0"/>
              <a:t>.</a:t>
            </a:r>
          </a:p>
          <a:p>
            <a:pPr marL="514350" lvl="0" indent="-514350" algn="just">
              <a:buFont typeface="+mj-lt"/>
              <a:buAutoNum type="arabicPeriod"/>
            </a:pPr>
            <a:r>
              <a:rPr lang="en-US" dirty="0" err="1"/>
              <a:t>Medioventral</a:t>
            </a:r>
            <a:endParaRPr lang="en-US" dirty="0"/>
          </a:p>
          <a:p>
            <a:pPr marL="514350" lvl="0" indent="-514350" algn="just">
              <a:buFont typeface="+mj-lt"/>
              <a:buAutoNum type="arabicPeriod"/>
            </a:pPr>
            <a:r>
              <a:rPr lang="en-US" dirty="0" err="1"/>
              <a:t>Mediodorsal</a:t>
            </a:r>
            <a:endParaRPr lang="en-US" dirty="0"/>
          </a:p>
          <a:p>
            <a:pPr marL="514350" lvl="0" indent="-514350" algn="just">
              <a:buFont typeface="+mj-lt"/>
              <a:buAutoNum type="arabicPeriod"/>
            </a:pPr>
            <a:r>
              <a:rPr lang="en-US" dirty="0" err="1"/>
              <a:t>Lateroventral</a:t>
            </a:r>
            <a:r>
              <a:rPr lang="en-US" dirty="0"/>
              <a:t> </a:t>
            </a:r>
          </a:p>
          <a:p>
            <a:pPr marL="514350" lvl="0" indent="-514350" algn="just">
              <a:buFont typeface="+mj-lt"/>
              <a:buAutoNum type="arabicPeriod"/>
            </a:pPr>
            <a:r>
              <a:rPr lang="en-US" dirty="0" err="1"/>
              <a:t>Laterodorsal</a:t>
            </a:r>
            <a:endParaRPr lang="en-US" dirty="0"/>
          </a:p>
          <a:p>
            <a:pPr algn="just"/>
            <a:r>
              <a:rPr lang="en-US" dirty="0" smtClean="0"/>
              <a:t>Cervical</a:t>
            </a:r>
            <a:r>
              <a:rPr lang="en-US" dirty="0"/>
              <a:t>, </a:t>
            </a:r>
            <a:r>
              <a:rPr lang="en-US" dirty="0" err="1"/>
              <a:t>clavicular</a:t>
            </a:r>
            <a:r>
              <a:rPr lang="en-US" dirty="0"/>
              <a:t>, and cranial thoracic air sacs arise from the </a:t>
            </a:r>
            <a:r>
              <a:rPr lang="en-US" dirty="0" err="1"/>
              <a:t>medioventral</a:t>
            </a:r>
            <a:r>
              <a:rPr lang="en-US" dirty="0"/>
              <a:t> group of secondary bronchi </a:t>
            </a:r>
            <a:endParaRPr lang="en-US" dirty="0" smtClean="0"/>
          </a:p>
          <a:p>
            <a:pPr algn="just"/>
            <a:r>
              <a:rPr lang="en-US" dirty="0" smtClean="0"/>
              <a:t>Caudal, thoracic </a:t>
            </a:r>
            <a:r>
              <a:rPr lang="en-US" dirty="0"/>
              <a:t>and abdominal air sacs are derived from </a:t>
            </a:r>
            <a:r>
              <a:rPr lang="en-US" dirty="0" err="1"/>
              <a:t>mediodorsal</a:t>
            </a:r>
            <a:r>
              <a:rPr lang="en-US" dirty="0"/>
              <a:t> and </a:t>
            </a:r>
            <a:r>
              <a:rPr lang="en-US" dirty="0" err="1"/>
              <a:t>lateroventral</a:t>
            </a:r>
            <a:r>
              <a:rPr lang="en-US" dirty="0"/>
              <a:t> group of secondary </a:t>
            </a:r>
            <a:r>
              <a:rPr lang="en-US" dirty="0" smtClean="0"/>
              <a:t>bronchi</a:t>
            </a:r>
          </a:p>
          <a:p>
            <a:pPr algn="just"/>
            <a:endParaRPr lang="en-US" dirty="0"/>
          </a:p>
        </p:txBody>
      </p:sp>
    </p:spTree>
    <p:extLst>
      <p:ext uri="{BB962C8B-B14F-4D97-AF65-F5344CB8AC3E}">
        <p14:creationId xmlns:p14="http://schemas.microsoft.com/office/powerpoint/2010/main" xmlns="" val="414755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a:t>TERTIARY BRONCHI</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algn="just"/>
            <a:r>
              <a:rPr lang="en-US" dirty="0"/>
              <a:t>The tertiary bronchi (</a:t>
            </a:r>
            <a:r>
              <a:rPr lang="en-US" dirty="0">
                <a:solidFill>
                  <a:srgbClr val="FF0000"/>
                </a:solidFill>
              </a:rPr>
              <a:t>Para bronchi</a:t>
            </a:r>
            <a:r>
              <a:rPr lang="en-US" dirty="0"/>
              <a:t>) are derived from the multiple ramifications of secondary bronchi. These are long narrow tubes that display a high degree of </a:t>
            </a:r>
            <a:r>
              <a:rPr lang="en-US" dirty="0" smtClean="0"/>
              <a:t>anastomosis (</a:t>
            </a:r>
            <a:r>
              <a:rPr lang="en-US" dirty="0"/>
              <a:t>The connection of separate parts of a branching system to form a network, as of leaf veins, blood vessels, or a river and its branches</a:t>
            </a:r>
            <a:r>
              <a:rPr lang="en-US" dirty="0" smtClean="0"/>
              <a:t>)</a:t>
            </a:r>
          </a:p>
          <a:p>
            <a:pPr algn="just"/>
            <a:r>
              <a:rPr lang="en-US" dirty="0" smtClean="0"/>
              <a:t>The </a:t>
            </a:r>
            <a:r>
              <a:rPr lang="en-US" dirty="0" err="1" smtClean="0"/>
              <a:t>para</a:t>
            </a:r>
            <a:r>
              <a:rPr lang="en-US" dirty="0" smtClean="0"/>
              <a:t> bronchi </a:t>
            </a:r>
            <a:r>
              <a:rPr lang="en-US" dirty="0"/>
              <a:t>give rise to a specific structure known </a:t>
            </a:r>
            <a:r>
              <a:rPr lang="en-US" dirty="0">
                <a:solidFill>
                  <a:srgbClr val="FF0000"/>
                </a:solidFill>
              </a:rPr>
              <a:t>as atria </a:t>
            </a:r>
            <a:r>
              <a:rPr lang="en-US" dirty="0"/>
              <a:t>which is out pocketing on the surface of Para </a:t>
            </a:r>
            <a:r>
              <a:rPr lang="en-US" dirty="0" smtClean="0"/>
              <a:t>bronchi</a:t>
            </a:r>
          </a:p>
          <a:p>
            <a:pPr algn="just"/>
            <a:r>
              <a:rPr lang="en-US" dirty="0" smtClean="0"/>
              <a:t>It give </a:t>
            </a:r>
            <a:r>
              <a:rPr lang="en-US" dirty="0"/>
              <a:t>rise to extensions known as </a:t>
            </a:r>
            <a:r>
              <a:rPr lang="en-US" dirty="0" err="1" smtClean="0">
                <a:solidFill>
                  <a:srgbClr val="FF0000"/>
                </a:solidFill>
              </a:rPr>
              <a:t>infundibuli</a:t>
            </a:r>
            <a:endParaRPr lang="en-US" dirty="0">
              <a:solidFill>
                <a:srgbClr val="FF0000"/>
              </a:solidFill>
            </a:endParaRPr>
          </a:p>
          <a:p>
            <a:pPr algn="just"/>
            <a:r>
              <a:rPr lang="en-US" dirty="0" smtClean="0"/>
              <a:t>The </a:t>
            </a:r>
            <a:r>
              <a:rPr lang="en-US" dirty="0" err="1"/>
              <a:t>infundibuli</a:t>
            </a:r>
            <a:r>
              <a:rPr lang="en-US" dirty="0"/>
              <a:t> gives rise to final extensions known as </a:t>
            </a:r>
            <a:r>
              <a:rPr lang="en-US" dirty="0">
                <a:solidFill>
                  <a:srgbClr val="FF0000"/>
                </a:solidFill>
              </a:rPr>
              <a:t>air </a:t>
            </a:r>
            <a:r>
              <a:rPr lang="en-US" dirty="0" smtClean="0">
                <a:solidFill>
                  <a:srgbClr val="FF0000"/>
                </a:solidFill>
              </a:rPr>
              <a:t>capillaries</a:t>
            </a:r>
            <a:endParaRPr lang="en-US" dirty="0"/>
          </a:p>
          <a:p>
            <a:pPr algn="just"/>
            <a:r>
              <a:rPr lang="en-US" dirty="0"/>
              <a:t>The atria, </a:t>
            </a:r>
            <a:r>
              <a:rPr lang="en-US" dirty="0" err="1"/>
              <a:t>infundibuli</a:t>
            </a:r>
            <a:r>
              <a:rPr lang="en-US" dirty="0"/>
              <a:t>, and air capillaries collectively leads to the formation of a gas exchange unit </a:t>
            </a:r>
            <a:r>
              <a:rPr lang="en-US" dirty="0" err="1">
                <a:solidFill>
                  <a:srgbClr val="FF0000"/>
                </a:solidFill>
              </a:rPr>
              <a:t>peri</a:t>
            </a:r>
            <a:r>
              <a:rPr lang="en-US" dirty="0">
                <a:solidFill>
                  <a:srgbClr val="FF0000"/>
                </a:solidFill>
              </a:rPr>
              <a:t> Para bronchial mental</a:t>
            </a:r>
            <a:r>
              <a:rPr lang="en-US" dirty="0"/>
              <a:t>. The blood capillaries make close contact with </a:t>
            </a:r>
            <a:r>
              <a:rPr lang="en-US" dirty="0" err="1"/>
              <a:t>peri</a:t>
            </a:r>
            <a:r>
              <a:rPr lang="en-US" dirty="0"/>
              <a:t> </a:t>
            </a:r>
            <a:r>
              <a:rPr lang="en-US" dirty="0" err="1"/>
              <a:t>para</a:t>
            </a:r>
            <a:r>
              <a:rPr lang="en-US" dirty="0"/>
              <a:t> bronchial mental and thus the exchange of gases takes place between the blood present in the blood capillaries and air present in the air capillaries</a:t>
            </a:r>
          </a:p>
        </p:txBody>
      </p:sp>
    </p:spTree>
    <p:extLst>
      <p:ext uri="{BB962C8B-B14F-4D97-AF65-F5344CB8AC3E}">
        <p14:creationId xmlns:p14="http://schemas.microsoft.com/office/powerpoint/2010/main" xmlns="" val="4217160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721</TotalTime>
  <Words>1365</Words>
  <Application>Microsoft Office PowerPoint</Application>
  <PresentationFormat>On-screen Show (4:3)</PresentationFormat>
  <Paragraphs>126</Paragraphs>
  <Slides>24</Slides>
  <Notes>1</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RESPIRATORY SYSTEM OF POULTRY</vt:lpstr>
      <vt:lpstr>Slide 2</vt:lpstr>
      <vt:lpstr>Slide 3</vt:lpstr>
      <vt:lpstr>Differences between the respiratory system of poultry and mammals</vt:lpstr>
      <vt:lpstr>TRACHEA</vt:lpstr>
      <vt:lpstr>BRONCHI</vt:lpstr>
      <vt:lpstr>PRIMARY BRONCHI</vt:lpstr>
      <vt:lpstr>SECONDARY BRONCHI</vt:lpstr>
      <vt:lpstr>TERTIARY BRONCHI</vt:lpstr>
      <vt:lpstr>Slide 10</vt:lpstr>
      <vt:lpstr>Slide 11</vt:lpstr>
      <vt:lpstr>AIR SACS</vt:lpstr>
      <vt:lpstr>Slide 13</vt:lpstr>
      <vt:lpstr>Slide 14</vt:lpstr>
      <vt:lpstr>Slide 15</vt:lpstr>
      <vt:lpstr>MECHANISM OF RESPIRATION</vt:lpstr>
      <vt:lpstr>Slide 17</vt:lpstr>
      <vt:lpstr>  </vt:lpstr>
      <vt:lpstr>Slide 19</vt:lpstr>
      <vt:lpstr>Slide 20</vt:lpstr>
      <vt:lpstr>THERMOREGULATION</vt:lpstr>
      <vt:lpstr>Slide 22</vt:lpstr>
      <vt:lpstr>Slide 23</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creator>Zaib</dc:creator>
  <cp:lastModifiedBy>uaar</cp:lastModifiedBy>
  <cp:revision>35</cp:revision>
  <dcterms:created xsi:type="dcterms:W3CDTF">2012-01-27T17:04:57Z</dcterms:created>
  <dcterms:modified xsi:type="dcterms:W3CDTF">2015-01-15T10:38:39Z</dcterms:modified>
</cp:coreProperties>
</file>