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0"/>
  </p:notesMasterIdLst>
  <p:sldIdLst>
    <p:sldId id="258" r:id="rId2"/>
    <p:sldId id="335" r:id="rId3"/>
    <p:sldId id="336" r:id="rId4"/>
    <p:sldId id="327" r:id="rId5"/>
    <p:sldId id="349" r:id="rId6"/>
    <p:sldId id="279" r:id="rId7"/>
    <p:sldId id="339" r:id="rId8"/>
    <p:sldId id="342" r:id="rId9"/>
    <p:sldId id="341" r:id="rId10"/>
    <p:sldId id="338" r:id="rId11"/>
    <p:sldId id="284" r:id="rId12"/>
    <p:sldId id="285" r:id="rId13"/>
    <p:sldId id="286" r:id="rId14"/>
    <p:sldId id="287" r:id="rId15"/>
    <p:sldId id="334" r:id="rId16"/>
    <p:sldId id="288" r:id="rId17"/>
    <p:sldId id="289" r:id="rId18"/>
    <p:sldId id="290" r:id="rId19"/>
    <p:sldId id="291" r:id="rId20"/>
    <p:sldId id="292" r:id="rId21"/>
    <p:sldId id="293" r:id="rId22"/>
    <p:sldId id="294" r:id="rId23"/>
    <p:sldId id="295" r:id="rId24"/>
    <p:sldId id="347" r:id="rId25"/>
    <p:sldId id="343" r:id="rId26"/>
    <p:sldId id="344" r:id="rId27"/>
    <p:sldId id="345" r:id="rId28"/>
    <p:sldId id="348" r:id="rId29"/>
    <p:sldId id="296" r:id="rId30"/>
    <p:sldId id="302" r:id="rId31"/>
    <p:sldId id="304" r:id="rId32"/>
    <p:sldId id="305" r:id="rId33"/>
    <p:sldId id="307" r:id="rId34"/>
    <p:sldId id="309" r:id="rId35"/>
    <p:sldId id="310" r:id="rId36"/>
    <p:sldId id="324" r:id="rId37"/>
    <p:sldId id="333" r:id="rId38"/>
    <p:sldId id="31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F3F3BF-DAFB-4CC5-8586-F08EACC7F801}" type="datetimeFigureOut">
              <a:rPr lang="en-US" smtClean="0"/>
              <a:pPr/>
              <a:t>8/20/2015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C8BE2B-AAC2-42E8-BAD2-6F381A8AD95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2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88792C-583C-4959-87D0-8ED210C47802}" type="slidenum">
              <a:rPr lang="en-US" smtClean="0">
                <a:latin typeface="Arial" pitchFamily="34" charset="0"/>
              </a:rPr>
              <a:pPr/>
              <a:t>1</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5AD535-CB07-4F8D-9B90-82CF34BDEB29}" type="slidenum">
              <a:rPr lang="en-US" smtClean="0">
                <a:latin typeface="Arial" pitchFamily="34" charset="0"/>
              </a:rPr>
              <a:pPr/>
              <a:t>17</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6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332554-A75B-4CD0-845B-B710F487E693}" type="slidenum">
              <a:rPr lang="en-US" smtClean="0">
                <a:latin typeface="Arial" pitchFamily="34" charset="0"/>
              </a:rPr>
              <a:pPr/>
              <a:t>18</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7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29304F-6FE7-4791-A409-9F30AAF569D6}" type="slidenum">
              <a:rPr lang="en-US" smtClean="0">
                <a:latin typeface="Arial" pitchFamily="34" charset="0"/>
              </a:rPr>
              <a:pPr/>
              <a:t>19</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8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632E68-D09D-46DB-A7F2-851128FF8409}" type="slidenum">
              <a:rPr lang="en-US" smtClean="0">
                <a:latin typeface="Arial" pitchFamily="34" charset="0"/>
              </a:rPr>
              <a:pPr/>
              <a:t>20</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9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E926B8-F593-4987-98E0-945330342C8D}" type="slidenum">
              <a:rPr lang="en-US" smtClean="0">
                <a:latin typeface="Arial" pitchFamily="34" charset="0"/>
              </a:rPr>
              <a:pPr/>
              <a:t>21</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0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DCC54F-57B3-4969-8E25-E961B4E8F4AA}" type="slidenum">
              <a:rPr lang="en-US" smtClean="0">
                <a:latin typeface="Arial" pitchFamily="34" charset="0"/>
              </a:rPr>
              <a:pPr/>
              <a:t>22</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1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A48523-6F5C-41B6-BCB2-3E2AFFD7E53D}" type="slidenum">
              <a:rPr lang="en-US" smtClean="0">
                <a:latin typeface="Arial" pitchFamily="34" charset="0"/>
              </a:rPr>
              <a:pPr/>
              <a:t>23</a:t>
            </a:fld>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2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733E0C-77FF-4715-ADA3-5B7CA6D77A3A}" type="slidenum">
              <a:rPr lang="en-US" smtClean="0">
                <a:latin typeface="Arial" pitchFamily="34" charset="0"/>
              </a:rPr>
              <a:pPr/>
              <a:t>29</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7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0DB270-C424-4769-87A6-7AB65CD6B2DA}" type="slidenum">
              <a:rPr lang="en-US" smtClean="0">
                <a:latin typeface="Arial" pitchFamily="34" charset="0"/>
              </a:rPr>
              <a:pPr/>
              <a:t>30</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9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4B7642-DB0B-4D3F-95C6-4928FA528DE8}" type="slidenum">
              <a:rPr lang="en-US" smtClean="0">
                <a:latin typeface="Arial" pitchFamily="34" charset="0"/>
              </a:rPr>
              <a:pPr/>
              <a:t>31</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571FDA-F4F7-4CBE-B4F3-CB01F048983B}"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0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38777-63A9-4796-9441-C4F346EB0978}" type="slidenum">
              <a:rPr lang="en-US" smtClean="0">
                <a:latin typeface="Arial" pitchFamily="34" charset="0"/>
              </a:rPr>
              <a:pPr/>
              <a:t>32</a:t>
            </a:fld>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1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4F7634-5C75-4F8D-86A4-1C0F9FB8A3CF}" type="slidenum">
              <a:rPr lang="en-US" smtClean="0">
                <a:latin typeface="Arial" pitchFamily="34" charset="0"/>
              </a:rPr>
              <a:pPr/>
              <a:t>33</a:t>
            </a:fld>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2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7540BE-94BA-47D5-9ED2-007E98ACDBF9}" type="slidenum">
              <a:rPr lang="en-US" smtClean="0">
                <a:latin typeface="Arial" pitchFamily="34" charset="0"/>
              </a:rPr>
              <a:pPr/>
              <a:t>34</a:t>
            </a:fld>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3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92F28B-C7C4-4189-A66F-7CC42385A6A5}" type="slidenum">
              <a:rPr lang="en-US" smtClean="0">
                <a:latin typeface="Arial" pitchFamily="34" charset="0"/>
              </a:rPr>
              <a:pPr/>
              <a:t>35</a:t>
            </a:fld>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6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8FBFBA-0188-435B-9C74-9AAD7D8394FF}" type="slidenum">
              <a:rPr lang="en-US" smtClean="0">
                <a:latin typeface="Arial" pitchFamily="34" charset="0"/>
              </a:rPr>
              <a:pPr/>
              <a:t>38</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4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A15803-58CF-4149-B1D9-656D1FEF9577}" type="slidenum">
              <a:rPr lang="en-US" smtClean="0">
                <a:latin typeface="Arial" pitchFamily="34" charset="0"/>
              </a:rPr>
              <a:pPr/>
              <a:t>8</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7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31760D-C4C1-4366-BE83-CEEAEF3D909D}"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8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4F82CB-90CA-41A5-906A-D7C2E076348E}" type="slidenum">
              <a:rPr lang="en-US" smtClean="0">
                <a:latin typeface="Arial" pitchFamily="34" charset="0"/>
              </a:rPr>
              <a:pPr/>
              <a:t>11</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9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B89D20-1DBA-4B06-8D23-52501976D844}" type="slidenum">
              <a:rPr lang="en-US" smtClean="0">
                <a:latin typeface="Arial" pitchFamily="34" charset="0"/>
              </a:rPr>
              <a:pPr/>
              <a:t>12</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1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F919BF-B5B9-4269-A052-060B62DFB52E}"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3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4BCF2B-1869-4CA5-8C3C-3AEF7E488C15}" type="slidenum">
              <a:rPr lang="en-US" smtClean="0">
                <a:latin typeface="Arial" pitchFamily="34" charset="0"/>
              </a:rPr>
              <a:pPr/>
              <a:t>14</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495EBA-0AAC-4503-95B5-53E068BD4BDA}" type="slidenum">
              <a:rPr lang="en-US" smtClean="0">
                <a:latin typeface="Arial" pitchFamily="34" charset="0"/>
              </a:rPr>
              <a:pPr/>
              <a:t>16</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93C69F7-3412-4686-A63D-BA32EA17D96D}" type="datetimeFigureOut">
              <a:rPr lang="en-US" smtClean="0"/>
              <a:pPr/>
              <a:t>8/20/2015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32FBB17-2231-4EAD-976D-ADB909469F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3C69F7-3412-4686-A63D-BA32EA17D96D}" type="datetimeFigureOut">
              <a:rPr lang="en-US" smtClean="0"/>
              <a:pPr/>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FBB17-2231-4EAD-976D-ADB909469F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3C69F7-3412-4686-A63D-BA32EA17D96D}" type="datetimeFigureOut">
              <a:rPr lang="en-US" smtClean="0"/>
              <a:pPr/>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FBB17-2231-4EAD-976D-ADB909469F1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CA00237-0A0F-4691-A53A-BA9E2B345161}"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3C69F7-3412-4686-A63D-BA32EA17D96D}" type="datetimeFigureOut">
              <a:rPr lang="en-US" smtClean="0"/>
              <a:pPr/>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FBB17-2231-4EAD-976D-ADB909469F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93C69F7-3412-4686-A63D-BA32EA17D96D}" type="datetimeFigureOut">
              <a:rPr lang="en-US" smtClean="0"/>
              <a:pPr/>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FBB17-2231-4EAD-976D-ADB909469F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3C69F7-3412-4686-A63D-BA32EA17D96D}" type="datetimeFigureOut">
              <a:rPr lang="en-US" smtClean="0"/>
              <a:pPr/>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FBB17-2231-4EAD-976D-ADB909469F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93C69F7-3412-4686-A63D-BA32EA17D96D}" type="datetimeFigureOut">
              <a:rPr lang="en-US" smtClean="0"/>
              <a:pPr/>
              <a:t>8/20/2015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FBB17-2231-4EAD-976D-ADB909469F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93C69F7-3412-4686-A63D-BA32EA17D96D}" type="datetimeFigureOut">
              <a:rPr lang="en-US" smtClean="0"/>
              <a:pPr/>
              <a:t>8/20/2015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FBB17-2231-4EAD-976D-ADB909469F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C69F7-3412-4686-A63D-BA32EA17D96D}" type="datetimeFigureOut">
              <a:rPr lang="en-US" smtClean="0"/>
              <a:pPr/>
              <a:t>8/20/2015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FBB17-2231-4EAD-976D-ADB909469F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3C69F7-3412-4686-A63D-BA32EA17D96D}" type="datetimeFigureOut">
              <a:rPr lang="en-US" smtClean="0"/>
              <a:pPr/>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FBB17-2231-4EAD-976D-ADB909469F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3C69F7-3412-4686-A63D-BA32EA17D96D}" type="datetimeFigureOut">
              <a:rPr lang="en-US" smtClean="0"/>
              <a:pPr/>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32FBB17-2231-4EAD-976D-ADB909469F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93C69F7-3412-4686-A63D-BA32EA17D96D}" type="datetimeFigureOut">
              <a:rPr lang="en-US" smtClean="0"/>
              <a:pPr/>
              <a:t>8/20/2015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32FBB17-2231-4EAD-976D-ADB909469F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3276600" y="381000"/>
            <a:ext cx="3200400" cy="685800"/>
          </a:xfrm>
          <a:solidFill>
            <a:srgbClr val="92D050"/>
          </a:solidFill>
        </p:spPr>
        <p:txBody>
          <a:bodyPr>
            <a:noAutofit/>
          </a:bodyPr>
          <a:lstStyle/>
          <a:p>
            <a:pPr>
              <a:buFont typeface="Wingdings" pitchFamily="2" charset="2"/>
              <a:buNone/>
            </a:pPr>
            <a:r>
              <a:rPr lang="en-US" sz="4000" b="1" dirty="0" smtClean="0">
                <a:solidFill>
                  <a:schemeClr val="bg1"/>
                </a:solidFill>
                <a:latin typeface="Times New Roman" pitchFamily="18" charset="0"/>
                <a:cs typeface="Times New Roman" pitchFamily="18" charset="0"/>
              </a:rPr>
              <a:t>Turkey</a:t>
            </a:r>
          </a:p>
        </p:txBody>
      </p:sp>
      <p:sp>
        <p:nvSpPr>
          <p:cNvPr id="4" name="Title 1"/>
          <p:cNvSpPr txBox="1">
            <a:spLocks/>
          </p:cNvSpPr>
          <p:nvPr/>
        </p:nvSpPr>
        <p:spPr bwMode="auto">
          <a:xfrm>
            <a:off x="533400" y="381000"/>
            <a:ext cx="2743200" cy="685800"/>
          </a:xfrm>
          <a:prstGeom prst="rect">
            <a:avLst/>
          </a:prstGeom>
          <a:solidFill>
            <a:schemeClr val="accent5"/>
          </a:solidFill>
          <a:ln w="9525">
            <a:solidFill>
              <a:schemeClr val="tx1"/>
            </a:solidFill>
            <a:miter lim="800000"/>
            <a:headEnd/>
            <a:tailEnd/>
          </a:ln>
        </p:spPr>
        <p:txBody>
          <a:bodyPr/>
          <a:lstStyle/>
          <a:p>
            <a:pPr eaLnBrk="0" hangingPunct="0">
              <a:defRPr/>
            </a:pPr>
            <a:r>
              <a:rPr lang="en-US" sz="4000" b="1" kern="0" dirty="0">
                <a:solidFill>
                  <a:schemeClr val="bg1"/>
                </a:solidFill>
                <a:latin typeface="Times New Roman" pitchFamily="18" charset="0"/>
                <a:ea typeface="+mj-ea"/>
                <a:cs typeface="Times New Roman" pitchFamily="18" charset="0"/>
              </a:rPr>
              <a:t>POULTRY</a:t>
            </a:r>
          </a:p>
        </p:txBody>
      </p:sp>
      <p:pic>
        <p:nvPicPr>
          <p:cNvPr id="20485" name="Picture 2" descr="http://static.howstuffworks.com/gif/willow/turkey-info0.gif"/>
          <p:cNvPicPr>
            <a:picLocks noChangeAspect="1" noChangeArrowheads="1"/>
          </p:cNvPicPr>
          <p:nvPr/>
        </p:nvPicPr>
        <p:blipFill>
          <a:blip r:embed="rId3"/>
          <a:srcRect/>
          <a:stretch>
            <a:fillRect/>
          </a:stretch>
        </p:blipFill>
        <p:spPr bwMode="auto">
          <a:xfrm>
            <a:off x="1143000" y="1676400"/>
            <a:ext cx="67056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1371600"/>
            <a:ext cx="8229600" cy="5257800"/>
          </a:xfrm>
        </p:spPr>
        <p:txBody>
          <a:bodyPr>
            <a:normAutofit fontScale="62500" lnSpcReduction="20000"/>
          </a:bodyPr>
          <a:lstStyle/>
          <a:p>
            <a:r>
              <a:rPr lang="en-US" sz="3200" b="1" dirty="0" smtClean="0">
                <a:latin typeface="Times New Roman" pitchFamily="18" charset="0"/>
                <a:cs typeface="Times New Roman" pitchFamily="18" charset="0"/>
              </a:rPr>
              <a:t>4 Parental Heavy Type Breeds:</a:t>
            </a:r>
          </a:p>
          <a:p>
            <a:r>
              <a:rPr lang="en-US" dirty="0" smtClean="0">
                <a:latin typeface="Times New Roman" pitchFamily="18" charset="0"/>
                <a:cs typeface="Times New Roman" pitchFamily="18" charset="0"/>
              </a:rPr>
              <a:t>Big six</a:t>
            </a:r>
          </a:p>
          <a:p>
            <a:r>
              <a:rPr lang="en-US" dirty="0" smtClean="0">
                <a:latin typeface="Times New Roman" pitchFamily="18" charset="0"/>
                <a:cs typeface="Times New Roman" pitchFamily="18" charset="0"/>
              </a:rPr>
              <a:t>Hybrid large white</a:t>
            </a:r>
          </a:p>
          <a:p>
            <a:r>
              <a:rPr lang="en-US" dirty="0" err="1" smtClean="0">
                <a:latin typeface="Times New Roman" pitchFamily="18" charset="0"/>
                <a:cs typeface="Times New Roman" pitchFamily="18" charset="0"/>
              </a:rPr>
              <a:t>Nicholar</a:t>
            </a:r>
            <a:r>
              <a:rPr lang="en-US" dirty="0" smtClean="0">
                <a:latin typeface="Times New Roman" pitchFamily="18" charset="0"/>
                <a:cs typeface="Times New Roman" pitchFamily="18" charset="0"/>
              </a:rPr>
              <a:t>  900 </a:t>
            </a:r>
          </a:p>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Nicholar</a:t>
            </a:r>
            <a:r>
              <a:rPr lang="en-US" dirty="0" smtClean="0">
                <a:latin typeface="Times New Roman" pitchFamily="18" charset="0"/>
                <a:cs typeface="Times New Roman" pitchFamily="18" charset="0"/>
              </a:rPr>
              <a:t>  700</a:t>
            </a:r>
          </a:p>
          <a:p>
            <a:r>
              <a:rPr lang="en-US" b="1" dirty="0" smtClean="0">
                <a:latin typeface="Times New Roman" pitchFamily="18" charset="0"/>
                <a:cs typeface="Times New Roman" pitchFamily="18" charset="0"/>
              </a:rPr>
              <a:t>5 Medium Heavy Types: </a:t>
            </a:r>
          </a:p>
          <a:p>
            <a:r>
              <a:rPr lang="en-US" dirty="0" smtClean="0">
                <a:latin typeface="Times New Roman" pitchFamily="18" charset="0"/>
                <a:cs typeface="Times New Roman" pitchFamily="18" charset="0"/>
              </a:rPr>
              <a:t>BUT-8</a:t>
            </a:r>
          </a:p>
          <a:p>
            <a:r>
              <a:rPr lang="en-US" dirty="0" smtClean="0">
                <a:latin typeface="Times New Roman" pitchFamily="18" charset="0"/>
                <a:cs typeface="Times New Roman" pitchFamily="18" charset="0"/>
              </a:rPr>
              <a:t> BUT-9</a:t>
            </a:r>
          </a:p>
          <a:p>
            <a:r>
              <a:rPr lang="en-US" dirty="0" smtClean="0">
                <a:latin typeface="Times New Roman" pitchFamily="18" charset="0"/>
                <a:cs typeface="Times New Roman" pitchFamily="18" charset="0"/>
              </a:rPr>
              <a:t>Big-9</a:t>
            </a:r>
          </a:p>
          <a:p>
            <a:r>
              <a:rPr lang="en-US" dirty="0" smtClean="0">
                <a:latin typeface="Times New Roman" pitchFamily="18" charset="0"/>
                <a:cs typeface="Times New Roman" pitchFamily="18" charset="0"/>
              </a:rPr>
              <a:t> hybrid super medium </a:t>
            </a:r>
          </a:p>
          <a:p>
            <a:r>
              <a:rPr lang="en-US" dirty="0" smtClean="0">
                <a:latin typeface="Times New Roman" pitchFamily="18" charset="0"/>
                <a:cs typeface="Times New Roman" pitchFamily="18" charset="0"/>
              </a:rPr>
              <a:t>Nicolas 300). </a:t>
            </a:r>
          </a:p>
          <a:p>
            <a:r>
              <a:rPr lang="en-US" sz="3800" b="1" dirty="0" smtClean="0">
                <a:latin typeface="Times New Roman" pitchFamily="18" charset="0"/>
                <a:cs typeface="Times New Roman" pitchFamily="18" charset="0"/>
              </a:rPr>
              <a:t>Two medium varieties </a:t>
            </a:r>
            <a:r>
              <a:rPr lang="en-US" b="1" dirty="0" smtClean="0">
                <a:latin typeface="Times New Roman" pitchFamily="18" charset="0"/>
                <a:cs typeface="Times New Roman" pitchFamily="18" charset="0"/>
              </a:rPr>
              <a:t>in 1995 by regional breeders</a:t>
            </a:r>
            <a:r>
              <a:rPr lang="en-US" sz="3800" b="1" dirty="0" smtClean="0">
                <a:latin typeface="Times New Roman" pitchFamily="18" charset="0"/>
                <a:cs typeface="Times New Roman" pitchFamily="18" charset="0"/>
              </a:rPr>
              <a:t>:</a:t>
            </a:r>
            <a:r>
              <a:rPr lang="en-US" sz="2900" dirty="0" smtClean="0">
                <a:latin typeface="Times New Roman" pitchFamily="18" charset="0"/>
                <a:cs typeface="Times New Roman" pitchFamily="18" charset="0"/>
              </a:rPr>
              <a:t> </a:t>
            </a:r>
          </a:p>
          <a:p>
            <a:r>
              <a:rPr lang="en-US" sz="2900" dirty="0" err="1" smtClean="0">
                <a:latin typeface="Times New Roman" pitchFamily="18" charset="0"/>
                <a:cs typeface="Times New Roman" pitchFamily="18" charset="0"/>
              </a:rPr>
              <a:t>Benkova</a:t>
            </a:r>
            <a:r>
              <a:rPr lang="en-US" sz="2900" dirty="0" smtClean="0">
                <a:latin typeface="Times New Roman" pitchFamily="18" charset="0"/>
                <a:cs typeface="Times New Roman" pitchFamily="18" charset="0"/>
              </a:rPr>
              <a:t> </a:t>
            </a:r>
          </a:p>
          <a:p>
            <a:r>
              <a:rPr lang="en-US" dirty="0" err="1" smtClean="0">
                <a:latin typeface="Times New Roman" pitchFamily="18" charset="0"/>
                <a:cs typeface="Times New Roman" pitchFamily="18" charset="0"/>
              </a:rPr>
              <a:t>Jancowski</a:t>
            </a:r>
            <a:r>
              <a:rPr lang="en-US" dirty="0" smtClean="0">
                <a:latin typeface="Times New Roman" pitchFamily="18" charset="0"/>
                <a:cs typeface="Times New Roman" pitchFamily="18" charset="0"/>
              </a:rPr>
              <a:t>. </a:t>
            </a:r>
          </a:p>
          <a:p>
            <a:r>
              <a:rPr lang="en-US" sz="3400" b="1" dirty="0" smtClean="0">
                <a:latin typeface="Times New Roman" pitchFamily="18" charset="0"/>
                <a:cs typeface="Times New Roman" pitchFamily="18" charset="0"/>
              </a:rPr>
              <a:t>In </a:t>
            </a:r>
            <a:r>
              <a:rPr lang="en-US" sz="3400" b="1" dirty="0" err="1" smtClean="0">
                <a:latin typeface="Times New Roman" pitchFamily="18" charset="0"/>
                <a:cs typeface="Times New Roman" pitchFamily="18" charset="0"/>
              </a:rPr>
              <a:t>Europe,medium</a:t>
            </a:r>
            <a:r>
              <a:rPr lang="en-US" sz="3400" b="1" dirty="0" smtClean="0">
                <a:latin typeface="Times New Roman" pitchFamily="18" charset="0"/>
                <a:cs typeface="Times New Roman" pitchFamily="18" charset="0"/>
              </a:rPr>
              <a:t>  type turkeys available are:</a:t>
            </a:r>
          </a:p>
          <a:p>
            <a:r>
              <a:rPr lang="en-US" dirty="0" err="1" smtClean="0">
                <a:latin typeface="Times New Roman" pitchFamily="18" charset="0"/>
                <a:cs typeface="Times New Roman" pitchFamily="18" charset="0"/>
              </a:rPr>
              <a:t>Gaubin</a:t>
            </a:r>
            <a:r>
              <a:rPr lang="en-US" dirty="0" smtClean="0">
                <a:latin typeface="Times New Roman" pitchFamily="18" charset="0"/>
                <a:cs typeface="Times New Roman" pitchFamily="18" charset="0"/>
              </a:rPr>
              <a:t>(France), </a:t>
            </a:r>
          </a:p>
          <a:p>
            <a:r>
              <a:rPr lang="en-US" dirty="0" err="1" smtClean="0">
                <a:latin typeface="Times New Roman" pitchFamily="18" charset="0"/>
                <a:cs typeface="Times New Roman" pitchFamily="18" charset="0"/>
              </a:rPr>
              <a:t>Kvama</a:t>
            </a:r>
            <a:r>
              <a:rPr lang="en-US" dirty="0" smtClean="0">
                <a:latin typeface="Times New Roman" pitchFamily="18" charset="0"/>
                <a:cs typeface="Times New Roman" pitchFamily="18" charset="0"/>
              </a:rPr>
              <a:t>(Poland).</a:t>
            </a:r>
            <a:br>
              <a:rPr lang="en-US" dirty="0" smtClean="0">
                <a:latin typeface="Times New Roman" pitchFamily="18" charset="0"/>
                <a:cs typeface="Times New Roman" pitchFamily="18" charset="0"/>
              </a:rPr>
            </a:br>
            <a:r>
              <a:rPr lang="en-US" dirty="0" smtClean="0"/>
              <a:t/>
            </a:r>
            <a:br>
              <a:rPr lang="en-US" dirty="0" smtClean="0"/>
            </a:br>
            <a:endParaRPr lang="en-US" dirty="0"/>
          </a:p>
        </p:txBody>
      </p:sp>
      <p:sp>
        <p:nvSpPr>
          <p:cNvPr id="4" name="Rectangle 3"/>
          <p:cNvSpPr/>
          <p:nvPr/>
        </p:nvSpPr>
        <p:spPr>
          <a:xfrm>
            <a:off x="381000" y="685800"/>
            <a:ext cx="7467600" cy="1200329"/>
          </a:xfrm>
          <a:prstGeom prst="rect">
            <a:avLst/>
          </a:prstGeom>
        </p:spPr>
        <p:txBody>
          <a:bodyPr wrap="square">
            <a:spAutoFit/>
          </a:bodyPr>
          <a:lstStyle/>
          <a:p>
            <a:r>
              <a:rPr lang="en-US" sz="3600" b="1" dirty="0" smtClean="0">
                <a:solidFill>
                  <a:srgbClr val="0070C0"/>
                </a:solidFill>
              </a:rPr>
              <a:t>Breeds of turkeys in the World:</a:t>
            </a:r>
            <a:br>
              <a:rPr lang="en-US" sz="3600" b="1" dirty="0" smtClean="0">
                <a:solidFill>
                  <a:srgbClr val="0070C0"/>
                </a:solidFill>
              </a:rPr>
            </a:br>
            <a:endParaRPr lang="en-US" sz="3600" b="1" dirty="0">
              <a:solidFill>
                <a:srgbClr val="0070C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457200" y="1828800"/>
            <a:ext cx="8229600" cy="4114800"/>
          </a:xfrm>
        </p:spPr>
        <p:txBody>
          <a:bodyPr>
            <a:normAutofit/>
          </a:bodyPr>
          <a:lstStyle/>
          <a:p>
            <a:pPr marL="609600" indent="-609600" eaLnBrk="1" hangingPunct="1">
              <a:buNone/>
            </a:pPr>
            <a:r>
              <a:rPr lang="en-US" sz="2000" dirty="0" smtClean="0">
                <a:solidFill>
                  <a:srgbClr val="FF0000"/>
                </a:solidFill>
                <a:latin typeface="Times New Roman" pitchFamily="18" charset="0"/>
                <a:cs typeface="Times New Roman" pitchFamily="18" charset="0"/>
              </a:rPr>
              <a:t>1. </a:t>
            </a:r>
            <a:r>
              <a:rPr lang="en-US" sz="2000" b="1" dirty="0" smtClean="0">
                <a:latin typeface="Times New Roman" pitchFamily="18" charset="0"/>
                <a:cs typeface="Times New Roman" pitchFamily="18" charset="0"/>
              </a:rPr>
              <a:t>Wild  Turkey </a:t>
            </a:r>
          </a:p>
          <a:p>
            <a:pPr marL="609600" indent="-609600" eaLnBrk="1" hangingPunct="1">
              <a:buNone/>
            </a:pPr>
            <a:r>
              <a:rPr lang="en-US" sz="2000" b="1" dirty="0" smtClean="0">
                <a:solidFill>
                  <a:srgbClr val="FF0000"/>
                </a:solidFill>
                <a:latin typeface="Times New Roman" pitchFamily="18" charset="0"/>
                <a:cs typeface="Times New Roman" pitchFamily="18" charset="0"/>
              </a:rPr>
              <a:t>2.  </a:t>
            </a:r>
            <a:r>
              <a:rPr lang="en-US" sz="2000" b="1" dirty="0" smtClean="0">
                <a:latin typeface="Times New Roman" pitchFamily="18" charset="0"/>
                <a:cs typeface="Times New Roman" pitchFamily="18" charset="0"/>
              </a:rPr>
              <a:t>Domestic Turkey</a:t>
            </a:r>
          </a:p>
          <a:p>
            <a:pPr>
              <a:buFont typeface="Wingdings" pitchFamily="2" charset="2"/>
              <a:buChar char="Ø"/>
            </a:pPr>
            <a:r>
              <a:rPr lang="en-US" sz="2000" b="1" dirty="0" smtClean="0">
                <a:latin typeface="Times New Roman" pitchFamily="18" charset="0"/>
                <a:cs typeface="Times New Roman" pitchFamily="18" charset="0"/>
              </a:rPr>
              <a:t> 8 standard varieties recognized by APA</a:t>
            </a:r>
          </a:p>
          <a:p>
            <a:r>
              <a:rPr lang="en-US" sz="2000" b="1" u="sng" dirty="0" smtClean="0">
                <a:solidFill>
                  <a:srgbClr val="0070C0"/>
                </a:solidFill>
              </a:rPr>
              <a:t>Beltsville Small White</a:t>
            </a:r>
          </a:p>
          <a:p>
            <a:r>
              <a:rPr lang="en-US" sz="2000" b="1" u="sng" dirty="0" smtClean="0">
                <a:solidFill>
                  <a:srgbClr val="0070C0"/>
                </a:solidFill>
              </a:rPr>
              <a:t>Black</a:t>
            </a:r>
          </a:p>
          <a:p>
            <a:r>
              <a:rPr lang="en-US" sz="2000" b="1" u="sng" dirty="0" smtClean="0">
                <a:solidFill>
                  <a:srgbClr val="0070C0"/>
                </a:solidFill>
              </a:rPr>
              <a:t>Bourbon Red</a:t>
            </a:r>
          </a:p>
          <a:p>
            <a:r>
              <a:rPr lang="en-US" sz="2000" b="1" u="sng" dirty="0" smtClean="0">
                <a:solidFill>
                  <a:srgbClr val="0070C0"/>
                </a:solidFill>
              </a:rPr>
              <a:t>Bronze</a:t>
            </a:r>
          </a:p>
          <a:p>
            <a:r>
              <a:rPr lang="en-US" sz="2000" b="1" u="sng" dirty="0" smtClean="0">
                <a:solidFill>
                  <a:srgbClr val="0070C0"/>
                </a:solidFill>
              </a:rPr>
              <a:t>Narragansett</a:t>
            </a:r>
          </a:p>
          <a:p>
            <a:r>
              <a:rPr lang="en-US" sz="2000" b="1" u="sng" dirty="0" smtClean="0">
                <a:solidFill>
                  <a:srgbClr val="0070C0"/>
                </a:solidFill>
              </a:rPr>
              <a:t>Royal Palm</a:t>
            </a:r>
          </a:p>
          <a:p>
            <a:r>
              <a:rPr lang="en-US" sz="2000" b="1" u="sng" dirty="0" smtClean="0">
                <a:solidFill>
                  <a:srgbClr val="0070C0"/>
                </a:solidFill>
              </a:rPr>
              <a:t>Slate</a:t>
            </a:r>
          </a:p>
          <a:p>
            <a:r>
              <a:rPr lang="en-US" sz="2000" b="1" u="sng" dirty="0" smtClean="0">
                <a:solidFill>
                  <a:srgbClr val="0070C0"/>
                </a:solidFill>
              </a:rPr>
              <a:t>White Holland turkey</a:t>
            </a:r>
          </a:p>
          <a:p>
            <a:pPr marL="609600" indent="-609600" eaLnBrk="1" hangingPunct="1">
              <a:buNone/>
            </a:pPr>
            <a:endParaRPr lang="en-US" sz="2000" b="1" u="sng" dirty="0" smtClean="0">
              <a:solidFill>
                <a:srgbClr val="0070C0"/>
              </a:solidFill>
              <a:latin typeface="Times New Roman" pitchFamily="18" charset="0"/>
              <a:cs typeface="Times New Roman" pitchFamily="18" charset="0"/>
            </a:endParaRPr>
          </a:p>
        </p:txBody>
      </p:sp>
      <p:sp>
        <p:nvSpPr>
          <p:cNvPr id="4" name="Rectangle 2"/>
          <p:cNvSpPr txBox="1">
            <a:spLocks noChangeArrowheads="1"/>
          </p:cNvSpPr>
          <p:nvPr/>
        </p:nvSpPr>
        <p:spPr bwMode="auto">
          <a:xfrm>
            <a:off x="533400" y="381000"/>
            <a:ext cx="4191000" cy="533400"/>
          </a:xfrm>
          <a:prstGeom prst="rect">
            <a:avLst/>
          </a:prstGeom>
          <a:solidFill>
            <a:srgbClr val="92D050"/>
          </a:solidFill>
          <a:ln w="9525">
            <a:noFill/>
            <a:miter lim="800000"/>
            <a:headEnd/>
            <a:tailEnd/>
          </a:ln>
          <a:effectLst/>
        </p:spPr>
        <p:txBody>
          <a:bodyPr/>
          <a:lstStyle/>
          <a:p>
            <a:pPr>
              <a:defRPr/>
            </a:pPr>
            <a:r>
              <a:rPr lang="en-US" sz="2800" b="1" kern="0" dirty="0" smtClean="0">
                <a:solidFill>
                  <a:schemeClr val="bg1"/>
                </a:solidFill>
                <a:latin typeface="Times New Roman" pitchFamily="18" charset="0"/>
                <a:ea typeface="+mj-ea"/>
                <a:cs typeface="Times New Roman" pitchFamily="18" charset="0"/>
              </a:rPr>
              <a:t>Varieties of Turkey</a:t>
            </a:r>
            <a:endParaRPr lang="en-US" sz="2800" b="1" kern="0" dirty="0">
              <a:solidFill>
                <a:schemeClr val="bg1"/>
              </a:solidFill>
              <a:latin typeface="Times New Roman" pitchFamily="18" charset="0"/>
              <a:ea typeface="+mj-ea"/>
              <a:cs typeface="Times New Roman" pitchFamily="18" charset="0"/>
            </a:endParaRPr>
          </a:p>
        </p:txBody>
      </p:sp>
      <p:pic>
        <p:nvPicPr>
          <p:cNvPr id="26628" name="Picture 2" descr="http://buildyourownbirdhouseplans.com/images/Wild%20Turkeys%20by%20Cathy%20Lozo.jpg"/>
          <p:cNvPicPr>
            <a:picLocks noChangeAspect="1" noChangeArrowheads="1"/>
          </p:cNvPicPr>
          <p:nvPr/>
        </p:nvPicPr>
        <p:blipFill>
          <a:blip r:embed="rId3"/>
          <a:srcRect/>
          <a:stretch>
            <a:fillRect/>
          </a:stretch>
        </p:blipFill>
        <p:spPr bwMode="auto">
          <a:xfrm>
            <a:off x="5791200" y="1371600"/>
            <a:ext cx="3124200" cy="426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Wild Turkey, male displaying"/>
          <p:cNvPicPr>
            <a:picLocks noGrp="1" noChangeAspect="1" noChangeArrowheads="1"/>
          </p:cNvPicPr>
          <p:nvPr>
            <p:ph sz="half" idx="2"/>
          </p:nvPr>
        </p:nvPicPr>
        <p:blipFill>
          <a:blip r:embed="rId3"/>
          <a:srcRect/>
          <a:stretch>
            <a:fillRect/>
          </a:stretch>
        </p:blipFill>
        <p:spPr>
          <a:xfrm>
            <a:off x="2590800" y="1676400"/>
            <a:ext cx="3657600" cy="4191000"/>
          </a:xfrm>
        </p:spPr>
      </p:pic>
      <p:sp>
        <p:nvSpPr>
          <p:cNvPr id="4" name="Rectangle 2"/>
          <p:cNvSpPr txBox="1">
            <a:spLocks noChangeArrowheads="1"/>
          </p:cNvSpPr>
          <p:nvPr/>
        </p:nvSpPr>
        <p:spPr bwMode="auto">
          <a:xfrm>
            <a:off x="533400" y="381000"/>
            <a:ext cx="5715000" cy="533400"/>
          </a:xfrm>
          <a:prstGeom prst="rect">
            <a:avLst/>
          </a:prstGeom>
          <a:solidFill>
            <a:srgbClr val="92D050"/>
          </a:solidFill>
          <a:ln w="9525">
            <a:noFill/>
            <a:miter lim="800000"/>
            <a:headEnd/>
            <a:tailEnd/>
          </a:ln>
          <a:effectLst/>
        </p:spPr>
        <p:txBody>
          <a:bodyPr/>
          <a:lstStyle/>
          <a:p>
            <a:pPr>
              <a:defRPr/>
            </a:pPr>
            <a:r>
              <a:rPr lang="en-US" sz="2800" b="1" dirty="0">
                <a:solidFill>
                  <a:schemeClr val="bg1"/>
                </a:solidFill>
                <a:latin typeface="Times New Roman" pitchFamily="18" charset="0"/>
                <a:cs typeface="Times New Roman" pitchFamily="18" charset="0"/>
              </a:rPr>
              <a:t>Wild Turkey </a:t>
            </a:r>
            <a:r>
              <a:rPr lang="en-US" sz="2400" b="1" i="1" dirty="0">
                <a:solidFill>
                  <a:schemeClr val="bg1"/>
                </a:solidFill>
                <a:latin typeface="Arial" charset="0"/>
              </a:rPr>
              <a:t>Meleagris gallopavo</a:t>
            </a:r>
            <a:r>
              <a:rPr lang="en-US" sz="2400" b="1" dirty="0">
                <a:solidFill>
                  <a:schemeClr val="bg1"/>
                </a:solidFill>
                <a:latin typeface="Arial" charset="0"/>
              </a:rPr>
              <a:t> </a:t>
            </a:r>
            <a:endParaRPr lang="en-US" sz="2400" b="1" kern="0" dirty="0">
              <a:solidFill>
                <a:schemeClr val="bg1"/>
              </a:solidFill>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609600" y="2514600"/>
            <a:ext cx="4191000" cy="2286000"/>
          </a:xfrm>
        </p:spPr>
        <p:txBody>
          <a:bodyPr>
            <a:normAutofit fontScale="85000" lnSpcReduction="10000"/>
          </a:bodyPr>
          <a:lstStyle/>
          <a:p>
            <a:pPr eaLnBrk="1" hangingPunct="1"/>
            <a:r>
              <a:rPr lang="en-US" sz="2000" b="1" dirty="0" smtClean="0">
                <a:latin typeface="Times New Roman" pitchFamily="18" charset="0"/>
                <a:cs typeface="Times New Roman" pitchFamily="18" charset="0"/>
              </a:rPr>
              <a:t>Large, dark ground-dwelling bird. </a:t>
            </a:r>
          </a:p>
          <a:p>
            <a:pPr eaLnBrk="1" hangingPunct="1"/>
            <a:r>
              <a:rPr lang="en-US" sz="2000" b="1" dirty="0" smtClean="0">
                <a:latin typeface="Times New Roman" pitchFamily="18" charset="0"/>
                <a:cs typeface="Times New Roman" pitchFamily="18" charset="0"/>
              </a:rPr>
              <a:t>Long, powerful legs. </a:t>
            </a:r>
          </a:p>
          <a:p>
            <a:pPr eaLnBrk="1" hangingPunct="1"/>
            <a:r>
              <a:rPr lang="en-US" sz="2000" b="1" dirty="0" smtClean="0">
                <a:latin typeface="Times New Roman" pitchFamily="18" charset="0"/>
                <a:cs typeface="Times New Roman" pitchFamily="18" charset="0"/>
              </a:rPr>
              <a:t>Large, fan-shaped tail. </a:t>
            </a:r>
          </a:p>
          <a:p>
            <a:pPr eaLnBrk="1" hangingPunct="1"/>
            <a:r>
              <a:rPr lang="en-US" sz="2000" b="1" dirty="0" smtClean="0">
                <a:latin typeface="Times New Roman" pitchFamily="18" charset="0"/>
                <a:cs typeface="Times New Roman" pitchFamily="18" charset="0"/>
              </a:rPr>
              <a:t>Bare head and neck. </a:t>
            </a:r>
          </a:p>
          <a:p>
            <a:pPr eaLnBrk="1" hangingPunct="1"/>
            <a:r>
              <a:rPr lang="en-US" sz="2000" b="1" dirty="0" smtClean="0">
                <a:latin typeface="Times New Roman" pitchFamily="18" charset="0"/>
                <a:cs typeface="Times New Roman" pitchFamily="18" charset="0"/>
              </a:rPr>
              <a:t>Short, slightly down curved bill. </a:t>
            </a:r>
          </a:p>
          <a:p>
            <a:pPr eaLnBrk="1" hangingPunct="1"/>
            <a:r>
              <a:rPr lang="en-US" sz="2000" b="1" dirty="0" smtClean="0">
                <a:latin typeface="Times New Roman" pitchFamily="18" charset="0"/>
                <a:cs typeface="Times New Roman" pitchFamily="18" charset="0"/>
              </a:rPr>
              <a:t>Tip of tail chestnut-brown (in East) or </a:t>
            </a:r>
          </a:p>
          <a:p>
            <a:pPr eaLnBrk="1" hangingPunct="1">
              <a:buFont typeface="Wingdings" pitchFamily="2" charset="2"/>
              <a:buNone/>
            </a:pPr>
            <a:r>
              <a:rPr lang="en-US" sz="2000" b="1" dirty="0" smtClean="0">
                <a:latin typeface="Times New Roman" pitchFamily="18" charset="0"/>
                <a:cs typeface="Times New Roman" pitchFamily="18" charset="0"/>
              </a:rPr>
              <a:t>       white (in Southwest</a:t>
            </a:r>
            <a:r>
              <a:rPr lang="en-US" sz="2000" dirty="0" smtClean="0">
                <a:latin typeface="Arial Narrow" pitchFamily="34" charset="0"/>
              </a:rPr>
              <a:t>). </a:t>
            </a:r>
          </a:p>
        </p:txBody>
      </p:sp>
      <p:sp>
        <p:nvSpPr>
          <p:cNvPr id="6" name="Rectangle 2"/>
          <p:cNvSpPr txBox="1">
            <a:spLocks noChangeArrowheads="1"/>
          </p:cNvSpPr>
          <p:nvPr/>
        </p:nvSpPr>
        <p:spPr bwMode="auto">
          <a:xfrm>
            <a:off x="533400" y="381000"/>
            <a:ext cx="3505200" cy="533400"/>
          </a:xfrm>
          <a:prstGeom prst="rect">
            <a:avLst/>
          </a:prstGeom>
          <a:solidFill>
            <a:srgbClr val="92D050"/>
          </a:solidFill>
          <a:ln w="9525">
            <a:noFill/>
            <a:miter lim="800000"/>
            <a:headEnd/>
            <a:tailEnd/>
          </a:ln>
          <a:effectLst/>
        </p:spPr>
        <p:txBody>
          <a:bodyPr/>
          <a:lstStyle/>
          <a:p>
            <a:pPr>
              <a:defRPr/>
            </a:pPr>
            <a:r>
              <a:rPr lang="en-US" sz="2800" b="1" kern="0" dirty="0">
                <a:solidFill>
                  <a:schemeClr val="bg1"/>
                </a:solidFill>
                <a:latin typeface="Times New Roman" pitchFamily="18" charset="0"/>
                <a:ea typeface="+mj-ea"/>
                <a:cs typeface="Times New Roman" pitchFamily="18" charset="0"/>
              </a:rPr>
              <a:t>Description</a:t>
            </a:r>
          </a:p>
        </p:txBody>
      </p:sp>
      <p:pic>
        <p:nvPicPr>
          <p:cNvPr id="28676" name="Picture 2" descr="http://www.wildlife.state.nh.us/Wildlife/Wildlife_images/turkey_Joe-Blake.jpg"/>
          <p:cNvPicPr>
            <a:picLocks noChangeAspect="1" noChangeArrowheads="1"/>
          </p:cNvPicPr>
          <p:nvPr/>
        </p:nvPicPr>
        <p:blipFill>
          <a:blip r:embed="rId3"/>
          <a:srcRect l="6058" t="4848" r="6058" b="4848"/>
          <a:stretch>
            <a:fillRect/>
          </a:stretch>
        </p:blipFill>
        <p:spPr bwMode="auto">
          <a:xfrm>
            <a:off x="5029200" y="1676400"/>
            <a:ext cx="2654300" cy="3406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3400" y="381000"/>
            <a:ext cx="5029200" cy="533400"/>
          </a:xfrm>
          <a:prstGeom prst="rect">
            <a:avLst/>
          </a:prstGeom>
          <a:solidFill>
            <a:srgbClr val="92D050"/>
          </a:solidFill>
          <a:ln w="9525">
            <a:noFill/>
            <a:miter lim="800000"/>
            <a:headEnd/>
            <a:tailEnd/>
          </a:ln>
          <a:effectLst/>
        </p:spPr>
        <p:txBody>
          <a:bodyPr/>
          <a:lstStyle/>
          <a:p>
            <a:pPr>
              <a:defRPr/>
            </a:pPr>
            <a:r>
              <a:rPr lang="en-US" sz="2800" b="1" dirty="0">
                <a:solidFill>
                  <a:schemeClr val="bg1"/>
                </a:solidFill>
                <a:latin typeface="Times New Roman" pitchFamily="18" charset="0"/>
                <a:cs typeface="Times New Roman" pitchFamily="18" charset="0"/>
              </a:rPr>
              <a:t>Ocellated turkey </a:t>
            </a:r>
            <a:r>
              <a:rPr lang="en-US" sz="2400" b="1" i="1" dirty="0">
                <a:solidFill>
                  <a:schemeClr val="bg1"/>
                </a:solidFill>
                <a:latin typeface="Arial Narrow" pitchFamily="34" charset="0"/>
              </a:rPr>
              <a:t>Meleagris ocellata</a:t>
            </a:r>
            <a:r>
              <a:rPr lang="en-US" sz="2400" b="1" dirty="0">
                <a:solidFill>
                  <a:schemeClr val="bg1"/>
                </a:solidFill>
                <a:latin typeface="Arial Narrow" pitchFamily="34" charset="0"/>
              </a:rPr>
              <a:t> </a:t>
            </a:r>
            <a:endParaRPr lang="en-US" sz="2400" b="1" kern="0" dirty="0">
              <a:solidFill>
                <a:schemeClr val="bg1"/>
              </a:solidFill>
              <a:latin typeface="Arial Narrow" pitchFamily="34" charset="0"/>
              <a:ea typeface="+mj-ea"/>
              <a:cs typeface="Times New Roman" pitchFamily="18" charset="0"/>
            </a:endParaRPr>
          </a:p>
        </p:txBody>
      </p:sp>
      <p:pic>
        <p:nvPicPr>
          <p:cNvPr id="30723" name="Picture 4" descr="http://images.bradspictures.com/bpictures/o/ocellated_turkey-8335.jpg"/>
          <p:cNvPicPr>
            <a:picLocks noChangeAspect="1" noChangeArrowheads="1"/>
          </p:cNvPicPr>
          <p:nvPr/>
        </p:nvPicPr>
        <p:blipFill>
          <a:blip r:embed="rId3"/>
          <a:srcRect/>
          <a:stretch>
            <a:fillRect/>
          </a:stretch>
        </p:blipFill>
        <p:spPr bwMode="auto">
          <a:xfrm>
            <a:off x="2043113" y="2895600"/>
            <a:ext cx="5195887" cy="3124200"/>
          </a:xfrm>
          <a:prstGeom prst="rect">
            <a:avLst/>
          </a:prstGeom>
          <a:noFill/>
          <a:ln w="9525">
            <a:noFill/>
            <a:miter lim="800000"/>
            <a:headEnd/>
            <a:tailEnd/>
          </a:ln>
        </p:spPr>
      </p:pic>
      <p:pic>
        <p:nvPicPr>
          <p:cNvPr id="30724" name="Picture 5" descr="http://farm3.static.flickr.com/2491/3748687623_83a06e8076.jpg"/>
          <p:cNvPicPr>
            <a:picLocks noChangeAspect="1" noChangeArrowheads="1"/>
          </p:cNvPicPr>
          <p:nvPr/>
        </p:nvPicPr>
        <p:blipFill>
          <a:blip r:embed="rId4"/>
          <a:srcRect/>
          <a:stretch>
            <a:fillRect/>
          </a:stretch>
        </p:blipFill>
        <p:spPr bwMode="auto">
          <a:xfrm>
            <a:off x="5851525" y="1143000"/>
            <a:ext cx="2590800" cy="2590800"/>
          </a:xfrm>
          <a:prstGeom prst="rect">
            <a:avLst/>
          </a:prstGeom>
          <a:noFill/>
          <a:ln w="9525">
            <a:noFill/>
            <a:miter lim="800000"/>
            <a:headEnd/>
            <a:tailEnd/>
          </a:ln>
        </p:spPr>
      </p:pic>
      <p:pic>
        <p:nvPicPr>
          <p:cNvPr id="30725" name="Picture 7" descr="http://www.oiseaux.net/photos/daniel.giraud.elliot/images/dindon.ocelle.dage.0p.jpg"/>
          <p:cNvPicPr>
            <a:picLocks noChangeAspect="1" noChangeArrowheads="1"/>
          </p:cNvPicPr>
          <p:nvPr/>
        </p:nvPicPr>
        <p:blipFill>
          <a:blip r:embed="rId5"/>
          <a:srcRect/>
          <a:stretch>
            <a:fillRect/>
          </a:stretch>
        </p:blipFill>
        <p:spPr bwMode="auto">
          <a:xfrm>
            <a:off x="381000" y="4876800"/>
            <a:ext cx="1617663" cy="114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White</a:t>
            </a:r>
            <a:r>
              <a:rPr lang="en-US" sz="1800" dirty="0" smtClean="0"/>
              <a:t>(</a:t>
            </a:r>
            <a:r>
              <a:rPr lang="en-US" sz="1200" dirty="0" smtClean="0"/>
              <a:t>original variety</a:t>
            </a:r>
            <a:r>
              <a:rPr lang="en-US" sz="2000" dirty="0" smtClean="0"/>
              <a:t>)</a:t>
            </a:r>
            <a:endParaRPr lang="en-US" dirty="0"/>
          </a:p>
        </p:txBody>
      </p:sp>
      <p:pic>
        <p:nvPicPr>
          <p:cNvPr id="5" name="Picture 4" descr="http://purdybirdy.com/poultry/wp-content/uploads/2013/07/Beltsville_Sall_White_Turkey.jpg"/>
          <p:cNvPicPr/>
          <p:nvPr/>
        </p:nvPicPr>
        <p:blipFill>
          <a:blip r:embed="rId2"/>
          <a:srcRect/>
          <a:stretch>
            <a:fillRect/>
          </a:stretch>
        </p:blipFill>
        <p:spPr bwMode="auto">
          <a:xfrm>
            <a:off x="1219200" y="1981200"/>
            <a:ext cx="6857999" cy="419099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sz="half" idx="1"/>
          </p:nvPr>
        </p:nvSpPr>
        <p:spPr>
          <a:xfrm>
            <a:off x="457200" y="1600200"/>
            <a:ext cx="4038600" cy="3581400"/>
          </a:xfrm>
        </p:spPr>
        <p:txBody>
          <a:bodyPr/>
          <a:lstStyle/>
          <a:p>
            <a:pPr eaLnBrk="1" hangingPunct="1">
              <a:lnSpc>
                <a:spcPct val="90000"/>
              </a:lnSpc>
            </a:pPr>
            <a:r>
              <a:rPr lang="en-US" sz="2000" b="1" dirty="0" smtClean="0">
                <a:latin typeface="Times New Roman" pitchFamily="18" charset="0"/>
                <a:cs typeface="Times New Roman" pitchFamily="18" charset="0"/>
              </a:rPr>
              <a:t>The Black turkey should have a lustrous greenish black plumage.</a:t>
            </a:r>
          </a:p>
          <a:p>
            <a:pPr eaLnBrk="1" hangingPunct="1">
              <a:lnSpc>
                <a:spcPct val="90000"/>
              </a:lnSpc>
            </a:pPr>
            <a:r>
              <a:rPr lang="en-US" sz="2000" b="1" dirty="0" smtClean="0">
                <a:latin typeface="Times New Roman" pitchFamily="18" charset="0"/>
                <a:cs typeface="Times New Roman" pitchFamily="18" charset="0"/>
              </a:rPr>
              <a:t>The desired weights for the variety are:</a:t>
            </a:r>
          </a:p>
          <a:p>
            <a:pPr eaLnBrk="1" hangingPunct="1">
              <a:lnSpc>
                <a:spcPct val="90000"/>
              </a:lnSpc>
              <a:buFont typeface="Wingdings" pitchFamily="2" charset="2"/>
              <a:buNone/>
            </a:pPr>
            <a:endParaRPr lang="en-US" sz="2000" b="1" dirty="0" smtClean="0">
              <a:latin typeface="Times New Roman" pitchFamily="18" charset="0"/>
              <a:cs typeface="Times New Roman" pitchFamily="18" charset="0"/>
            </a:endParaRPr>
          </a:p>
          <a:p>
            <a:pPr eaLnBrk="1" hangingPunct="1">
              <a:lnSpc>
                <a:spcPct val="90000"/>
              </a:lnSpc>
            </a:pPr>
            <a:r>
              <a:rPr lang="en-US" sz="2000" b="1" dirty="0" smtClean="0">
                <a:latin typeface="Times New Roman" pitchFamily="18" charset="0"/>
                <a:cs typeface="Times New Roman" pitchFamily="18" charset="0"/>
              </a:rPr>
              <a:t> Adult cock, 27 lbs(1 lb=0.45kg)</a:t>
            </a:r>
          </a:p>
          <a:p>
            <a:pPr eaLnBrk="1" hangingPunct="1">
              <a:lnSpc>
                <a:spcPct val="90000"/>
              </a:lnSpc>
            </a:pPr>
            <a:r>
              <a:rPr lang="en-US" sz="2000" b="1" dirty="0" smtClean="0">
                <a:latin typeface="Times New Roman" pitchFamily="18" charset="0"/>
                <a:cs typeface="Times New Roman" pitchFamily="18" charset="0"/>
              </a:rPr>
              <a:t> yearling cock, 22 lbs </a:t>
            </a:r>
          </a:p>
          <a:p>
            <a:pPr eaLnBrk="1" hangingPunct="1">
              <a:lnSpc>
                <a:spcPct val="90000"/>
              </a:lnSpc>
            </a:pPr>
            <a:r>
              <a:rPr lang="en-US" sz="2000" b="1" dirty="0" smtClean="0">
                <a:latin typeface="Times New Roman" pitchFamily="18" charset="0"/>
                <a:cs typeface="Times New Roman" pitchFamily="18" charset="0"/>
              </a:rPr>
              <a:t> cockerel, 18 lbs</a:t>
            </a:r>
          </a:p>
          <a:p>
            <a:pPr eaLnBrk="1" hangingPunct="1">
              <a:lnSpc>
                <a:spcPct val="90000"/>
              </a:lnSpc>
            </a:pPr>
            <a:r>
              <a:rPr lang="en-US" sz="2000" b="1" dirty="0" smtClean="0">
                <a:latin typeface="Times New Roman" pitchFamily="18" charset="0"/>
                <a:cs typeface="Times New Roman" pitchFamily="18" charset="0"/>
              </a:rPr>
              <a:t> hen, 18 lbs</a:t>
            </a:r>
          </a:p>
          <a:p>
            <a:pPr eaLnBrk="1" hangingPunct="1">
              <a:lnSpc>
                <a:spcPct val="90000"/>
              </a:lnSpc>
            </a:pPr>
            <a:r>
              <a:rPr lang="en-US" sz="2000" b="1" dirty="0" smtClean="0">
                <a:latin typeface="Times New Roman" pitchFamily="18" charset="0"/>
                <a:cs typeface="Times New Roman" pitchFamily="18" charset="0"/>
              </a:rPr>
              <a:t> pullet, 12 lbs </a:t>
            </a:r>
            <a:br>
              <a:rPr lang="en-US" sz="2000" b="1" dirty="0" smtClean="0">
                <a:latin typeface="Times New Roman" pitchFamily="18" charset="0"/>
                <a:cs typeface="Times New Roman" pitchFamily="18" charset="0"/>
              </a:rPr>
            </a:br>
            <a:endParaRPr lang="en-US" sz="2000" b="1" dirty="0" smtClean="0">
              <a:latin typeface="Times New Roman" pitchFamily="18" charset="0"/>
              <a:cs typeface="Times New Roman" pitchFamily="18" charset="0"/>
            </a:endParaRPr>
          </a:p>
        </p:txBody>
      </p:sp>
      <p:sp>
        <p:nvSpPr>
          <p:cNvPr id="6" name="Rectangle 2"/>
          <p:cNvSpPr txBox="1">
            <a:spLocks noChangeArrowheads="1"/>
          </p:cNvSpPr>
          <p:nvPr/>
        </p:nvSpPr>
        <p:spPr bwMode="auto">
          <a:xfrm>
            <a:off x="533400" y="381000"/>
            <a:ext cx="3581400" cy="533400"/>
          </a:xfrm>
          <a:prstGeom prst="rect">
            <a:avLst/>
          </a:prstGeom>
          <a:solidFill>
            <a:srgbClr val="92D050"/>
          </a:solidFill>
          <a:ln w="9525">
            <a:noFill/>
            <a:miter lim="800000"/>
            <a:headEnd/>
            <a:tailEnd/>
          </a:ln>
          <a:effectLst/>
        </p:spPr>
        <p:txBody>
          <a:bodyPr/>
          <a:lstStyle/>
          <a:p>
            <a:pPr>
              <a:defRPr/>
            </a:pPr>
            <a:r>
              <a:rPr lang="en-US" sz="2800" b="1" kern="0" dirty="0">
                <a:solidFill>
                  <a:schemeClr val="bg1"/>
                </a:solidFill>
                <a:latin typeface="Times New Roman" pitchFamily="18" charset="0"/>
                <a:ea typeface="+mj-ea"/>
                <a:cs typeface="Times New Roman" pitchFamily="18" charset="0"/>
              </a:rPr>
              <a:t>Breeds of Turkey</a:t>
            </a:r>
          </a:p>
        </p:txBody>
      </p:sp>
      <p:sp>
        <p:nvSpPr>
          <p:cNvPr id="31748" name="TextBox 6"/>
          <p:cNvSpPr txBox="1">
            <a:spLocks noChangeArrowheads="1"/>
          </p:cNvSpPr>
          <p:nvPr/>
        </p:nvSpPr>
        <p:spPr bwMode="auto">
          <a:xfrm>
            <a:off x="4114800" y="457200"/>
            <a:ext cx="2743200" cy="400110"/>
          </a:xfrm>
          <a:prstGeom prst="rect">
            <a:avLst/>
          </a:prstGeom>
          <a:solidFill>
            <a:srgbClr val="FFFF00"/>
          </a:solidFill>
          <a:ln w="9525">
            <a:noFill/>
            <a:miter lim="800000"/>
            <a:headEnd/>
            <a:tailEnd/>
          </a:ln>
        </p:spPr>
        <p:txBody>
          <a:bodyPr wrap="square">
            <a:spAutoFit/>
          </a:bodyPr>
          <a:lstStyle/>
          <a:p>
            <a:r>
              <a:rPr lang="en-US" sz="2000" b="1" dirty="0"/>
              <a:t>Black Turkey</a:t>
            </a:r>
          </a:p>
        </p:txBody>
      </p:sp>
      <p:pic>
        <p:nvPicPr>
          <p:cNvPr id="31749" name="Picture 2" descr="http://www.porterturkeys.com/blacktom2.jpg"/>
          <p:cNvPicPr>
            <a:picLocks noChangeAspect="1" noChangeArrowheads="1"/>
          </p:cNvPicPr>
          <p:nvPr/>
        </p:nvPicPr>
        <p:blipFill>
          <a:blip r:embed="rId3"/>
          <a:srcRect/>
          <a:stretch>
            <a:fillRect/>
          </a:stretch>
        </p:blipFill>
        <p:spPr bwMode="auto">
          <a:xfrm>
            <a:off x="5562600" y="2052638"/>
            <a:ext cx="2584450" cy="28241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33400" y="381000"/>
            <a:ext cx="3581400" cy="533400"/>
          </a:xfrm>
          <a:prstGeom prst="rect">
            <a:avLst/>
          </a:prstGeom>
          <a:solidFill>
            <a:srgbClr val="92D050"/>
          </a:solidFill>
          <a:ln w="9525">
            <a:noFill/>
            <a:miter lim="800000"/>
            <a:headEnd/>
            <a:tailEnd/>
          </a:ln>
          <a:effectLst/>
        </p:spPr>
        <p:txBody>
          <a:bodyPr/>
          <a:lstStyle/>
          <a:p>
            <a:pPr>
              <a:defRPr/>
            </a:pPr>
            <a:r>
              <a:rPr lang="en-US" sz="2800" b="1" kern="0" dirty="0">
                <a:solidFill>
                  <a:schemeClr val="bg1"/>
                </a:solidFill>
                <a:latin typeface="Times New Roman" pitchFamily="18" charset="0"/>
                <a:ea typeface="+mj-ea"/>
                <a:cs typeface="Times New Roman" pitchFamily="18" charset="0"/>
              </a:rPr>
              <a:t>Breeds of Turkey</a:t>
            </a:r>
          </a:p>
        </p:txBody>
      </p:sp>
      <p:sp>
        <p:nvSpPr>
          <p:cNvPr id="32771" name="TextBox 5"/>
          <p:cNvSpPr txBox="1">
            <a:spLocks noChangeArrowheads="1"/>
          </p:cNvSpPr>
          <p:nvPr/>
        </p:nvSpPr>
        <p:spPr bwMode="auto">
          <a:xfrm>
            <a:off x="4114800" y="457200"/>
            <a:ext cx="2590800" cy="400110"/>
          </a:xfrm>
          <a:prstGeom prst="rect">
            <a:avLst/>
          </a:prstGeom>
          <a:solidFill>
            <a:srgbClr val="FFFF00"/>
          </a:solidFill>
          <a:ln w="9525">
            <a:noFill/>
            <a:miter lim="800000"/>
            <a:headEnd/>
            <a:tailEnd/>
          </a:ln>
        </p:spPr>
        <p:txBody>
          <a:bodyPr wrap="square">
            <a:spAutoFit/>
          </a:bodyPr>
          <a:lstStyle/>
          <a:p>
            <a:r>
              <a:rPr lang="en-US" sz="2000" b="1" dirty="0"/>
              <a:t>White Turkey</a:t>
            </a:r>
          </a:p>
        </p:txBody>
      </p:sp>
      <p:pic>
        <p:nvPicPr>
          <p:cNvPr id="32772" name="Picture 2" descr="http://carolynguske.com/img/poultry/whitemidgetturk.jpg"/>
          <p:cNvPicPr>
            <a:picLocks noChangeAspect="1" noChangeArrowheads="1"/>
          </p:cNvPicPr>
          <p:nvPr/>
        </p:nvPicPr>
        <p:blipFill>
          <a:blip r:embed="rId3"/>
          <a:srcRect/>
          <a:stretch>
            <a:fillRect/>
          </a:stretch>
        </p:blipFill>
        <p:spPr bwMode="auto">
          <a:xfrm>
            <a:off x="2971800" y="1009650"/>
            <a:ext cx="4821238" cy="3249613"/>
          </a:xfrm>
          <a:prstGeom prst="rect">
            <a:avLst/>
          </a:prstGeom>
          <a:noFill/>
          <a:ln w="9525">
            <a:noFill/>
            <a:miter lim="800000"/>
            <a:headEnd/>
            <a:tailEnd/>
          </a:ln>
        </p:spPr>
      </p:pic>
      <p:sp>
        <p:nvSpPr>
          <p:cNvPr id="32773" name="Rectangle 1"/>
          <p:cNvSpPr>
            <a:spLocks noChangeArrowheads="1"/>
          </p:cNvSpPr>
          <p:nvPr/>
        </p:nvSpPr>
        <p:spPr bwMode="auto">
          <a:xfrm>
            <a:off x="914400" y="1752600"/>
            <a:ext cx="7467600" cy="5355312"/>
          </a:xfrm>
          <a:prstGeom prst="rect">
            <a:avLst/>
          </a:prstGeom>
          <a:noFill/>
          <a:ln w="9525">
            <a:noFill/>
            <a:miter lim="800000"/>
            <a:headEnd/>
            <a:tailEnd/>
          </a:ln>
        </p:spPr>
        <p:txBody>
          <a:bodyPr>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b="1" dirty="0">
                <a:latin typeface="Times New Roman" pitchFamily="18" charset="0"/>
                <a:cs typeface="Times New Roman" pitchFamily="18" charset="0"/>
              </a:rPr>
              <a:t>Supermarket Demand?</a:t>
            </a:r>
          </a:p>
          <a:p>
            <a:r>
              <a:rPr lang="en-US" b="1" dirty="0" smtClean="0">
                <a:latin typeface="Times New Roman" pitchFamily="18" charset="0"/>
                <a:cs typeface="Times New Roman" pitchFamily="18" charset="0"/>
              </a:rPr>
              <a:t>The </a:t>
            </a:r>
            <a:r>
              <a:rPr lang="en-US" b="1" dirty="0">
                <a:latin typeface="Times New Roman" pitchFamily="18" charset="0"/>
                <a:cs typeface="Times New Roman" pitchFamily="18" charset="0"/>
              </a:rPr>
              <a:t>broad breasted white turkey is the </a:t>
            </a:r>
            <a:r>
              <a:rPr lang="en-US" b="1" dirty="0">
                <a:solidFill>
                  <a:schemeClr val="bg1"/>
                </a:solidFill>
                <a:latin typeface="Times New Roman" pitchFamily="18" charset="0"/>
                <a:cs typeface="Times New Roman" pitchFamily="18" charset="0"/>
              </a:rPr>
              <a:t>favorite turkey breed of the poultry industry</a:t>
            </a:r>
            <a:r>
              <a:rPr lang="en-US" b="1" dirty="0">
                <a:latin typeface="Times New Roman" pitchFamily="18" charset="0"/>
                <a:cs typeface="Times New Roman" pitchFamily="18" charset="0"/>
              </a:rPr>
              <a:t>. The broad breasted white turkey is a derivative breed of the Small White turkey. The Broad Breasted White turkey has a large breast muscle, which satisfies consumer demand for turkey breast meat</a:t>
            </a:r>
            <a:r>
              <a:rPr lang="en-US" b="1" dirty="0" smtClean="0">
                <a:latin typeface="Times New Roman" pitchFamily="18" charset="0"/>
                <a:cs typeface="Times New Roman" pitchFamily="18" charset="0"/>
              </a:rPr>
              <a:t>. "The White Holland is a white-feathered variety that originated in Europe. Standard weights are 33 pounds for toms and 18 pounds for hens. The White Holland's advantage has been its lack of dark pinfeathers </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sz="half" idx="1"/>
          </p:nvPr>
        </p:nvSpPr>
        <p:spPr>
          <a:xfrm>
            <a:off x="457200" y="1600200"/>
            <a:ext cx="4038600" cy="2286000"/>
          </a:xfrm>
        </p:spPr>
        <p:txBody>
          <a:bodyPr>
            <a:normAutofit fontScale="92500" lnSpcReduction="20000"/>
          </a:bodyPr>
          <a:lstStyle/>
          <a:p>
            <a:pPr eaLnBrk="1" hangingPunct="1"/>
            <a:r>
              <a:rPr lang="en-US" sz="2000" b="1" dirty="0" smtClean="0">
                <a:latin typeface="Times New Roman" pitchFamily="18" charset="0"/>
                <a:cs typeface="Times New Roman" pitchFamily="18" charset="0"/>
              </a:rPr>
              <a:t>The Bronze turkey is named for its unusual color, a shimmering green-bronze which appears metallic in the sunlight. It is found in two types, </a:t>
            </a:r>
          </a:p>
          <a:p>
            <a:pPr eaLnBrk="1" hangingPunct="1"/>
            <a:r>
              <a:rPr lang="en-US" sz="2000" b="1" dirty="0" smtClean="0">
                <a:latin typeface="Times New Roman" pitchFamily="18" charset="0"/>
                <a:cs typeface="Times New Roman" pitchFamily="18" charset="0"/>
              </a:rPr>
              <a:t>the Broad-breasted </a:t>
            </a:r>
          </a:p>
          <a:p>
            <a:pPr eaLnBrk="1" hangingPunct="1"/>
            <a:r>
              <a:rPr lang="en-US" sz="2000" b="1" dirty="0" smtClean="0">
                <a:latin typeface="Times New Roman" pitchFamily="18" charset="0"/>
                <a:cs typeface="Times New Roman" pitchFamily="18" charset="0"/>
              </a:rPr>
              <a:t>the Unimproved (or naturally-mating)</a:t>
            </a:r>
          </a:p>
          <a:p>
            <a:pPr eaLnBrk="1" hangingPunct="1"/>
            <a:endParaRPr lang="en-US" sz="2000" dirty="0" smtClean="0">
              <a:latin typeface="Times New Roman" pitchFamily="18" charset="0"/>
              <a:cs typeface="Times New Roman" pitchFamily="18" charset="0"/>
            </a:endParaRPr>
          </a:p>
        </p:txBody>
      </p:sp>
      <p:sp>
        <p:nvSpPr>
          <p:cNvPr id="6" name="Rectangle 2"/>
          <p:cNvSpPr txBox="1">
            <a:spLocks noChangeArrowheads="1"/>
          </p:cNvSpPr>
          <p:nvPr/>
        </p:nvSpPr>
        <p:spPr bwMode="auto">
          <a:xfrm>
            <a:off x="533400" y="381000"/>
            <a:ext cx="3581400" cy="533400"/>
          </a:xfrm>
          <a:prstGeom prst="rect">
            <a:avLst/>
          </a:prstGeom>
          <a:solidFill>
            <a:srgbClr val="92D050"/>
          </a:solidFill>
          <a:ln w="9525">
            <a:noFill/>
            <a:miter lim="800000"/>
            <a:headEnd/>
            <a:tailEnd/>
          </a:ln>
          <a:effectLst/>
        </p:spPr>
        <p:txBody>
          <a:bodyPr/>
          <a:lstStyle/>
          <a:p>
            <a:pPr>
              <a:defRPr/>
            </a:pPr>
            <a:r>
              <a:rPr lang="en-US" sz="2800" b="1" kern="0" dirty="0">
                <a:solidFill>
                  <a:schemeClr val="bg1"/>
                </a:solidFill>
                <a:latin typeface="Times New Roman" pitchFamily="18" charset="0"/>
                <a:ea typeface="+mj-ea"/>
                <a:cs typeface="Times New Roman" pitchFamily="18" charset="0"/>
              </a:rPr>
              <a:t>Breeds of Turkey</a:t>
            </a:r>
          </a:p>
        </p:txBody>
      </p:sp>
      <p:sp>
        <p:nvSpPr>
          <p:cNvPr id="33796" name="TextBox 6"/>
          <p:cNvSpPr txBox="1">
            <a:spLocks noChangeArrowheads="1"/>
          </p:cNvSpPr>
          <p:nvPr/>
        </p:nvSpPr>
        <p:spPr bwMode="auto">
          <a:xfrm>
            <a:off x="4114800" y="457200"/>
            <a:ext cx="2667000" cy="400110"/>
          </a:xfrm>
          <a:prstGeom prst="rect">
            <a:avLst/>
          </a:prstGeom>
          <a:solidFill>
            <a:srgbClr val="FFFF00"/>
          </a:solidFill>
          <a:ln w="9525">
            <a:noFill/>
            <a:miter lim="800000"/>
            <a:headEnd/>
            <a:tailEnd/>
          </a:ln>
        </p:spPr>
        <p:txBody>
          <a:bodyPr wrap="square">
            <a:spAutoFit/>
          </a:bodyPr>
          <a:lstStyle/>
          <a:p>
            <a:r>
              <a:rPr lang="en-US" sz="2000" b="1" dirty="0"/>
              <a:t>Bronze Turkey</a:t>
            </a:r>
          </a:p>
        </p:txBody>
      </p:sp>
      <p:pic>
        <p:nvPicPr>
          <p:cNvPr id="33797" name="Picture 2" descr="http://www.free-pet-wallpapers.com/free-pet-wallpapers/free-pet-desktop-backgrounds/451027045.jpg"/>
          <p:cNvPicPr>
            <a:picLocks noChangeAspect="1" noChangeArrowheads="1"/>
          </p:cNvPicPr>
          <p:nvPr/>
        </p:nvPicPr>
        <p:blipFill>
          <a:blip r:embed="rId3"/>
          <a:srcRect/>
          <a:stretch>
            <a:fillRect/>
          </a:stretch>
        </p:blipFill>
        <p:spPr bwMode="auto">
          <a:xfrm>
            <a:off x="4495800" y="2743200"/>
            <a:ext cx="4160838" cy="3135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3.bp.blogspot.com/__c5EIR16d14/R53Z2WKu68I/AAAAAAAAAPg/oB4Q-G4o9P8/s400/BourbonRed.jpg"/>
          <p:cNvPicPr>
            <a:picLocks noChangeAspect="1" noChangeArrowheads="1"/>
          </p:cNvPicPr>
          <p:nvPr/>
        </p:nvPicPr>
        <p:blipFill>
          <a:blip r:embed="rId3"/>
          <a:srcRect/>
          <a:stretch>
            <a:fillRect/>
          </a:stretch>
        </p:blipFill>
        <p:spPr bwMode="auto">
          <a:xfrm>
            <a:off x="3810000" y="1236663"/>
            <a:ext cx="3505200" cy="2344737"/>
          </a:xfrm>
          <a:prstGeom prst="rect">
            <a:avLst/>
          </a:prstGeom>
          <a:noFill/>
          <a:ln w="9525">
            <a:noFill/>
            <a:miter lim="800000"/>
            <a:headEnd/>
            <a:tailEnd/>
          </a:ln>
        </p:spPr>
      </p:pic>
      <p:sp>
        <p:nvSpPr>
          <p:cNvPr id="6" name="Rectangle 2"/>
          <p:cNvSpPr txBox="1">
            <a:spLocks noChangeArrowheads="1"/>
          </p:cNvSpPr>
          <p:nvPr/>
        </p:nvSpPr>
        <p:spPr bwMode="auto">
          <a:xfrm>
            <a:off x="533400" y="381000"/>
            <a:ext cx="3581400" cy="533400"/>
          </a:xfrm>
          <a:prstGeom prst="rect">
            <a:avLst/>
          </a:prstGeom>
          <a:solidFill>
            <a:srgbClr val="92D050"/>
          </a:solidFill>
          <a:ln w="9525">
            <a:noFill/>
            <a:miter lim="800000"/>
            <a:headEnd/>
            <a:tailEnd/>
          </a:ln>
          <a:effectLst/>
        </p:spPr>
        <p:txBody>
          <a:bodyPr/>
          <a:lstStyle/>
          <a:p>
            <a:pPr>
              <a:defRPr/>
            </a:pPr>
            <a:r>
              <a:rPr lang="en-US" sz="2800" b="1" kern="0" dirty="0">
                <a:solidFill>
                  <a:schemeClr val="bg1"/>
                </a:solidFill>
                <a:latin typeface="Times New Roman" pitchFamily="18" charset="0"/>
                <a:ea typeface="+mj-ea"/>
                <a:cs typeface="Times New Roman" pitchFamily="18" charset="0"/>
              </a:rPr>
              <a:t>Breeds of Turkey</a:t>
            </a:r>
          </a:p>
        </p:txBody>
      </p:sp>
      <p:sp>
        <p:nvSpPr>
          <p:cNvPr id="34820" name="TextBox 6"/>
          <p:cNvSpPr txBox="1">
            <a:spLocks noChangeArrowheads="1"/>
          </p:cNvSpPr>
          <p:nvPr/>
        </p:nvSpPr>
        <p:spPr bwMode="auto">
          <a:xfrm>
            <a:off x="4114800" y="457200"/>
            <a:ext cx="2514600" cy="400110"/>
          </a:xfrm>
          <a:prstGeom prst="rect">
            <a:avLst/>
          </a:prstGeom>
          <a:solidFill>
            <a:srgbClr val="FFFF00"/>
          </a:solidFill>
          <a:ln w="9525">
            <a:noFill/>
            <a:miter lim="800000"/>
            <a:headEnd/>
            <a:tailEnd/>
          </a:ln>
        </p:spPr>
        <p:txBody>
          <a:bodyPr wrap="square">
            <a:spAutoFit/>
          </a:bodyPr>
          <a:lstStyle/>
          <a:p>
            <a:r>
              <a:rPr lang="en-US" sz="2000" b="1" dirty="0"/>
              <a:t>Bourbon Turkey</a:t>
            </a:r>
          </a:p>
        </p:txBody>
      </p:sp>
      <p:sp>
        <p:nvSpPr>
          <p:cNvPr id="34821" name="Rectangle 1"/>
          <p:cNvSpPr>
            <a:spLocks noChangeArrowheads="1"/>
          </p:cNvSpPr>
          <p:nvPr/>
        </p:nvSpPr>
        <p:spPr bwMode="auto">
          <a:xfrm>
            <a:off x="533400" y="2967038"/>
            <a:ext cx="6324600" cy="2308225"/>
          </a:xfrm>
          <a:prstGeom prst="rect">
            <a:avLst/>
          </a:prstGeom>
          <a:noFill/>
          <a:ln w="9525">
            <a:noFill/>
            <a:miter lim="800000"/>
            <a:headEnd/>
            <a:tailEnd/>
          </a:ln>
        </p:spPr>
        <p:txBody>
          <a:bodyPr>
            <a:spAutoFit/>
          </a:bodyPr>
          <a:lstStyle/>
          <a:p>
            <a:endParaRPr lang="en-US" dirty="0"/>
          </a:p>
          <a:p>
            <a:endParaRPr lang="en-US" dirty="0"/>
          </a:p>
          <a:p>
            <a:endParaRPr lang="en-US" dirty="0"/>
          </a:p>
          <a:p>
            <a:endParaRPr lang="en-US" dirty="0"/>
          </a:p>
          <a:p>
            <a:r>
              <a:rPr lang="en-US" b="1" dirty="0">
                <a:latin typeface="Times New Roman" pitchFamily="18" charset="0"/>
                <a:cs typeface="Times New Roman" pitchFamily="18" charset="0"/>
              </a:rPr>
              <a:t>It was developed by J. F. Barbee from crosses between Buff, Bronze, and White Holland turkeys .</a:t>
            </a:r>
          </a:p>
          <a:p>
            <a:r>
              <a:rPr lang="en-US" b="1" dirty="0">
                <a:latin typeface="Times New Roman" pitchFamily="18" charset="0"/>
                <a:cs typeface="Times New Roman" pitchFamily="18" charset="0"/>
              </a:rPr>
              <a:t>Male 23 lbs</a:t>
            </a:r>
          </a:p>
          <a:p>
            <a:r>
              <a:rPr lang="en-US" b="1" dirty="0">
                <a:latin typeface="Times New Roman" pitchFamily="18" charset="0"/>
                <a:cs typeface="Times New Roman" pitchFamily="18" charset="0"/>
              </a:rPr>
              <a:t>Female 14 lbs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2743200" cy="685800"/>
          </a:xfrm>
          <a:solidFill>
            <a:schemeClr val="accent5"/>
          </a:solidFill>
          <a:ln>
            <a:solidFill>
              <a:schemeClr val="tx1"/>
            </a:solidFill>
          </a:ln>
        </p:spPr>
        <p:txBody>
          <a:bodyPr>
            <a:normAutofit fontScale="90000"/>
          </a:bodyPr>
          <a:lstStyle/>
          <a:p>
            <a:pPr>
              <a:defRPr/>
            </a:pPr>
            <a:r>
              <a:rPr lang="en-US" dirty="0" smtClean="0">
                <a:solidFill>
                  <a:schemeClr val="tx1"/>
                </a:solidFill>
                <a:latin typeface="Times New Roman" pitchFamily="18" charset="0"/>
                <a:cs typeface="Times New Roman" pitchFamily="18" charset="0"/>
              </a:rPr>
              <a:t>POULTRY</a:t>
            </a:r>
            <a:endParaRPr lang="en-US" dirty="0">
              <a:solidFill>
                <a:schemeClr val="tx1"/>
              </a:solidFill>
              <a:latin typeface="Times New Roman" pitchFamily="18" charset="0"/>
              <a:cs typeface="Times New Roman" pitchFamily="18" charset="0"/>
            </a:endParaRPr>
          </a:p>
        </p:txBody>
      </p:sp>
      <p:pic>
        <p:nvPicPr>
          <p:cNvPr id="4099" name="Picture 4" descr="http://messybeast.com/genetics/hybrid-pheasant-painting.jpg"/>
          <p:cNvPicPr>
            <a:picLocks noChangeAspect="1" noChangeArrowheads="1"/>
          </p:cNvPicPr>
          <p:nvPr/>
        </p:nvPicPr>
        <p:blipFill>
          <a:blip r:embed="rId2"/>
          <a:srcRect/>
          <a:stretch>
            <a:fillRect/>
          </a:stretch>
        </p:blipFill>
        <p:spPr bwMode="auto">
          <a:xfrm>
            <a:off x="4876800" y="1371600"/>
            <a:ext cx="1828800" cy="2286000"/>
          </a:xfrm>
          <a:prstGeom prst="rect">
            <a:avLst/>
          </a:prstGeom>
          <a:noFill/>
          <a:ln w="9525">
            <a:noFill/>
            <a:miter lim="800000"/>
            <a:headEnd/>
            <a:tailEnd/>
          </a:ln>
        </p:spPr>
      </p:pic>
      <p:pic>
        <p:nvPicPr>
          <p:cNvPr id="4100" name="Picture 2" descr="http://www.oilpaintingcn.com/upload/chicken-painting-22.jpg"/>
          <p:cNvPicPr>
            <a:picLocks noChangeAspect="1" noChangeArrowheads="1"/>
          </p:cNvPicPr>
          <p:nvPr/>
        </p:nvPicPr>
        <p:blipFill>
          <a:blip r:embed="rId3"/>
          <a:srcRect/>
          <a:stretch>
            <a:fillRect/>
          </a:stretch>
        </p:blipFill>
        <p:spPr bwMode="auto">
          <a:xfrm>
            <a:off x="6781800" y="533400"/>
            <a:ext cx="2057400" cy="3090863"/>
          </a:xfrm>
          <a:prstGeom prst="rect">
            <a:avLst/>
          </a:prstGeom>
          <a:noFill/>
          <a:ln w="9525">
            <a:noFill/>
            <a:miter lim="800000"/>
            <a:headEnd/>
            <a:tailEnd/>
          </a:ln>
        </p:spPr>
      </p:pic>
      <p:pic>
        <p:nvPicPr>
          <p:cNvPr id="4101" name="Picture 8" descr="http://www.corbisimages.com/images/67/1887E44E-8084-4B99-8F6F-0A8337AC69C6/42-15262650.jpg"/>
          <p:cNvPicPr>
            <a:picLocks noChangeAspect="1" noChangeArrowheads="1"/>
          </p:cNvPicPr>
          <p:nvPr/>
        </p:nvPicPr>
        <p:blipFill>
          <a:blip r:embed="rId4"/>
          <a:srcRect/>
          <a:stretch>
            <a:fillRect/>
          </a:stretch>
        </p:blipFill>
        <p:spPr bwMode="auto">
          <a:xfrm>
            <a:off x="5181600" y="3735388"/>
            <a:ext cx="1600200" cy="2416175"/>
          </a:xfrm>
          <a:prstGeom prst="rect">
            <a:avLst/>
          </a:prstGeom>
          <a:noFill/>
          <a:ln w="9525">
            <a:noFill/>
            <a:miter lim="800000"/>
            <a:headEnd/>
            <a:tailEnd/>
          </a:ln>
        </p:spPr>
      </p:pic>
      <p:pic>
        <p:nvPicPr>
          <p:cNvPr id="4102" name="Picture 10" descr="http://1.bp.blogspot.com/_EWyHmSEzQwo/S9a8NCQAzFI/AAAAAAAAAcI/6Et2t1r4sUE/s1600/turkey_Joe-Blake.jpg"/>
          <p:cNvPicPr>
            <a:picLocks noChangeAspect="1" noChangeArrowheads="1"/>
          </p:cNvPicPr>
          <p:nvPr/>
        </p:nvPicPr>
        <p:blipFill>
          <a:blip r:embed="rId5"/>
          <a:srcRect l="6058" t="4848" r="6058" b="4848"/>
          <a:stretch>
            <a:fillRect/>
          </a:stretch>
        </p:blipFill>
        <p:spPr bwMode="auto">
          <a:xfrm>
            <a:off x="6858000" y="3635375"/>
            <a:ext cx="1968500" cy="2525713"/>
          </a:xfrm>
          <a:prstGeom prst="rect">
            <a:avLst/>
          </a:prstGeom>
          <a:noFill/>
          <a:ln w="9525">
            <a:noFill/>
            <a:miter lim="800000"/>
            <a:headEnd/>
            <a:tailEnd/>
          </a:ln>
        </p:spPr>
      </p:pic>
      <p:pic>
        <p:nvPicPr>
          <p:cNvPr id="4103" name="Picture 16" descr="http://www.natureartists.com/art/resized/1080_Wood-Duck-print-.jpg"/>
          <p:cNvPicPr>
            <a:picLocks noChangeAspect="1" noChangeArrowheads="1"/>
          </p:cNvPicPr>
          <p:nvPr/>
        </p:nvPicPr>
        <p:blipFill>
          <a:blip r:embed="rId6"/>
          <a:srcRect/>
          <a:stretch>
            <a:fillRect/>
          </a:stretch>
        </p:blipFill>
        <p:spPr bwMode="auto">
          <a:xfrm>
            <a:off x="381000" y="3048000"/>
            <a:ext cx="2514600" cy="3140075"/>
          </a:xfrm>
          <a:prstGeom prst="rect">
            <a:avLst/>
          </a:prstGeom>
          <a:noFill/>
          <a:ln w="9525">
            <a:noFill/>
            <a:miter lim="800000"/>
            <a:headEnd/>
            <a:tailEnd/>
          </a:ln>
        </p:spPr>
      </p:pic>
      <p:pic>
        <p:nvPicPr>
          <p:cNvPr id="4104" name="Picture 10" descr="http://www.natureartists.com/art/resized/1231_Courageous_Curiosity.jpg"/>
          <p:cNvPicPr>
            <a:picLocks noChangeAspect="1" noChangeArrowheads="1"/>
          </p:cNvPicPr>
          <p:nvPr/>
        </p:nvPicPr>
        <p:blipFill>
          <a:blip r:embed="rId7"/>
          <a:srcRect/>
          <a:stretch>
            <a:fillRect/>
          </a:stretch>
        </p:blipFill>
        <p:spPr bwMode="auto">
          <a:xfrm>
            <a:off x="2895600" y="3124200"/>
            <a:ext cx="2282825" cy="3032125"/>
          </a:xfrm>
          <a:prstGeom prst="rect">
            <a:avLst/>
          </a:prstGeom>
          <a:noFill/>
          <a:ln w="9525">
            <a:noFill/>
            <a:miter lim="800000"/>
            <a:headEnd/>
            <a:tailEnd/>
          </a:ln>
        </p:spPr>
      </p:pic>
      <p:pic>
        <p:nvPicPr>
          <p:cNvPr id="4105" name="Picture 12" descr="http://www.nakfinearts.com/Images/ducks300.jpg"/>
          <p:cNvPicPr>
            <a:picLocks noChangeAspect="1" noChangeArrowheads="1"/>
          </p:cNvPicPr>
          <p:nvPr/>
        </p:nvPicPr>
        <p:blipFill>
          <a:blip r:embed="rId8"/>
          <a:srcRect/>
          <a:stretch>
            <a:fillRect/>
          </a:stretch>
        </p:blipFill>
        <p:spPr bwMode="auto">
          <a:xfrm>
            <a:off x="2590800" y="2590800"/>
            <a:ext cx="1073150" cy="11303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33400" y="381000"/>
            <a:ext cx="3581400" cy="533400"/>
          </a:xfrm>
          <a:prstGeom prst="rect">
            <a:avLst/>
          </a:prstGeom>
          <a:solidFill>
            <a:srgbClr val="92D050"/>
          </a:solidFill>
          <a:ln w="9525">
            <a:noFill/>
            <a:miter lim="800000"/>
            <a:headEnd/>
            <a:tailEnd/>
          </a:ln>
          <a:effectLst/>
        </p:spPr>
        <p:txBody>
          <a:bodyPr/>
          <a:lstStyle/>
          <a:p>
            <a:pPr>
              <a:defRPr/>
            </a:pPr>
            <a:r>
              <a:rPr lang="en-US" sz="2800" b="1" kern="0" dirty="0">
                <a:solidFill>
                  <a:schemeClr val="bg1"/>
                </a:solidFill>
                <a:latin typeface="Times New Roman" pitchFamily="18" charset="0"/>
                <a:ea typeface="+mj-ea"/>
                <a:cs typeface="Times New Roman" pitchFamily="18" charset="0"/>
              </a:rPr>
              <a:t>Breeds of Turkey</a:t>
            </a:r>
          </a:p>
        </p:txBody>
      </p:sp>
      <p:sp>
        <p:nvSpPr>
          <p:cNvPr id="35843" name="TextBox 5"/>
          <p:cNvSpPr txBox="1">
            <a:spLocks noChangeArrowheads="1"/>
          </p:cNvSpPr>
          <p:nvPr/>
        </p:nvSpPr>
        <p:spPr bwMode="auto">
          <a:xfrm>
            <a:off x="4114800" y="457200"/>
            <a:ext cx="2743200" cy="400110"/>
          </a:xfrm>
          <a:prstGeom prst="rect">
            <a:avLst/>
          </a:prstGeom>
          <a:solidFill>
            <a:srgbClr val="FFFF00"/>
          </a:solidFill>
          <a:ln w="9525">
            <a:noFill/>
            <a:miter lim="800000"/>
            <a:headEnd/>
            <a:tailEnd/>
          </a:ln>
        </p:spPr>
        <p:txBody>
          <a:bodyPr wrap="square">
            <a:spAutoFit/>
          </a:bodyPr>
          <a:lstStyle/>
          <a:p>
            <a:r>
              <a:rPr lang="en-US" sz="2000" b="1" dirty="0"/>
              <a:t>Royal Palm Turkey</a:t>
            </a:r>
          </a:p>
        </p:txBody>
      </p:sp>
      <p:pic>
        <p:nvPicPr>
          <p:cNvPr id="35844" name="Picture 2" descr="http://webspace.webring.com/people/vd/donkeylady.geo/tyroyalpalm1.jpg"/>
          <p:cNvPicPr>
            <a:picLocks noChangeAspect="1" noChangeArrowheads="1"/>
          </p:cNvPicPr>
          <p:nvPr/>
        </p:nvPicPr>
        <p:blipFill>
          <a:blip r:embed="rId3"/>
          <a:srcRect/>
          <a:stretch>
            <a:fillRect/>
          </a:stretch>
        </p:blipFill>
        <p:spPr bwMode="auto">
          <a:xfrm>
            <a:off x="2895600" y="1958975"/>
            <a:ext cx="3276600" cy="3794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free-pet-wallpapers.com/free-pet-wallpapers/free-pet-desktop-backgrounds/17003007.jpg"/>
          <p:cNvPicPr>
            <a:picLocks noChangeAspect="1" noChangeArrowheads="1"/>
          </p:cNvPicPr>
          <p:nvPr/>
        </p:nvPicPr>
        <p:blipFill>
          <a:blip r:embed="rId3"/>
          <a:srcRect/>
          <a:stretch>
            <a:fillRect/>
          </a:stretch>
        </p:blipFill>
        <p:spPr bwMode="auto">
          <a:xfrm>
            <a:off x="1981200" y="1600200"/>
            <a:ext cx="5462588" cy="4098925"/>
          </a:xfrm>
          <a:prstGeom prst="rect">
            <a:avLst/>
          </a:prstGeom>
          <a:noFill/>
          <a:ln w="9525">
            <a:noFill/>
            <a:miter lim="800000"/>
            <a:headEnd/>
            <a:tailEnd/>
          </a:ln>
        </p:spPr>
      </p:pic>
      <p:sp>
        <p:nvSpPr>
          <p:cNvPr id="7" name="Rectangle 2"/>
          <p:cNvSpPr txBox="1">
            <a:spLocks noChangeArrowheads="1"/>
          </p:cNvSpPr>
          <p:nvPr/>
        </p:nvSpPr>
        <p:spPr bwMode="auto">
          <a:xfrm>
            <a:off x="533400" y="381000"/>
            <a:ext cx="2895600" cy="533400"/>
          </a:xfrm>
          <a:prstGeom prst="rect">
            <a:avLst/>
          </a:prstGeom>
          <a:solidFill>
            <a:srgbClr val="92D050"/>
          </a:solidFill>
          <a:ln w="9525">
            <a:noFill/>
            <a:miter lim="800000"/>
            <a:headEnd/>
            <a:tailEnd/>
          </a:ln>
          <a:effectLst/>
        </p:spPr>
        <p:txBody>
          <a:bodyPr/>
          <a:lstStyle/>
          <a:p>
            <a:pPr>
              <a:defRPr/>
            </a:pPr>
            <a:r>
              <a:rPr lang="en-US" sz="2800" b="1" kern="0" dirty="0">
                <a:solidFill>
                  <a:schemeClr val="bg1"/>
                </a:solidFill>
                <a:latin typeface="Times New Roman" pitchFamily="18" charset="0"/>
                <a:ea typeface="+mj-ea"/>
                <a:cs typeface="Times New Roman" pitchFamily="18" charset="0"/>
              </a:rPr>
              <a:t>Breeds of Turkey</a:t>
            </a:r>
          </a:p>
        </p:txBody>
      </p:sp>
      <p:sp>
        <p:nvSpPr>
          <p:cNvPr id="36868" name="TextBox 7"/>
          <p:cNvSpPr txBox="1">
            <a:spLocks noChangeArrowheads="1"/>
          </p:cNvSpPr>
          <p:nvPr/>
        </p:nvSpPr>
        <p:spPr bwMode="auto">
          <a:xfrm>
            <a:off x="3429000" y="457200"/>
            <a:ext cx="2057400" cy="400110"/>
          </a:xfrm>
          <a:prstGeom prst="rect">
            <a:avLst/>
          </a:prstGeom>
          <a:solidFill>
            <a:srgbClr val="FFFF00"/>
          </a:solidFill>
          <a:ln w="9525">
            <a:noFill/>
            <a:miter lim="800000"/>
            <a:headEnd/>
            <a:tailEnd/>
          </a:ln>
        </p:spPr>
        <p:txBody>
          <a:bodyPr wrap="square">
            <a:spAutoFit/>
          </a:bodyPr>
          <a:lstStyle/>
          <a:p>
            <a:r>
              <a:rPr lang="en-US" sz="2000" b="1" dirty="0"/>
              <a:t>Slate Turkey</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poultrykeeper.com/images/stories/breeds/turkeys/Narraganasett/Narraganasett-Stag.jpg"/>
          <p:cNvPicPr>
            <a:picLocks noChangeAspect="1" noChangeArrowheads="1"/>
          </p:cNvPicPr>
          <p:nvPr/>
        </p:nvPicPr>
        <p:blipFill>
          <a:blip r:embed="rId3"/>
          <a:srcRect/>
          <a:stretch>
            <a:fillRect/>
          </a:stretch>
        </p:blipFill>
        <p:spPr bwMode="auto">
          <a:xfrm>
            <a:off x="2590800" y="2133600"/>
            <a:ext cx="3810000" cy="3848100"/>
          </a:xfrm>
          <a:prstGeom prst="rect">
            <a:avLst/>
          </a:prstGeom>
          <a:noFill/>
          <a:ln w="9525">
            <a:noFill/>
            <a:miter lim="800000"/>
            <a:headEnd/>
            <a:tailEnd/>
          </a:ln>
        </p:spPr>
      </p:pic>
      <p:sp>
        <p:nvSpPr>
          <p:cNvPr id="6" name="Rectangle 2"/>
          <p:cNvSpPr txBox="1">
            <a:spLocks noChangeArrowheads="1"/>
          </p:cNvSpPr>
          <p:nvPr/>
        </p:nvSpPr>
        <p:spPr bwMode="auto">
          <a:xfrm>
            <a:off x="533400" y="381000"/>
            <a:ext cx="2895600" cy="533400"/>
          </a:xfrm>
          <a:prstGeom prst="rect">
            <a:avLst/>
          </a:prstGeom>
          <a:solidFill>
            <a:srgbClr val="92D050"/>
          </a:solidFill>
          <a:ln w="9525">
            <a:noFill/>
            <a:miter lim="800000"/>
            <a:headEnd/>
            <a:tailEnd/>
          </a:ln>
          <a:effectLst/>
        </p:spPr>
        <p:txBody>
          <a:bodyPr/>
          <a:lstStyle/>
          <a:p>
            <a:pPr>
              <a:defRPr/>
            </a:pPr>
            <a:r>
              <a:rPr lang="en-US" sz="2800" b="1" kern="0" dirty="0">
                <a:solidFill>
                  <a:schemeClr val="bg1"/>
                </a:solidFill>
                <a:latin typeface="Times New Roman" pitchFamily="18" charset="0"/>
                <a:ea typeface="+mj-ea"/>
                <a:cs typeface="Times New Roman" pitchFamily="18" charset="0"/>
              </a:rPr>
              <a:t>Breeds of Turkey</a:t>
            </a:r>
          </a:p>
        </p:txBody>
      </p:sp>
      <p:sp>
        <p:nvSpPr>
          <p:cNvPr id="37892" name="TextBox 6"/>
          <p:cNvSpPr txBox="1">
            <a:spLocks noChangeArrowheads="1"/>
          </p:cNvSpPr>
          <p:nvPr/>
        </p:nvSpPr>
        <p:spPr bwMode="auto">
          <a:xfrm>
            <a:off x="3429000" y="457200"/>
            <a:ext cx="3352800" cy="400110"/>
          </a:xfrm>
          <a:prstGeom prst="rect">
            <a:avLst/>
          </a:prstGeom>
          <a:solidFill>
            <a:srgbClr val="FFFF00"/>
          </a:solidFill>
          <a:ln w="9525">
            <a:noFill/>
            <a:miter lim="800000"/>
            <a:headEnd/>
            <a:tailEnd/>
          </a:ln>
        </p:spPr>
        <p:txBody>
          <a:bodyPr wrap="square">
            <a:spAutoFit/>
          </a:bodyPr>
          <a:lstStyle/>
          <a:p>
            <a:r>
              <a:rPr lang="en-US" sz="2000" b="1" dirty="0"/>
              <a:t>Narragansett Turkey</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0" y="1371600"/>
            <a:ext cx="7086600" cy="5105400"/>
          </a:xfrm>
        </p:spPr>
        <p:txBody>
          <a:bodyPr>
            <a:normAutofit/>
          </a:bodyPr>
          <a:lstStyle/>
          <a:p>
            <a:pPr marL="0" indent="0" eaLnBrk="1" hangingPunct="1">
              <a:lnSpc>
                <a:spcPct val="80000"/>
              </a:lnSpc>
              <a:buFont typeface="Wingdings" pitchFamily="2" charset="2"/>
              <a:buNone/>
              <a:defRPr/>
            </a:pPr>
            <a:r>
              <a:rPr lang="en-US" sz="2000" dirty="0" smtClean="0">
                <a:latin typeface="Arial Narrow" pitchFamily="34" charset="0"/>
              </a:rPr>
              <a:t>    </a:t>
            </a:r>
          </a:p>
          <a:p>
            <a:pPr marL="0" indent="0">
              <a:lnSpc>
                <a:spcPct val="80000"/>
              </a:lnSpc>
              <a:defRPr/>
            </a:pPr>
            <a:r>
              <a:rPr lang="en-US" sz="2000" dirty="0" smtClean="0">
                <a:latin typeface="Arial Narrow" pitchFamily="34" charset="0"/>
              </a:rPr>
              <a:t> </a:t>
            </a:r>
            <a:r>
              <a:rPr lang="en-US" sz="2000" dirty="0" smtClean="0">
                <a:latin typeface="Times New Roman" pitchFamily="18" charset="0"/>
                <a:cs typeface="Times New Roman" pitchFamily="18" charset="0"/>
              </a:rPr>
              <a:t>Males perform courtship displays by strutting and gobbling. </a:t>
            </a:r>
          </a:p>
          <a:p>
            <a:pPr eaLnBrk="1" hangingPunct="1">
              <a:lnSpc>
                <a:spcPct val="80000"/>
              </a:lnSpc>
              <a:defRPr/>
            </a:pPr>
            <a:r>
              <a:rPr lang="en-US" sz="2000" dirty="0" smtClean="0">
                <a:latin typeface="Times New Roman" pitchFamily="18" charset="0"/>
                <a:cs typeface="Times New Roman" pitchFamily="18" charset="0"/>
              </a:rPr>
              <a:t>Nests are shallow depressions scratched into the ground, concealed under brush, grass, or shrubs. </a:t>
            </a:r>
          </a:p>
          <a:p>
            <a:pPr eaLnBrk="1" hangingPunct="1">
              <a:lnSpc>
                <a:spcPct val="80000"/>
              </a:lnSpc>
              <a:defRPr/>
            </a:pPr>
            <a:r>
              <a:rPr lang="en-US" sz="2000" dirty="0" smtClean="0">
                <a:latin typeface="Times New Roman" pitchFamily="18" charset="0"/>
                <a:cs typeface="Times New Roman" pitchFamily="18" charset="0"/>
              </a:rPr>
              <a:t>Egg-laying begins in late March; </a:t>
            </a:r>
          </a:p>
          <a:p>
            <a:pPr eaLnBrk="1" hangingPunct="1">
              <a:lnSpc>
                <a:spcPct val="80000"/>
              </a:lnSpc>
              <a:defRPr/>
            </a:pPr>
            <a:r>
              <a:rPr lang="en-US" sz="2000" dirty="0" smtClean="0">
                <a:latin typeface="Times New Roman" pitchFamily="18" charset="0"/>
                <a:cs typeface="Times New Roman" pitchFamily="18" charset="0"/>
              </a:rPr>
              <a:t>Eggs are white with light brown spots. Incubation lasts 28 </a:t>
            </a:r>
            <a:r>
              <a:rPr lang="en-US" sz="2000" dirty="0" err="1" smtClean="0">
                <a:latin typeface="Times New Roman" pitchFamily="18" charset="0"/>
                <a:cs typeface="Times New Roman" pitchFamily="18" charset="0"/>
              </a:rPr>
              <a:t>days.Within</a:t>
            </a:r>
            <a:r>
              <a:rPr lang="en-US" sz="2000" dirty="0" smtClean="0">
                <a:latin typeface="Times New Roman" pitchFamily="18" charset="0"/>
                <a:cs typeface="Times New Roman" pitchFamily="18" charset="0"/>
              </a:rPr>
              <a:t> one day of hatching, the young birds, called poults, are able to walk. </a:t>
            </a:r>
          </a:p>
          <a:p>
            <a:pPr eaLnBrk="1" hangingPunct="1">
              <a:lnSpc>
                <a:spcPct val="80000"/>
              </a:lnSpc>
              <a:defRPr/>
            </a:pPr>
            <a:r>
              <a:rPr lang="en-US" sz="2000" dirty="0" smtClean="0">
                <a:latin typeface="Times New Roman" pitchFamily="18" charset="0"/>
                <a:cs typeface="Times New Roman" pitchFamily="18" charset="0"/>
              </a:rPr>
              <a:t>Wild turkey 10-14 and </a:t>
            </a:r>
            <a:r>
              <a:rPr lang="en-US" sz="2000" dirty="0" err="1" smtClean="0">
                <a:latin typeface="Times New Roman" pitchFamily="18" charset="0"/>
                <a:cs typeface="Times New Roman" pitchFamily="18" charset="0"/>
              </a:rPr>
              <a:t>ocellated</a:t>
            </a:r>
            <a:r>
              <a:rPr lang="en-US" sz="2000" dirty="0" smtClean="0">
                <a:latin typeface="Times New Roman" pitchFamily="18" charset="0"/>
                <a:cs typeface="Times New Roman" pitchFamily="18" charset="0"/>
              </a:rPr>
              <a:t> 8-15 eggs in a clutch</a:t>
            </a:r>
          </a:p>
          <a:p>
            <a:pPr eaLnBrk="1" hangingPunct="1">
              <a:lnSpc>
                <a:spcPct val="80000"/>
              </a:lnSpc>
              <a:defRPr/>
            </a:pPr>
            <a:r>
              <a:rPr lang="en-US" sz="2000" dirty="0" smtClean="0"/>
              <a:t>female ratio is 1:5 for medium type turkeys </a:t>
            </a:r>
          </a:p>
          <a:p>
            <a:pPr eaLnBrk="1" hangingPunct="1">
              <a:lnSpc>
                <a:spcPct val="80000"/>
              </a:lnSpc>
              <a:defRPr/>
            </a:pPr>
            <a:r>
              <a:rPr lang="en-US" sz="2000" dirty="0" smtClean="0"/>
              <a:t> 1:3 for large types. </a:t>
            </a:r>
          </a:p>
          <a:p>
            <a:pPr eaLnBrk="1" hangingPunct="1">
              <a:lnSpc>
                <a:spcPct val="80000"/>
              </a:lnSpc>
              <a:defRPr/>
            </a:pPr>
            <a:r>
              <a:rPr lang="en-US" sz="2000" dirty="0" smtClean="0"/>
              <a:t>On an average 40-50 </a:t>
            </a:r>
            <a:r>
              <a:rPr lang="en-US" sz="2000" dirty="0" err="1" smtClean="0"/>
              <a:t>poults</a:t>
            </a:r>
            <a:r>
              <a:rPr lang="en-US" sz="2000" dirty="0" smtClean="0"/>
              <a:t> is expected form each breeder hen</a:t>
            </a:r>
            <a:br>
              <a:rPr lang="en-US" sz="2000" dirty="0" smtClean="0"/>
            </a:br>
            <a:r>
              <a:rPr lang="en-US" sz="1800" dirty="0" smtClean="0"/>
              <a:t/>
            </a:r>
            <a:br>
              <a:rPr lang="en-US" sz="1800" dirty="0" smtClean="0"/>
            </a:br>
            <a:endParaRPr lang="en-US" sz="2800" b="1" dirty="0" smtClean="0">
              <a:latin typeface="Times New Roman" pitchFamily="18" charset="0"/>
              <a:cs typeface="Times New Roman" pitchFamily="18" charset="0"/>
            </a:endParaRPr>
          </a:p>
        </p:txBody>
      </p:sp>
      <p:sp>
        <p:nvSpPr>
          <p:cNvPr id="5" name="Rectangle 2"/>
          <p:cNvSpPr txBox="1">
            <a:spLocks noChangeArrowheads="1"/>
          </p:cNvSpPr>
          <p:nvPr/>
        </p:nvSpPr>
        <p:spPr bwMode="auto">
          <a:xfrm>
            <a:off x="533400" y="381000"/>
            <a:ext cx="2971800" cy="533400"/>
          </a:xfrm>
          <a:prstGeom prst="rect">
            <a:avLst/>
          </a:prstGeom>
          <a:solidFill>
            <a:srgbClr val="92D050"/>
          </a:solidFill>
          <a:ln w="9525">
            <a:noFill/>
            <a:miter lim="800000"/>
            <a:headEnd/>
            <a:tailEnd/>
          </a:ln>
          <a:effectLst/>
        </p:spPr>
        <p:txBody>
          <a:bodyPr/>
          <a:lstStyle/>
          <a:p>
            <a:pPr>
              <a:defRPr/>
            </a:pPr>
            <a:r>
              <a:rPr lang="en-US" sz="2800" b="1" kern="0" dirty="0">
                <a:solidFill>
                  <a:schemeClr val="bg1"/>
                </a:solidFill>
                <a:latin typeface="Times New Roman" pitchFamily="18" charset="0"/>
                <a:ea typeface="+mj-ea"/>
                <a:cs typeface="Times New Roman" pitchFamily="18" charset="0"/>
              </a:rPr>
              <a:t>Turkey Breeding</a:t>
            </a:r>
          </a:p>
        </p:txBody>
      </p:sp>
      <p:pic>
        <p:nvPicPr>
          <p:cNvPr id="38916" name="Picture 2" descr="http://bmre89.com/turkey08.jpg"/>
          <p:cNvPicPr>
            <a:picLocks noChangeAspect="1" noChangeArrowheads="1"/>
          </p:cNvPicPr>
          <p:nvPr/>
        </p:nvPicPr>
        <p:blipFill>
          <a:blip r:embed="rId3"/>
          <a:srcRect/>
          <a:stretch>
            <a:fillRect/>
          </a:stretch>
        </p:blipFill>
        <p:spPr bwMode="auto">
          <a:xfrm>
            <a:off x="7391400" y="685800"/>
            <a:ext cx="1127125" cy="3127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229600" cy="5486400"/>
          </a:xfrm>
        </p:spPr>
        <p:txBody>
          <a:bodyPr>
            <a:normAutofit fontScale="70000" lnSpcReduction="20000"/>
          </a:bodyPr>
          <a:lstStyle/>
          <a:p>
            <a:pPr>
              <a:buNone/>
            </a:pPr>
            <a:endParaRPr lang="en-US" sz="5200" b="1" dirty="0" smtClean="0"/>
          </a:p>
          <a:p>
            <a:pPr>
              <a:buNone/>
            </a:pPr>
            <a:endParaRPr lang="en-US" sz="5200" b="1" dirty="0" smtClean="0"/>
          </a:p>
          <a:p>
            <a:pPr>
              <a:buNone/>
            </a:pPr>
            <a:r>
              <a:rPr lang="en-US" sz="5200" b="1" dirty="0" smtClean="0"/>
              <a:t>Sexing Turkeys</a:t>
            </a:r>
          </a:p>
          <a:p>
            <a:pPr>
              <a:buNone/>
            </a:pPr>
            <a:r>
              <a:rPr lang="en-US" sz="5200" b="1" dirty="0" smtClean="0"/>
              <a:t>                                 Toms vs. Hens</a:t>
            </a:r>
            <a:r>
              <a:rPr lang="en-US" sz="5200" dirty="0" smtClean="0"/>
              <a:t/>
            </a:r>
            <a:br>
              <a:rPr lang="en-US" sz="5200" dirty="0" smtClean="0"/>
            </a:br>
            <a:r>
              <a:rPr lang="en-US" dirty="0" smtClean="0"/>
              <a:t/>
            </a:r>
            <a:br>
              <a:rPr lang="en-US" dirty="0" smtClean="0"/>
            </a:br>
            <a:endParaRPr lang="en-US" dirty="0" smtClean="0"/>
          </a:p>
          <a:p>
            <a:endParaRPr lang="en-US" dirty="0" smtClean="0"/>
          </a:p>
          <a:p>
            <a:endParaRPr lang="en-US" dirty="0" smtClean="0"/>
          </a:p>
          <a:p>
            <a:pPr>
              <a:buNone/>
            </a:pPr>
            <a:endParaRPr lang="en-US" dirty="0" smtClean="0"/>
          </a:p>
          <a:p>
            <a:r>
              <a:rPr lang="en-US" dirty="0" smtClean="0"/>
              <a:t>It can be difficult to tell the difference between toms (male turkeys) and hens (female turkeys) because toms and hens look very similar until maturity. </a:t>
            </a:r>
          </a:p>
          <a:p>
            <a:r>
              <a:rPr lang="en-US" dirty="0" smtClean="0"/>
              <a:t>After maturity, there are significant differences. </a:t>
            </a:r>
          </a:p>
          <a:p>
            <a:r>
              <a:rPr lang="en-US" dirty="0" smtClean="0"/>
              <a:t>Here are some clues to tell turkeys apart after 8 weeks.</a:t>
            </a:r>
            <a:br>
              <a:rPr lang="en-US" dirty="0" smtClean="0"/>
            </a:br>
            <a:r>
              <a:rPr lang="en-US" dirty="0" smtClean="0"/>
              <a:t/>
            </a:r>
            <a:br>
              <a:rPr lang="en-US" dirty="0" smtClean="0"/>
            </a:br>
            <a:endParaRPr lang="en-US" sz="4000" b="1" dirty="0">
              <a:solidFill>
                <a:schemeClr val="accent5"/>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nvPr>
        </p:nvGraphicFramePr>
        <p:xfrm>
          <a:off x="304800" y="457200"/>
          <a:ext cx="8610600" cy="3870960"/>
        </p:xfrm>
        <a:graphic>
          <a:graphicData uri="http://schemas.openxmlformats.org/drawingml/2006/table">
            <a:tbl>
              <a:tblPr firstRow="1" bandRow="1">
                <a:tableStyleId>{5C22544A-7EE6-4342-B048-85BDC9FD1C3A}</a:tableStyleId>
              </a:tblPr>
              <a:tblGrid>
                <a:gridCol w="4305300"/>
                <a:gridCol w="4305300"/>
              </a:tblGrid>
              <a:tr h="304800">
                <a:tc>
                  <a:txBody>
                    <a:bodyPr/>
                    <a:lstStyle/>
                    <a:p>
                      <a:r>
                        <a:rPr lang="en-US" dirty="0" smtClean="0"/>
                        <a:t>Tom</a:t>
                      </a:r>
                      <a:endParaRPr lang="en-US" dirty="0"/>
                    </a:p>
                  </a:txBody>
                  <a:tcPr/>
                </a:tc>
                <a:tc>
                  <a:txBody>
                    <a:bodyPr/>
                    <a:lstStyle/>
                    <a:p>
                      <a:r>
                        <a:rPr lang="en-US" dirty="0" smtClean="0"/>
                        <a:t>Hen</a:t>
                      </a:r>
                      <a:endParaRPr lang="en-US" dirty="0"/>
                    </a:p>
                  </a:txBody>
                  <a:tcPr/>
                </a:tc>
              </a:tr>
              <a:tr h="1905000">
                <a:tc>
                  <a:txBody>
                    <a:bodyPr/>
                    <a:lstStyle/>
                    <a:p>
                      <a:r>
                        <a:rPr kumimoji="0" lang="en-US" sz="1800" i="0" kern="1200" dirty="0" smtClean="0">
                          <a:solidFill>
                            <a:schemeClr val="dk1"/>
                          </a:solidFill>
                          <a:latin typeface="+mn-lt"/>
                          <a:ea typeface="+mn-ea"/>
                          <a:cs typeface="+mn-cs"/>
                        </a:rPr>
                        <a:t>Toms are significantly larger after 8 weeks.</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Larger head and body</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Longer legs</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Larger shank diameter (Shank = upper leg)</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
                      </a:r>
                      <a:br>
                        <a:rPr kumimoji="0" lang="en-US" sz="1800" i="0" kern="1200" dirty="0" smtClean="0">
                          <a:solidFill>
                            <a:schemeClr val="dk1"/>
                          </a:solidFill>
                          <a:latin typeface="+mn-lt"/>
                          <a:ea typeface="+mn-ea"/>
                          <a:cs typeface="+mn-cs"/>
                        </a:rPr>
                      </a:br>
                      <a:endParaRPr lang="en-US" dirty="0"/>
                    </a:p>
                  </a:txBody>
                  <a:tcPr/>
                </a:tc>
                <a:tc>
                  <a:txBody>
                    <a:bodyPr/>
                    <a:lstStyle/>
                    <a:p>
                      <a:r>
                        <a:rPr kumimoji="0" lang="en-US" sz="1800" i="0" kern="1200" dirty="0" smtClean="0">
                          <a:solidFill>
                            <a:schemeClr val="dk1"/>
                          </a:solidFill>
                          <a:latin typeface="+mn-lt"/>
                          <a:ea typeface="+mn-ea"/>
                          <a:cs typeface="+mn-cs"/>
                        </a:rPr>
                        <a:t>Hens are significantly smaller after 8 weeks.</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Smaller head and body</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Shorter legs</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Smaller shank diameter</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
                      </a:r>
                      <a:br>
                        <a:rPr kumimoji="0" lang="en-US" sz="1800" i="0" kern="1200" dirty="0" smtClean="0">
                          <a:solidFill>
                            <a:schemeClr val="dk1"/>
                          </a:solidFill>
                          <a:latin typeface="+mn-lt"/>
                          <a:ea typeface="+mn-ea"/>
                          <a:cs typeface="+mn-cs"/>
                        </a:rPr>
                      </a:br>
                      <a:endParaRPr lang="en-US" dirty="0"/>
                    </a:p>
                  </a:txBody>
                  <a:tcPr/>
                </a:tc>
              </a:tr>
              <a:tr h="1219200">
                <a:tc>
                  <a:txBody>
                    <a:bodyPr/>
                    <a:lstStyle/>
                    <a:p>
                      <a:r>
                        <a:rPr kumimoji="0" lang="en-US" sz="1800" i="0" kern="1200" dirty="0" smtClean="0">
                          <a:solidFill>
                            <a:schemeClr val="dk1"/>
                          </a:solidFill>
                          <a:latin typeface="+mn-lt"/>
                          <a:ea typeface="+mn-ea"/>
                          <a:cs typeface="+mn-cs"/>
                        </a:rPr>
                        <a:t>Average carcass weight at show time is 27-28 lbs.</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
                      </a:r>
                      <a:br>
                        <a:rPr kumimoji="0" lang="en-US" sz="1800" i="0" kern="1200" dirty="0" smtClean="0">
                          <a:solidFill>
                            <a:schemeClr val="dk1"/>
                          </a:solidFill>
                          <a:latin typeface="+mn-lt"/>
                          <a:ea typeface="+mn-ea"/>
                          <a:cs typeface="+mn-cs"/>
                        </a:rPr>
                      </a:br>
                      <a:endParaRPr lang="en-US" dirty="0"/>
                    </a:p>
                  </a:txBody>
                  <a:tcPr/>
                </a:tc>
                <a:tc>
                  <a:txBody>
                    <a:bodyPr/>
                    <a:lstStyle/>
                    <a:p>
                      <a:r>
                        <a:rPr kumimoji="0" lang="en-US" sz="1800" i="0" kern="1200" dirty="0" smtClean="0">
                          <a:solidFill>
                            <a:schemeClr val="dk1"/>
                          </a:solidFill>
                          <a:latin typeface="+mn-lt"/>
                          <a:ea typeface="+mn-ea"/>
                          <a:cs typeface="+mn-cs"/>
                        </a:rPr>
                        <a:t>Average carcass weight at show time is 20-22 lbs. </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
                      </a:r>
                      <a:br>
                        <a:rPr kumimoji="0" lang="en-US" sz="1800" i="0" kern="1200" dirty="0" smtClean="0">
                          <a:solidFill>
                            <a:schemeClr val="dk1"/>
                          </a:solidFill>
                          <a:latin typeface="+mn-lt"/>
                          <a:ea typeface="+mn-ea"/>
                          <a:cs typeface="+mn-cs"/>
                        </a:rPr>
                      </a:br>
                      <a:endParaRPr lang="en-US" dirty="0"/>
                    </a:p>
                  </a:txBody>
                  <a:tcPr/>
                </a:tc>
              </a:tr>
            </a:tbl>
          </a:graphicData>
        </a:graphic>
      </p:graphicFrame>
      <p:graphicFrame>
        <p:nvGraphicFramePr>
          <p:cNvPr id="7" name="Content Placeholder 3"/>
          <p:cNvGraphicFramePr>
            <a:graphicFrameLocks/>
          </p:cNvGraphicFramePr>
          <p:nvPr/>
        </p:nvGraphicFramePr>
        <p:xfrm>
          <a:off x="304800" y="4191000"/>
          <a:ext cx="8610600" cy="1022827"/>
        </p:xfrm>
        <a:graphic>
          <a:graphicData uri="http://schemas.openxmlformats.org/drawingml/2006/table">
            <a:tbl>
              <a:tblPr firstRow="1" bandRow="1">
                <a:tableStyleId>{5C22544A-7EE6-4342-B048-85BDC9FD1C3A}</a:tableStyleId>
              </a:tblPr>
              <a:tblGrid>
                <a:gridCol w="4305300"/>
                <a:gridCol w="4305300"/>
              </a:tblGrid>
              <a:tr h="1022827">
                <a:tc>
                  <a:txBody>
                    <a:bodyPr/>
                    <a:lstStyle/>
                    <a:p>
                      <a:r>
                        <a:rPr lang="en-US" b="0" dirty="0" smtClean="0">
                          <a:solidFill>
                            <a:schemeClr val="tx1"/>
                          </a:solidFill>
                        </a:rPr>
                        <a:t>Toms mature (develop fat) later than hens and take longer/more feed to “fill out” in the breast.</a:t>
                      </a:r>
                      <a:endParaRPr lang="en-US" b="0" dirty="0">
                        <a:solidFill>
                          <a:schemeClr val="tx1"/>
                        </a:solidFill>
                      </a:endParaRPr>
                    </a:p>
                  </a:txBody>
                  <a:tcPr>
                    <a:solidFill>
                      <a:schemeClr val="bg2">
                        <a:lumMod val="75000"/>
                      </a:schemeClr>
                    </a:solidFill>
                  </a:tcPr>
                </a:tc>
                <a:tc>
                  <a:txBody>
                    <a:bodyPr/>
                    <a:lstStyle/>
                    <a:p>
                      <a:r>
                        <a:rPr lang="en-US" b="0" dirty="0" smtClean="0">
                          <a:solidFill>
                            <a:schemeClr val="tx1"/>
                          </a:solidFill>
                        </a:rPr>
                        <a:t>Hens mature at a younger age than toms and will have smooth body and wing feathers earlier.</a:t>
                      </a:r>
                      <a:endParaRPr lang="en-US" b="0" dirty="0">
                        <a:solidFill>
                          <a:schemeClr val="tx1"/>
                        </a:solidFill>
                      </a:endParaRPr>
                    </a:p>
                  </a:txBody>
                  <a:tcPr>
                    <a:solidFill>
                      <a:schemeClr val="bg2">
                        <a:lumMod val="75000"/>
                      </a:schemeClr>
                    </a:solidFill>
                  </a:tcPr>
                </a:tc>
              </a:tr>
            </a:tbl>
          </a:graphicData>
        </a:graphic>
      </p:graphicFrame>
      <p:graphicFrame>
        <p:nvGraphicFramePr>
          <p:cNvPr id="8" name="Table 7"/>
          <p:cNvGraphicFramePr>
            <a:graphicFrameLocks noGrp="1"/>
          </p:cNvGraphicFramePr>
          <p:nvPr/>
        </p:nvGraphicFramePr>
        <p:xfrm>
          <a:off x="304800" y="5104636"/>
          <a:ext cx="8610600" cy="1463040"/>
        </p:xfrm>
        <a:graphic>
          <a:graphicData uri="http://schemas.openxmlformats.org/drawingml/2006/table">
            <a:tbl>
              <a:tblPr firstRow="1" bandRow="1">
                <a:tableStyleId>{5C22544A-7EE6-4342-B048-85BDC9FD1C3A}</a:tableStyleId>
              </a:tblPr>
              <a:tblGrid>
                <a:gridCol w="4305300"/>
                <a:gridCol w="4305300"/>
              </a:tblGrid>
              <a:tr h="1296164">
                <a:tc>
                  <a:txBody>
                    <a:bodyPr/>
                    <a:lstStyle/>
                    <a:p>
                      <a:r>
                        <a:rPr kumimoji="0" lang="en-US" sz="1800" b="0" i="0" kern="1200" dirty="0" smtClean="0">
                          <a:solidFill>
                            <a:schemeClr val="dk1"/>
                          </a:solidFill>
                          <a:latin typeface="+mn-lt"/>
                          <a:ea typeface="+mn-ea"/>
                          <a:cs typeface="+mn-cs"/>
                        </a:rPr>
                        <a:t>Strutting (flaring of feathers) is common after toms</a:t>
                      </a:r>
                      <a:br>
                        <a:rPr kumimoji="0" lang="en-US" sz="1800" b="0" i="0" kern="1200" dirty="0" smtClean="0">
                          <a:solidFill>
                            <a:schemeClr val="dk1"/>
                          </a:solidFill>
                          <a:latin typeface="+mn-lt"/>
                          <a:ea typeface="+mn-ea"/>
                          <a:cs typeface="+mn-cs"/>
                        </a:rPr>
                      </a:br>
                      <a:r>
                        <a:rPr kumimoji="0" lang="en-US" sz="1800" b="0" i="0" kern="1200" dirty="0" smtClean="0">
                          <a:solidFill>
                            <a:schemeClr val="dk1"/>
                          </a:solidFill>
                          <a:latin typeface="+mn-lt"/>
                          <a:ea typeface="+mn-ea"/>
                          <a:cs typeface="+mn-cs"/>
                        </a:rPr>
                        <a:t>are a few weeks old.</a:t>
                      </a:r>
                      <a:br>
                        <a:rPr kumimoji="0" lang="en-US" sz="1800" b="0" i="0" kern="1200" dirty="0" smtClean="0">
                          <a:solidFill>
                            <a:schemeClr val="dk1"/>
                          </a:solidFill>
                          <a:latin typeface="+mn-lt"/>
                          <a:ea typeface="+mn-ea"/>
                          <a:cs typeface="+mn-cs"/>
                        </a:rPr>
                      </a:br>
                      <a:r>
                        <a:rPr kumimoji="0" lang="en-US" sz="1800" b="0" i="0" kern="1200" dirty="0" smtClean="0">
                          <a:solidFill>
                            <a:schemeClr val="dk1"/>
                          </a:solidFill>
                          <a:latin typeface="+mn-lt"/>
                          <a:ea typeface="+mn-ea"/>
                          <a:cs typeface="+mn-cs"/>
                        </a:rPr>
                        <a:t/>
                      </a:r>
                      <a:br>
                        <a:rPr kumimoji="0" lang="en-US" sz="1800" b="0" i="0" kern="1200" dirty="0" smtClean="0">
                          <a:solidFill>
                            <a:schemeClr val="dk1"/>
                          </a:solidFill>
                          <a:latin typeface="+mn-lt"/>
                          <a:ea typeface="+mn-ea"/>
                          <a:cs typeface="+mn-cs"/>
                        </a:rPr>
                      </a:br>
                      <a:endParaRPr lang="en-US" b="0" dirty="0"/>
                    </a:p>
                  </a:txBody>
                  <a:tcPr>
                    <a:solidFill>
                      <a:schemeClr val="bg2">
                        <a:lumMod val="75000"/>
                      </a:schemeClr>
                    </a:solidFill>
                  </a:tcPr>
                </a:tc>
                <a:tc>
                  <a:txBody>
                    <a:bodyPr/>
                    <a:lstStyle/>
                    <a:p>
                      <a:r>
                        <a:rPr kumimoji="0" lang="en-US" sz="1800" b="0" i="0" kern="1200" dirty="0" smtClean="0">
                          <a:solidFill>
                            <a:schemeClr val="dk1"/>
                          </a:solidFill>
                          <a:latin typeface="+mn-lt"/>
                          <a:ea typeface="+mn-ea"/>
                          <a:cs typeface="+mn-cs"/>
                        </a:rPr>
                        <a:t>Hens do not strut.</a:t>
                      </a:r>
                      <a:br>
                        <a:rPr kumimoji="0" lang="en-US" sz="1800" b="0" i="0" kern="1200" dirty="0" smtClean="0">
                          <a:solidFill>
                            <a:schemeClr val="dk1"/>
                          </a:solidFill>
                          <a:latin typeface="+mn-lt"/>
                          <a:ea typeface="+mn-ea"/>
                          <a:cs typeface="+mn-cs"/>
                        </a:rPr>
                      </a:br>
                      <a:r>
                        <a:rPr kumimoji="0" lang="en-US" sz="1800" b="0" i="0" kern="1200" dirty="0" smtClean="0">
                          <a:solidFill>
                            <a:schemeClr val="dk1"/>
                          </a:solidFill>
                          <a:latin typeface="+mn-lt"/>
                          <a:ea typeface="+mn-ea"/>
                          <a:cs typeface="+mn-cs"/>
                        </a:rPr>
                        <a:t/>
                      </a:r>
                      <a:br>
                        <a:rPr kumimoji="0" lang="en-US" sz="1800" b="0" i="0" kern="1200" dirty="0" smtClean="0">
                          <a:solidFill>
                            <a:schemeClr val="dk1"/>
                          </a:solidFill>
                          <a:latin typeface="+mn-lt"/>
                          <a:ea typeface="+mn-ea"/>
                          <a:cs typeface="+mn-cs"/>
                        </a:rPr>
                      </a:br>
                      <a:endParaRPr lang="en-US" b="0" dirty="0"/>
                    </a:p>
                  </a:txBody>
                  <a:tcPr>
                    <a:solidFill>
                      <a:schemeClr val="bg2">
                        <a:lumMod val="75000"/>
                      </a:schemeClr>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1066800"/>
          <a:ext cx="8686800" cy="5486400"/>
        </p:xfrm>
        <a:graphic>
          <a:graphicData uri="http://schemas.openxmlformats.org/drawingml/2006/table">
            <a:tbl>
              <a:tblPr firstRow="1" bandRow="1">
                <a:tableStyleId>{5C22544A-7EE6-4342-B048-85BDC9FD1C3A}</a:tableStyleId>
              </a:tblPr>
              <a:tblGrid>
                <a:gridCol w="4343400"/>
                <a:gridCol w="4343400"/>
              </a:tblGrid>
              <a:tr h="304800">
                <a:tc>
                  <a:txBody>
                    <a:bodyPr/>
                    <a:lstStyle/>
                    <a:p>
                      <a:r>
                        <a:rPr lang="en-US" dirty="0" smtClean="0"/>
                        <a:t>Tom</a:t>
                      </a:r>
                      <a:endParaRPr lang="en-US" dirty="0"/>
                    </a:p>
                  </a:txBody>
                  <a:tcPr/>
                </a:tc>
                <a:tc>
                  <a:txBody>
                    <a:bodyPr/>
                    <a:lstStyle/>
                    <a:p>
                      <a:r>
                        <a:rPr lang="en-US" smtClean="0"/>
                        <a:t>Hen</a:t>
                      </a:r>
                      <a:endParaRPr lang="en-US" dirty="0"/>
                    </a:p>
                  </a:txBody>
                  <a:tcPr/>
                </a:tc>
              </a:tr>
              <a:tr h="167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i="0" kern="1200" dirty="0" smtClean="0">
                          <a:solidFill>
                            <a:schemeClr val="dk1"/>
                          </a:solidFill>
                          <a:latin typeface="+mn-lt"/>
                          <a:ea typeface="+mn-ea"/>
                          <a:cs typeface="+mn-cs"/>
                        </a:rPr>
                        <a:t>More colorful necks and faces</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After maturity, toms have blue and red faces</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Before Maturity, tom faces are darker red than hen</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faces</a:t>
                      </a:r>
                      <a:br>
                        <a:rPr kumimoji="0" lang="en-US" sz="1800" i="0" kern="1200" dirty="0" smtClean="0">
                          <a:solidFill>
                            <a:schemeClr val="dk1"/>
                          </a:solidFill>
                          <a:latin typeface="+mn-lt"/>
                          <a:ea typeface="+mn-ea"/>
                          <a:cs typeface="+mn-cs"/>
                        </a:rPr>
                      </a:br>
                      <a:endParaRPr lang="en-US" dirty="0" smtClean="0"/>
                    </a:p>
                    <a:p>
                      <a:endParaRPr lang="en-US" dirty="0"/>
                    </a:p>
                  </a:txBody>
                  <a:tcPr/>
                </a:tc>
                <a:tc>
                  <a:txBody>
                    <a:bodyPr/>
                    <a:lstStyle/>
                    <a:p>
                      <a:r>
                        <a:rPr kumimoji="0" lang="en-US" sz="1800" i="0" kern="1200" smtClean="0">
                          <a:solidFill>
                            <a:schemeClr val="dk1"/>
                          </a:solidFill>
                          <a:latin typeface="+mn-lt"/>
                          <a:ea typeface="+mn-ea"/>
                          <a:cs typeface="+mn-cs"/>
                        </a:rPr>
                        <a:t>Less colorful necks and faces</a:t>
                      </a:r>
                      <a:br>
                        <a:rPr kumimoji="0" lang="en-US" sz="1800" i="0" kern="1200" smtClean="0">
                          <a:solidFill>
                            <a:schemeClr val="dk1"/>
                          </a:solidFill>
                          <a:latin typeface="+mn-lt"/>
                          <a:ea typeface="+mn-ea"/>
                          <a:cs typeface="+mn-cs"/>
                        </a:rPr>
                      </a:br>
                      <a:r>
                        <a:rPr kumimoji="0" lang="en-US" sz="1800" i="0" kern="1200" smtClean="0">
                          <a:solidFill>
                            <a:schemeClr val="dk1"/>
                          </a:solidFill>
                          <a:latin typeface="+mn-lt"/>
                          <a:ea typeface="+mn-ea"/>
                          <a:cs typeface="+mn-cs"/>
                        </a:rPr>
                        <a:t>Hen faces become darker with age, but are always</a:t>
                      </a:r>
                      <a:br>
                        <a:rPr kumimoji="0" lang="en-US" sz="1800" i="0" kern="1200" smtClean="0">
                          <a:solidFill>
                            <a:schemeClr val="dk1"/>
                          </a:solidFill>
                          <a:latin typeface="+mn-lt"/>
                          <a:ea typeface="+mn-ea"/>
                          <a:cs typeface="+mn-cs"/>
                        </a:rPr>
                      </a:br>
                      <a:r>
                        <a:rPr kumimoji="0" lang="en-US" sz="1800" i="0" kern="1200" smtClean="0">
                          <a:solidFill>
                            <a:schemeClr val="dk1"/>
                          </a:solidFill>
                          <a:latin typeface="+mn-lt"/>
                          <a:ea typeface="+mn-ea"/>
                          <a:cs typeface="+mn-cs"/>
                        </a:rPr>
                        <a:t>more pale red than toms.</a:t>
                      </a:r>
                      <a:br>
                        <a:rPr kumimoji="0" lang="en-US" sz="1800" i="0" kern="1200" smtClean="0">
                          <a:solidFill>
                            <a:schemeClr val="dk1"/>
                          </a:solidFill>
                          <a:latin typeface="+mn-lt"/>
                          <a:ea typeface="+mn-ea"/>
                          <a:cs typeface="+mn-cs"/>
                        </a:rPr>
                      </a:br>
                      <a:r>
                        <a:rPr kumimoji="0" lang="en-US" sz="1800" i="0" kern="1200" smtClean="0">
                          <a:solidFill>
                            <a:schemeClr val="dk1"/>
                          </a:solidFill>
                          <a:latin typeface="+mn-lt"/>
                          <a:ea typeface="+mn-ea"/>
                          <a:cs typeface="+mn-cs"/>
                        </a:rPr>
                        <a:t>Hens do not develop blue skin</a:t>
                      </a:r>
                      <a:br>
                        <a:rPr kumimoji="0" lang="en-US" sz="1800" i="0" kern="1200" smtClean="0">
                          <a:solidFill>
                            <a:schemeClr val="dk1"/>
                          </a:solidFill>
                          <a:latin typeface="+mn-lt"/>
                          <a:ea typeface="+mn-ea"/>
                          <a:cs typeface="+mn-cs"/>
                        </a:rPr>
                      </a:br>
                      <a:r>
                        <a:rPr kumimoji="0" lang="en-US" sz="1800" i="0" kern="1200" smtClean="0">
                          <a:solidFill>
                            <a:schemeClr val="dk1"/>
                          </a:solidFill>
                          <a:latin typeface="+mn-lt"/>
                          <a:ea typeface="+mn-ea"/>
                          <a:cs typeface="+mn-cs"/>
                        </a:rPr>
                        <a:t/>
                      </a:r>
                      <a:br>
                        <a:rPr kumimoji="0" lang="en-US" sz="1800" i="0" kern="1200" smtClean="0">
                          <a:solidFill>
                            <a:schemeClr val="dk1"/>
                          </a:solidFill>
                          <a:latin typeface="+mn-lt"/>
                          <a:ea typeface="+mn-ea"/>
                          <a:cs typeface="+mn-cs"/>
                        </a:rPr>
                      </a:br>
                      <a:endParaRPr lang="en-US" dirty="0"/>
                    </a:p>
                  </a:txBody>
                  <a:tcPr/>
                </a:tc>
              </a:tr>
              <a:tr h="2362200">
                <a:tc>
                  <a:txBody>
                    <a:bodyPr/>
                    <a:lstStyle/>
                    <a:p>
                      <a:r>
                        <a:rPr kumimoji="0" lang="en-US" sz="1800" i="0" kern="1200" dirty="0" smtClean="0">
                          <a:solidFill>
                            <a:schemeClr val="dk1"/>
                          </a:solidFill>
                          <a:latin typeface="+mn-lt"/>
                          <a:ea typeface="+mn-ea"/>
                          <a:cs typeface="+mn-cs"/>
                        </a:rPr>
                        <a:t>Larger, more colorful snood</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Before maturity, snood is a relatively small, thin</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and non-elastic upward growth on the beak of both</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hens and toms.</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After maturity, toms have an elongated snood that</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
                      </a:r>
                      <a:br>
                        <a:rPr kumimoji="0" lang="en-US" sz="1800" i="0" kern="1200" dirty="0" smtClean="0">
                          <a:solidFill>
                            <a:schemeClr val="dk1"/>
                          </a:solidFill>
                          <a:latin typeface="+mn-lt"/>
                          <a:ea typeface="+mn-ea"/>
                          <a:cs typeface="+mn-cs"/>
                        </a:rPr>
                      </a:br>
                      <a:endParaRPr lang="en-US" dirty="0"/>
                    </a:p>
                  </a:txBody>
                  <a:tcPr/>
                </a:tc>
                <a:tc>
                  <a:txBody>
                    <a:bodyPr/>
                    <a:lstStyle/>
                    <a:p>
                      <a:r>
                        <a:rPr kumimoji="0" lang="en-US" sz="1800" i="0" kern="1200" dirty="0" smtClean="0">
                          <a:solidFill>
                            <a:schemeClr val="dk1"/>
                          </a:solidFill>
                          <a:latin typeface="+mn-lt"/>
                          <a:ea typeface="+mn-ea"/>
                          <a:cs typeface="+mn-cs"/>
                        </a:rPr>
                        <a:t>Smaller, paler pink snood at all stages of growth</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Sometimes snood is removed when </a:t>
                      </a:r>
                      <a:r>
                        <a:rPr kumimoji="0" lang="en-US" sz="1800" i="0" kern="1200" dirty="0" err="1" smtClean="0">
                          <a:solidFill>
                            <a:schemeClr val="dk1"/>
                          </a:solidFill>
                          <a:latin typeface="+mn-lt"/>
                          <a:ea typeface="+mn-ea"/>
                          <a:cs typeface="+mn-cs"/>
                        </a:rPr>
                        <a:t>poults</a:t>
                      </a:r>
                      <a:r>
                        <a:rPr kumimoji="0" lang="en-US" sz="1800" i="0" kern="1200" dirty="0" smtClean="0">
                          <a:solidFill>
                            <a:schemeClr val="dk1"/>
                          </a:solidFill>
                          <a:latin typeface="+mn-lt"/>
                          <a:ea typeface="+mn-ea"/>
                          <a:cs typeface="+mn-cs"/>
                        </a:rPr>
                        <a:t> are</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young.</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
                      </a:r>
                      <a:br>
                        <a:rPr kumimoji="0" lang="en-US" sz="1800" i="0" kern="1200" dirty="0" smtClean="0">
                          <a:solidFill>
                            <a:schemeClr val="dk1"/>
                          </a:solidFill>
                          <a:latin typeface="+mn-lt"/>
                          <a:ea typeface="+mn-ea"/>
                          <a:cs typeface="+mn-cs"/>
                        </a:rPr>
                      </a:br>
                      <a:endParaRPr lang="en-US" dirty="0"/>
                    </a:p>
                  </a:txBody>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990601"/>
          <a:ext cx="8382000" cy="3951158"/>
        </p:xfrm>
        <a:graphic>
          <a:graphicData uri="http://schemas.openxmlformats.org/drawingml/2006/table">
            <a:tbl>
              <a:tblPr firstRow="1" bandRow="1">
                <a:tableStyleId>{5C22544A-7EE6-4342-B048-85BDC9FD1C3A}</a:tableStyleId>
              </a:tblPr>
              <a:tblGrid>
                <a:gridCol w="4191000"/>
                <a:gridCol w="4191000"/>
              </a:tblGrid>
              <a:tr h="444430">
                <a:tc>
                  <a:txBody>
                    <a:bodyPr/>
                    <a:lstStyle/>
                    <a:p>
                      <a:r>
                        <a:rPr lang="en-US" dirty="0" smtClean="0"/>
                        <a:t>Tom</a:t>
                      </a:r>
                      <a:endParaRPr lang="en-US" dirty="0"/>
                    </a:p>
                  </a:txBody>
                  <a:tcPr/>
                </a:tc>
                <a:tc>
                  <a:txBody>
                    <a:bodyPr/>
                    <a:lstStyle/>
                    <a:p>
                      <a:r>
                        <a:rPr lang="en-US" dirty="0" smtClean="0"/>
                        <a:t>Hen</a:t>
                      </a:r>
                      <a:endParaRPr lang="en-US" dirty="0"/>
                    </a:p>
                  </a:txBody>
                  <a:tcPr/>
                </a:tc>
              </a:tr>
              <a:tr h="1753364">
                <a:tc>
                  <a:txBody>
                    <a:bodyPr/>
                    <a:lstStyle/>
                    <a:p>
                      <a:r>
                        <a:rPr kumimoji="0" lang="en-US" sz="1800" i="0" kern="1200" dirty="0" smtClean="0">
                          <a:solidFill>
                            <a:schemeClr val="dk1"/>
                          </a:solidFill>
                          <a:latin typeface="+mn-lt"/>
                          <a:ea typeface="+mn-ea"/>
                          <a:cs typeface="+mn-cs"/>
                        </a:rPr>
                        <a:t>Larger and more pronounced </a:t>
                      </a:r>
                      <a:r>
                        <a:rPr kumimoji="0" lang="en-US" sz="1800" i="0" kern="1200" dirty="0" err="1" smtClean="0">
                          <a:solidFill>
                            <a:schemeClr val="dk1"/>
                          </a:solidFill>
                          <a:latin typeface="+mn-lt"/>
                          <a:ea typeface="+mn-ea"/>
                          <a:cs typeface="+mn-cs"/>
                        </a:rPr>
                        <a:t>caruncles</a:t>
                      </a:r>
                      <a:r>
                        <a:rPr kumimoji="0" lang="en-US" sz="1800" i="0" kern="1200" dirty="0" smtClean="0">
                          <a:solidFill>
                            <a:schemeClr val="dk1"/>
                          </a:solidFill>
                          <a:latin typeface="+mn-lt"/>
                          <a:ea typeface="+mn-ea"/>
                          <a:cs typeface="+mn-cs"/>
                        </a:rPr>
                        <a:t>, or pink/red</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fleshy protuberances on the neck</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
                      </a:r>
                      <a:br>
                        <a:rPr kumimoji="0" lang="en-US" sz="1800" i="0" kern="1200" dirty="0" smtClean="0">
                          <a:solidFill>
                            <a:schemeClr val="dk1"/>
                          </a:solidFill>
                          <a:latin typeface="+mn-lt"/>
                          <a:ea typeface="+mn-ea"/>
                          <a:cs typeface="+mn-cs"/>
                        </a:rPr>
                      </a:br>
                      <a:endParaRPr lang="en-US" dirty="0"/>
                    </a:p>
                  </a:txBody>
                  <a:tcPr/>
                </a:tc>
                <a:tc>
                  <a:txBody>
                    <a:bodyPr/>
                    <a:lstStyle/>
                    <a:p>
                      <a:r>
                        <a:rPr kumimoji="0" lang="en-US" sz="1800" i="0" kern="1200" dirty="0" smtClean="0">
                          <a:solidFill>
                            <a:schemeClr val="dk1"/>
                          </a:solidFill>
                          <a:latin typeface="+mn-lt"/>
                          <a:ea typeface="+mn-ea"/>
                          <a:cs typeface="+mn-cs"/>
                        </a:rPr>
                        <a:t>Small </a:t>
                      </a:r>
                      <a:r>
                        <a:rPr kumimoji="0" lang="en-US" sz="1800" i="0" kern="1200" dirty="0" err="1" smtClean="0">
                          <a:solidFill>
                            <a:schemeClr val="dk1"/>
                          </a:solidFill>
                          <a:latin typeface="+mn-lt"/>
                          <a:ea typeface="+mn-ea"/>
                          <a:cs typeface="+mn-cs"/>
                        </a:rPr>
                        <a:t>caruncles</a:t>
                      </a:r>
                      <a:r>
                        <a:rPr kumimoji="0" lang="en-US" sz="1800" i="0" kern="1200" dirty="0" smtClean="0">
                          <a:solidFill>
                            <a:schemeClr val="dk1"/>
                          </a:solidFill>
                          <a:latin typeface="+mn-lt"/>
                          <a:ea typeface="+mn-ea"/>
                          <a:cs typeface="+mn-cs"/>
                        </a:rPr>
                        <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
                      </a:r>
                      <a:br>
                        <a:rPr kumimoji="0" lang="en-US" sz="1800" i="0" kern="1200" dirty="0" smtClean="0">
                          <a:solidFill>
                            <a:schemeClr val="dk1"/>
                          </a:solidFill>
                          <a:latin typeface="+mn-lt"/>
                          <a:ea typeface="+mn-ea"/>
                          <a:cs typeface="+mn-cs"/>
                        </a:rPr>
                      </a:br>
                      <a:endParaRPr lang="en-US" dirty="0"/>
                    </a:p>
                  </a:txBody>
                  <a:tcPr/>
                </a:tc>
              </a:tr>
              <a:tr h="1753364">
                <a:tc>
                  <a:txBody>
                    <a:bodyPr/>
                    <a:lstStyle/>
                    <a:p>
                      <a:r>
                        <a:rPr kumimoji="0" lang="en-US" sz="1800" i="0" kern="1200" dirty="0" smtClean="0">
                          <a:solidFill>
                            <a:schemeClr val="dk1"/>
                          </a:solidFill>
                          <a:latin typeface="+mn-lt"/>
                          <a:ea typeface="+mn-ea"/>
                          <a:cs typeface="+mn-cs"/>
                        </a:rPr>
                        <a:t>Mature toms have a “beard” of black coarse </a:t>
                      </a:r>
                      <a:r>
                        <a:rPr kumimoji="0" lang="en-US" sz="1800" i="0" kern="1200" dirty="0" err="1" smtClean="0">
                          <a:solidFill>
                            <a:schemeClr val="dk1"/>
                          </a:solidFill>
                          <a:latin typeface="+mn-lt"/>
                          <a:ea typeface="+mn-ea"/>
                          <a:cs typeface="+mn-cs"/>
                        </a:rPr>
                        <a:t>hairlike</a:t>
                      </a:r>
                      <a:r>
                        <a:rPr kumimoji="0" lang="en-US" sz="1800" i="0" kern="1200" dirty="0" smtClean="0">
                          <a:solidFill>
                            <a:schemeClr val="dk1"/>
                          </a:solidFill>
                          <a:latin typeface="+mn-lt"/>
                          <a:ea typeface="+mn-ea"/>
                          <a:cs typeface="+mn-cs"/>
                        </a:rPr>
                        <a:t> feathers on their white chest.</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
                      </a:r>
                      <a:br>
                        <a:rPr kumimoji="0" lang="en-US" sz="1800" i="0" kern="1200" dirty="0" smtClean="0">
                          <a:solidFill>
                            <a:schemeClr val="dk1"/>
                          </a:solidFill>
                          <a:latin typeface="+mn-lt"/>
                          <a:ea typeface="+mn-ea"/>
                          <a:cs typeface="+mn-cs"/>
                        </a:rPr>
                      </a:br>
                      <a:endParaRPr lang="en-US" dirty="0"/>
                    </a:p>
                  </a:txBody>
                  <a:tcPr/>
                </a:tc>
                <a:tc>
                  <a:txBody>
                    <a:bodyPr/>
                    <a:lstStyle/>
                    <a:p>
                      <a:r>
                        <a:rPr kumimoji="0" lang="en-US" sz="1800" i="0" kern="1200" dirty="0" smtClean="0">
                          <a:solidFill>
                            <a:schemeClr val="dk1"/>
                          </a:solidFill>
                          <a:latin typeface="+mn-lt"/>
                          <a:ea typeface="+mn-ea"/>
                          <a:cs typeface="+mn-cs"/>
                        </a:rPr>
                        <a:t>Hens can have black “beards” too.</a:t>
                      </a:r>
                      <a:br>
                        <a:rPr kumimoji="0" lang="en-US" sz="1800" i="0" kern="1200" dirty="0" smtClean="0">
                          <a:solidFill>
                            <a:schemeClr val="dk1"/>
                          </a:solidFill>
                          <a:latin typeface="+mn-lt"/>
                          <a:ea typeface="+mn-ea"/>
                          <a:cs typeface="+mn-cs"/>
                        </a:rPr>
                      </a:br>
                      <a:r>
                        <a:rPr kumimoji="0" lang="en-US" sz="1800" i="0" kern="1200" dirty="0" smtClean="0">
                          <a:solidFill>
                            <a:schemeClr val="dk1"/>
                          </a:solidFill>
                          <a:latin typeface="+mn-lt"/>
                          <a:ea typeface="+mn-ea"/>
                          <a:cs typeface="+mn-cs"/>
                        </a:rPr>
                        <a:t/>
                      </a:r>
                      <a:br>
                        <a:rPr kumimoji="0" lang="en-US" sz="1800" i="0" kern="1200" dirty="0" smtClean="0">
                          <a:solidFill>
                            <a:schemeClr val="dk1"/>
                          </a:solidFill>
                          <a:latin typeface="+mn-lt"/>
                          <a:ea typeface="+mn-ea"/>
                          <a:cs typeface="+mn-cs"/>
                        </a:rPr>
                      </a:br>
                      <a:endParaRPr lang="en-US" dirty="0"/>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304800" y="1219200"/>
            <a:ext cx="8534400" cy="51816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381000" y="3962400"/>
            <a:ext cx="8229600" cy="2209800"/>
          </a:xfrm>
        </p:spPr>
        <p:txBody>
          <a:bodyPr>
            <a:normAutofit fontScale="92500"/>
          </a:bodyPr>
          <a:lstStyle/>
          <a:p>
            <a:pPr eaLnBrk="1" hangingPunct="1">
              <a:lnSpc>
                <a:spcPct val="80000"/>
              </a:lnSpc>
            </a:pPr>
            <a:r>
              <a:rPr lang="en-US" sz="2000" b="1" dirty="0" smtClean="0">
                <a:latin typeface="Times New Roman" pitchFamily="18" charset="0"/>
                <a:cs typeface="Times New Roman" pitchFamily="18" charset="0"/>
              </a:rPr>
              <a:t>Domestic turkeys cannot fly and can be kept inside a fence in yard.</a:t>
            </a:r>
          </a:p>
          <a:p>
            <a:pPr eaLnBrk="1" hangingPunct="1">
              <a:lnSpc>
                <a:spcPct val="80000"/>
              </a:lnSpc>
              <a:buFont typeface="Wingdings" pitchFamily="2" charset="2"/>
              <a:buNone/>
            </a:pPr>
            <a:endParaRPr lang="en-US" sz="2000" b="1" dirty="0" smtClean="0">
              <a:latin typeface="Times New Roman" pitchFamily="18" charset="0"/>
              <a:cs typeface="Times New Roman" pitchFamily="18" charset="0"/>
            </a:endParaRPr>
          </a:p>
          <a:p>
            <a:pPr eaLnBrk="1" hangingPunct="1">
              <a:lnSpc>
                <a:spcPct val="80000"/>
              </a:lnSpc>
            </a:pPr>
            <a:r>
              <a:rPr lang="en-US" sz="2000" b="1" dirty="0" smtClean="0">
                <a:latin typeface="Times New Roman" pitchFamily="18" charset="0"/>
                <a:cs typeface="Times New Roman" pitchFamily="18" charset="0"/>
              </a:rPr>
              <a:t>Two turkeys can be kept in a 90 square feet and at least 6 feet high area. </a:t>
            </a:r>
          </a:p>
          <a:p>
            <a:pPr eaLnBrk="1" hangingPunct="1">
              <a:lnSpc>
                <a:spcPct val="80000"/>
              </a:lnSpc>
            </a:pPr>
            <a:r>
              <a:rPr lang="en-US" sz="2000" b="1" dirty="0" smtClean="0">
                <a:latin typeface="Times New Roman" pitchFamily="18" charset="0"/>
                <a:cs typeface="Times New Roman" pitchFamily="18" charset="0"/>
              </a:rPr>
              <a:t>The best type of floor is a dirt floor. Hay can be provided as a ground cover. </a:t>
            </a:r>
          </a:p>
          <a:p>
            <a:pPr eaLnBrk="1" hangingPunct="1">
              <a:lnSpc>
                <a:spcPct val="80000"/>
              </a:lnSpc>
            </a:pPr>
            <a:endParaRPr lang="en-US" sz="2000" b="1" dirty="0" smtClean="0">
              <a:latin typeface="Times New Roman" pitchFamily="18" charset="0"/>
              <a:cs typeface="Times New Roman" pitchFamily="18" charset="0"/>
            </a:endParaRPr>
          </a:p>
          <a:p>
            <a:pPr eaLnBrk="1" hangingPunct="1">
              <a:lnSpc>
                <a:spcPct val="80000"/>
              </a:lnSpc>
            </a:pPr>
            <a:r>
              <a:rPr lang="en-US" sz="2000" b="1" dirty="0" smtClean="0">
                <a:latin typeface="Times New Roman" pitchFamily="18" charset="0"/>
                <a:cs typeface="Times New Roman" pitchFamily="18" charset="0"/>
              </a:rPr>
              <a:t>The turkey pen should be kept clean. Waste should be raked out and new dirt or hay put down every few days</a:t>
            </a:r>
            <a:r>
              <a:rPr lang="en-US" sz="2000" dirty="0" smtClean="0">
                <a:latin typeface="Times New Roman" pitchFamily="18" charset="0"/>
                <a:cs typeface="Times New Roman" pitchFamily="18" charset="0"/>
              </a:rPr>
              <a:t>.</a:t>
            </a:r>
          </a:p>
        </p:txBody>
      </p:sp>
      <p:sp>
        <p:nvSpPr>
          <p:cNvPr id="5" name="Rectangle 2"/>
          <p:cNvSpPr txBox="1">
            <a:spLocks noChangeArrowheads="1"/>
          </p:cNvSpPr>
          <p:nvPr/>
        </p:nvSpPr>
        <p:spPr bwMode="auto">
          <a:xfrm>
            <a:off x="533400" y="381000"/>
            <a:ext cx="5334000" cy="533400"/>
          </a:xfrm>
          <a:prstGeom prst="rect">
            <a:avLst/>
          </a:prstGeom>
          <a:solidFill>
            <a:srgbClr val="92D050"/>
          </a:solidFill>
          <a:ln w="9525">
            <a:noFill/>
            <a:miter lim="800000"/>
            <a:headEnd/>
            <a:tailEnd/>
          </a:ln>
          <a:effectLst/>
        </p:spPr>
        <p:txBody>
          <a:bodyPr/>
          <a:lstStyle/>
          <a:p>
            <a:pPr>
              <a:defRPr/>
            </a:pPr>
            <a:r>
              <a:rPr lang="en-US" sz="2800" b="1" kern="0" dirty="0">
                <a:solidFill>
                  <a:schemeClr val="bg1"/>
                </a:solidFill>
                <a:latin typeface="Times New Roman" pitchFamily="18" charset="0"/>
                <a:ea typeface="+mj-ea"/>
                <a:cs typeface="Times New Roman" pitchFamily="18" charset="0"/>
              </a:rPr>
              <a:t>Turkey Brooding &amp; Management</a:t>
            </a:r>
          </a:p>
        </p:txBody>
      </p:sp>
      <p:pic>
        <p:nvPicPr>
          <p:cNvPr id="39940" name="Picture 2" descr="http://3.bp.blogspot.com/_CrfdmcBLPHA/S8PizzxGPTI/AAAAAAAAAYI/OmDq3BW_jrE/s1600/turkey+poults+007.JPG"/>
          <p:cNvPicPr>
            <a:picLocks noChangeAspect="1" noChangeArrowheads="1"/>
          </p:cNvPicPr>
          <p:nvPr/>
        </p:nvPicPr>
        <p:blipFill>
          <a:blip r:embed="rId3"/>
          <a:srcRect/>
          <a:stretch>
            <a:fillRect/>
          </a:stretch>
        </p:blipFill>
        <p:spPr bwMode="auto">
          <a:xfrm>
            <a:off x="2743200" y="1219200"/>
            <a:ext cx="3654425" cy="2741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685800" y="762000"/>
            <a:ext cx="7772400" cy="5448300"/>
          </a:xfrm>
          <a:prstGeom prst="rect">
            <a:avLst/>
          </a:prstGeom>
          <a:noFill/>
          <a:ln w="9525">
            <a:noFill/>
            <a:miter lim="800000"/>
            <a:headEnd/>
            <a:tailEnd/>
          </a:ln>
        </p:spPr>
        <p:txBody>
          <a:bodyPr>
            <a:spAutoFit/>
          </a:bodyPr>
          <a:lstStyle/>
          <a:p>
            <a:r>
              <a:rPr lang="en-US" sz="2800">
                <a:solidFill>
                  <a:srgbClr val="9E0000"/>
                </a:solidFill>
                <a:latin typeface="Times New Roman" pitchFamily="18" charset="0"/>
                <a:cs typeface="Times New Roman" pitchFamily="18" charset="0"/>
              </a:rPr>
              <a:t>These most typically members of poultry are</a:t>
            </a:r>
          </a:p>
          <a:p>
            <a:endParaRPr lang="en-US" sz="2000">
              <a:latin typeface="Arial Narrow" pitchFamily="34" charset="0"/>
            </a:endParaRPr>
          </a:p>
          <a:p>
            <a:pPr>
              <a:buFont typeface="Wingdings" pitchFamily="2" charset="2"/>
              <a:buChar char="§"/>
            </a:pPr>
            <a:r>
              <a:rPr lang="en-US" sz="2000">
                <a:latin typeface="Arial Narrow" pitchFamily="34" charset="0"/>
              </a:rPr>
              <a:t>   Chickens</a:t>
            </a:r>
          </a:p>
          <a:p>
            <a:pPr>
              <a:buFont typeface="Wingdings" pitchFamily="2" charset="2"/>
              <a:buChar char="§"/>
            </a:pPr>
            <a:r>
              <a:rPr lang="en-US" sz="2000">
                <a:latin typeface="Arial Narrow" pitchFamily="34" charset="0"/>
              </a:rPr>
              <a:t>   Turkeys</a:t>
            </a:r>
          </a:p>
          <a:p>
            <a:pPr>
              <a:buFont typeface="Wingdings" pitchFamily="2" charset="2"/>
              <a:buChar char="§"/>
            </a:pPr>
            <a:r>
              <a:rPr lang="en-US" sz="2000">
                <a:latin typeface="Arial Narrow" pitchFamily="34" charset="0"/>
              </a:rPr>
              <a:t>   Quails</a:t>
            </a:r>
          </a:p>
          <a:p>
            <a:pPr>
              <a:buFont typeface="Wingdings" pitchFamily="2" charset="2"/>
              <a:buChar char="§"/>
            </a:pPr>
            <a:r>
              <a:rPr lang="en-US" sz="2000">
                <a:latin typeface="Arial Narrow" pitchFamily="34" charset="0"/>
              </a:rPr>
              <a:t>   Ducks</a:t>
            </a:r>
          </a:p>
          <a:p>
            <a:pPr>
              <a:buFont typeface="Wingdings" pitchFamily="2" charset="2"/>
              <a:buChar char="§"/>
            </a:pPr>
            <a:r>
              <a:rPr lang="en-US" sz="2000">
                <a:latin typeface="Arial Narrow" pitchFamily="34" charset="0"/>
              </a:rPr>
              <a:t>   Guinea Fowl</a:t>
            </a:r>
          </a:p>
          <a:p>
            <a:pPr>
              <a:buFont typeface="Wingdings" pitchFamily="2" charset="2"/>
              <a:buChar char="§"/>
            </a:pPr>
            <a:r>
              <a:rPr lang="en-US" sz="2000">
                <a:latin typeface="Arial Narrow" pitchFamily="34" charset="0"/>
              </a:rPr>
              <a:t>   Pea Fowl</a:t>
            </a:r>
          </a:p>
          <a:p>
            <a:pPr>
              <a:buFont typeface="Wingdings" pitchFamily="2" charset="2"/>
              <a:buChar char="§"/>
            </a:pPr>
            <a:r>
              <a:rPr lang="en-US" sz="2000">
                <a:latin typeface="Arial Narrow" pitchFamily="34" charset="0"/>
              </a:rPr>
              <a:t>   Pheasants</a:t>
            </a:r>
          </a:p>
          <a:p>
            <a:pPr>
              <a:buFont typeface="Wingdings" pitchFamily="2" charset="2"/>
              <a:buChar char="§"/>
            </a:pPr>
            <a:r>
              <a:rPr lang="en-US" sz="2000">
                <a:latin typeface="Arial Narrow" pitchFamily="34" charset="0"/>
              </a:rPr>
              <a:t>   Partridges</a:t>
            </a:r>
          </a:p>
          <a:p>
            <a:pPr>
              <a:buFont typeface="Wingdings" pitchFamily="2" charset="2"/>
              <a:buChar char="§"/>
            </a:pPr>
            <a:r>
              <a:rPr lang="en-US" sz="2000">
                <a:latin typeface="Arial Narrow" pitchFamily="34" charset="0"/>
              </a:rPr>
              <a:t>   Pigeons, &amp;</a:t>
            </a:r>
          </a:p>
          <a:p>
            <a:pPr>
              <a:buFont typeface="Wingdings" pitchFamily="2" charset="2"/>
              <a:buChar char="§"/>
            </a:pPr>
            <a:r>
              <a:rPr lang="en-US" sz="2000">
                <a:latin typeface="Arial Narrow" pitchFamily="34" charset="0"/>
              </a:rPr>
              <a:t>   Doves</a:t>
            </a:r>
          </a:p>
          <a:p>
            <a:endParaRPr lang="en-US" sz="2000">
              <a:latin typeface="Arial Narrow" pitchFamily="34" charset="0"/>
            </a:endParaRPr>
          </a:p>
          <a:p>
            <a:endParaRPr lang="en-US" sz="2000">
              <a:latin typeface="Arial Narrow" pitchFamily="34" charset="0"/>
            </a:endParaRPr>
          </a:p>
          <a:p>
            <a:endParaRPr lang="en-US" sz="2000">
              <a:latin typeface="Arial Narrow" pitchFamily="34" charset="0"/>
            </a:endParaRPr>
          </a:p>
          <a:p>
            <a:endParaRPr lang="en-US" sz="2000">
              <a:latin typeface="Arial Narrow" pitchFamily="34" charset="0"/>
            </a:endParaRPr>
          </a:p>
          <a:p>
            <a:r>
              <a:rPr lang="en-US" sz="1400">
                <a:latin typeface="Arial Narrow" pitchFamily="34" charset="0"/>
              </a:rPr>
              <a:t>http://en.wikipedia.org/wiki/Poultry</a:t>
            </a:r>
          </a:p>
        </p:txBody>
      </p:sp>
      <p:pic>
        <p:nvPicPr>
          <p:cNvPr id="6147" name="Picture 2" descr="http://www.passionforpaintings.com/paintingdatabase/skin1/images/catalog/categories/oil%20paint/h/hunt_edgar/%5Bhunt_edgar%5Dpigeons_and_chickens/big.jpg"/>
          <p:cNvPicPr>
            <a:picLocks noChangeAspect="1" noChangeArrowheads="1"/>
          </p:cNvPicPr>
          <p:nvPr/>
        </p:nvPicPr>
        <p:blipFill>
          <a:blip r:embed="rId2"/>
          <a:srcRect/>
          <a:stretch>
            <a:fillRect/>
          </a:stretch>
        </p:blipFill>
        <p:spPr bwMode="auto">
          <a:xfrm>
            <a:off x="4876800" y="1476375"/>
            <a:ext cx="3382963" cy="424021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457200" y="4495800"/>
            <a:ext cx="8229600" cy="1676400"/>
          </a:xfrm>
        </p:spPr>
        <p:txBody>
          <a:bodyPr/>
          <a:lstStyle/>
          <a:p>
            <a:pPr eaLnBrk="1" hangingPunct="1"/>
            <a:r>
              <a:rPr lang="en-US" sz="2000" b="1" dirty="0" smtClean="0">
                <a:latin typeface="Times New Roman" pitchFamily="18" charset="0"/>
                <a:cs typeface="Times New Roman" pitchFamily="18" charset="0"/>
              </a:rPr>
              <a:t>Turkeys should be fed pellets as their main diet </a:t>
            </a:r>
          </a:p>
          <a:p>
            <a:pPr eaLnBrk="1" hangingPunct="1"/>
            <a:r>
              <a:rPr lang="en-US" sz="2000" b="1" dirty="0" smtClean="0">
                <a:latin typeface="Times New Roman" pitchFamily="18" charset="0"/>
                <a:cs typeface="Times New Roman" pitchFamily="18" charset="0"/>
              </a:rPr>
              <a:t>can also be fed fruits, and vegetables ,some kinds of leaves, weeds, wild nuts, acorns, grass, grapes etc.</a:t>
            </a:r>
          </a:p>
          <a:p>
            <a:pPr eaLnBrk="1" hangingPunct="1"/>
            <a:r>
              <a:rPr lang="en-US" sz="2000" b="1" dirty="0" smtClean="0">
                <a:latin typeface="Times New Roman" pitchFamily="18" charset="0"/>
                <a:cs typeface="Times New Roman" pitchFamily="18" charset="0"/>
              </a:rPr>
              <a:t>love to eat a chicken egg that is cracked on the ground</a:t>
            </a:r>
          </a:p>
        </p:txBody>
      </p:sp>
      <p:pic>
        <p:nvPicPr>
          <p:cNvPr id="46083" name="Picture 2" descr="http://www.livingsalads.co.uk/images/main_pic_recipes.jpg"/>
          <p:cNvPicPr>
            <a:picLocks noChangeAspect="1" noChangeArrowheads="1"/>
          </p:cNvPicPr>
          <p:nvPr/>
        </p:nvPicPr>
        <p:blipFill>
          <a:blip r:embed="rId3"/>
          <a:srcRect/>
          <a:stretch>
            <a:fillRect/>
          </a:stretch>
        </p:blipFill>
        <p:spPr bwMode="auto">
          <a:xfrm>
            <a:off x="685800" y="1212850"/>
            <a:ext cx="4114800" cy="2916238"/>
          </a:xfrm>
          <a:prstGeom prst="rect">
            <a:avLst/>
          </a:prstGeom>
          <a:noFill/>
          <a:ln w="9525">
            <a:noFill/>
            <a:miter lim="800000"/>
            <a:headEnd/>
            <a:tailEnd/>
          </a:ln>
        </p:spPr>
      </p:pic>
      <p:sp>
        <p:nvSpPr>
          <p:cNvPr id="4" name="Rectangle 2"/>
          <p:cNvSpPr txBox="1">
            <a:spLocks noChangeArrowheads="1"/>
          </p:cNvSpPr>
          <p:nvPr/>
        </p:nvSpPr>
        <p:spPr bwMode="auto">
          <a:xfrm>
            <a:off x="533400" y="381000"/>
            <a:ext cx="2971800" cy="533400"/>
          </a:xfrm>
          <a:prstGeom prst="rect">
            <a:avLst/>
          </a:prstGeom>
          <a:solidFill>
            <a:srgbClr val="92D050"/>
          </a:solidFill>
          <a:ln w="9525">
            <a:noFill/>
            <a:miter lim="800000"/>
            <a:headEnd/>
            <a:tailEnd/>
          </a:ln>
          <a:effectLst/>
        </p:spPr>
        <p:txBody>
          <a:bodyPr/>
          <a:lstStyle/>
          <a:p>
            <a:pPr>
              <a:defRPr/>
            </a:pPr>
            <a:r>
              <a:rPr lang="en-US" sz="2800" b="1" kern="0" dirty="0">
                <a:solidFill>
                  <a:schemeClr val="bg1"/>
                </a:solidFill>
                <a:latin typeface="Times New Roman" pitchFamily="18" charset="0"/>
                <a:ea typeface="+mj-ea"/>
                <a:cs typeface="Times New Roman" pitchFamily="18" charset="0"/>
              </a:rPr>
              <a:t>Turkey Feeding</a:t>
            </a:r>
          </a:p>
        </p:txBody>
      </p:sp>
      <p:pic>
        <p:nvPicPr>
          <p:cNvPr id="46085" name="Picture 6" descr="http://4.bp.blogspot.com/_0dDGyrdbFDg/TQNhrzbUTtI/AAAAAAAAAtw/yV9eHuwBK5c/s1600/zzz.jpeg"/>
          <p:cNvPicPr>
            <a:picLocks noChangeAspect="1" noChangeArrowheads="1"/>
          </p:cNvPicPr>
          <p:nvPr/>
        </p:nvPicPr>
        <p:blipFill>
          <a:blip r:embed="rId4"/>
          <a:srcRect/>
          <a:stretch>
            <a:fillRect/>
          </a:stretch>
        </p:blipFill>
        <p:spPr bwMode="auto">
          <a:xfrm>
            <a:off x="5105400" y="1676400"/>
            <a:ext cx="2124075" cy="159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457200" y="1219200"/>
            <a:ext cx="4038600" cy="4876800"/>
          </a:xfrm>
        </p:spPr>
        <p:txBody>
          <a:bodyPr>
            <a:normAutofit/>
          </a:bodyPr>
          <a:lstStyle/>
          <a:p>
            <a:pPr eaLnBrk="1" hangingPunct="1">
              <a:lnSpc>
                <a:spcPct val="90000"/>
              </a:lnSpc>
            </a:pPr>
            <a:r>
              <a:rPr lang="en-US" sz="2000" b="1" dirty="0" smtClean="0">
                <a:latin typeface="Times New Roman" pitchFamily="18" charset="0"/>
                <a:cs typeface="Times New Roman" pitchFamily="18" charset="0"/>
              </a:rPr>
              <a:t>Age at sexual maturity:30 weeks</a:t>
            </a:r>
          </a:p>
          <a:p>
            <a:pPr eaLnBrk="1" hangingPunct="1">
              <a:lnSpc>
                <a:spcPct val="90000"/>
              </a:lnSpc>
            </a:pPr>
            <a:r>
              <a:rPr lang="en-US" sz="2000" b="1" dirty="0" smtClean="0">
                <a:latin typeface="Times New Roman" pitchFamily="18" charset="0"/>
                <a:cs typeface="Times New Roman" pitchFamily="18" charset="0"/>
              </a:rPr>
              <a:t>Egg wt: 65g av.</a:t>
            </a:r>
          </a:p>
          <a:p>
            <a:pPr eaLnBrk="1" hangingPunct="1">
              <a:lnSpc>
                <a:spcPct val="90000"/>
              </a:lnSpc>
            </a:pPr>
            <a:r>
              <a:rPr lang="en-US" sz="2000" b="1" dirty="0" err="1" smtClean="0">
                <a:latin typeface="Times New Roman" pitchFamily="18" charset="0"/>
                <a:cs typeface="Times New Roman" pitchFamily="18" charset="0"/>
              </a:rPr>
              <a:t>Poult</a:t>
            </a:r>
            <a:r>
              <a:rPr lang="en-US" sz="2000" b="1" dirty="0" smtClean="0">
                <a:latin typeface="Times New Roman" pitchFamily="18" charset="0"/>
                <a:cs typeface="Times New Roman" pitchFamily="18" charset="0"/>
              </a:rPr>
              <a:t> weight is 50 g</a:t>
            </a:r>
          </a:p>
          <a:p>
            <a:pPr eaLnBrk="1" hangingPunct="1">
              <a:lnSpc>
                <a:spcPct val="90000"/>
              </a:lnSpc>
            </a:pPr>
            <a:r>
              <a:rPr lang="en-US" sz="2000" b="1" dirty="0" smtClean="0">
                <a:latin typeface="Times New Roman" pitchFamily="18" charset="0"/>
                <a:cs typeface="Times New Roman" pitchFamily="18" charset="0"/>
              </a:rPr>
              <a:t>Average commercial</a:t>
            </a:r>
          </a:p>
          <a:p>
            <a:pPr eaLnBrk="1" hangingPunct="1">
              <a:lnSpc>
                <a:spcPct val="90000"/>
              </a:lnSpc>
              <a:buFont typeface="Wingdings" pitchFamily="2" charset="2"/>
              <a:buNone/>
            </a:pPr>
            <a:r>
              <a:rPr lang="en-US" sz="2000" b="1" dirty="0" smtClean="0">
                <a:latin typeface="Times New Roman" pitchFamily="18" charset="0"/>
                <a:cs typeface="Times New Roman" pitchFamily="18" charset="0"/>
              </a:rPr>
              <a:t>      Turkey will lay: 60-80 eggs/year.</a:t>
            </a:r>
          </a:p>
          <a:p>
            <a:pPr eaLnBrk="1" hangingPunct="1">
              <a:lnSpc>
                <a:spcPct val="90000"/>
              </a:lnSpc>
            </a:pPr>
            <a:r>
              <a:rPr lang="en-US" sz="2000" b="1" dirty="0" smtClean="0">
                <a:latin typeface="Times New Roman" pitchFamily="18" charset="0"/>
                <a:cs typeface="Times New Roman" pitchFamily="18" charset="0"/>
              </a:rPr>
              <a:t>Incubation period is:28 days</a:t>
            </a:r>
          </a:p>
          <a:p>
            <a:pPr eaLnBrk="1" hangingPunct="1">
              <a:lnSpc>
                <a:spcPct val="90000"/>
              </a:lnSpc>
            </a:pPr>
            <a:r>
              <a:rPr lang="en-US" sz="2000" b="1" dirty="0" smtClean="0">
                <a:latin typeface="Times New Roman" pitchFamily="18" charset="0"/>
                <a:cs typeface="Times New Roman" pitchFamily="18" charset="0"/>
              </a:rPr>
              <a:t>The average lifespan of a breeding tom is 64 weeks </a:t>
            </a:r>
          </a:p>
        </p:txBody>
      </p:sp>
      <p:sp>
        <p:nvSpPr>
          <p:cNvPr id="6" name="Rectangle 2"/>
          <p:cNvSpPr txBox="1">
            <a:spLocks noChangeArrowheads="1"/>
          </p:cNvSpPr>
          <p:nvPr/>
        </p:nvSpPr>
        <p:spPr bwMode="auto">
          <a:xfrm>
            <a:off x="533400" y="381000"/>
            <a:ext cx="2438400" cy="533400"/>
          </a:xfrm>
          <a:prstGeom prst="rect">
            <a:avLst/>
          </a:prstGeom>
          <a:solidFill>
            <a:srgbClr val="92D050"/>
          </a:solidFill>
          <a:ln w="9525">
            <a:noFill/>
            <a:miter lim="800000"/>
            <a:headEnd/>
            <a:tailEnd/>
          </a:ln>
          <a:effectLst/>
        </p:spPr>
        <p:txBody>
          <a:bodyPr/>
          <a:lstStyle/>
          <a:p>
            <a:pPr>
              <a:defRPr/>
            </a:pPr>
            <a:r>
              <a:rPr lang="en-US" sz="2800" b="1" kern="0" dirty="0">
                <a:solidFill>
                  <a:schemeClr val="bg1"/>
                </a:solidFill>
                <a:latin typeface="Times New Roman" pitchFamily="18" charset="0"/>
                <a:ea typeface="+mj-ea"/>
                <a:cs typeface="Times New Roman" pitchFamily="18" charset="0"/>
              </a:rPr>
              <a:t>Turkey Eggs</a:t>
            </a:r>
          </a:p>
        </p:txBody>
      </p:sp>
      <p:pic>
        <p:nvPicPr>
          <p:cNvPr id="48132" name="Picture 2" descr="http://perin.org/TurkeyEggsMay82009.jpg"/>
          <p:cNvPicPr>
            <a:picLocks noChangeAspect="1" noChangeArrowheads="1"/>
          </p:cNvPicPr>
          <p:nvPr/>
        </p:nvPicPr>
        <p:blipFill>
          <a:blip r:embed="rId3"/>
          <a:srcRect/>
          <a:stretch>
            <a:fillRect/>
          </a:stretch>
        </p:blipFill>
        <p:spPr bwMode="auto">
          <a:xfrm>
            <a:off x="4572000" y="3429000"/>
            <a:ext cx="4054475" cy="2697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a:xfrm>
            <a:off x="3200400" y="5562600"/>
            <a:ext cx="2743200" cy="533400"/>
          </a:xfrm>
        </p:spPr>
        <p:txBody>
          <a:bodyPr/>
          <a:lstStyle/>
          <a:p>
            <a:pPr eaLnBrk="1" hangingPunct="1"/>
            <a:r>
              <a:rPr lang="en-US" sz="2000" b="1" dirty="0" smtClean="0">
                <a:latin typeface="Arial Narrow" pitchFamily="34" charset="0"/>
              </a:rPr>
              <a:t>10 years on average</a:t>
            </a:r>
          </a:p>
        </p:txBody>
      </p:sp>
      <p:sp>
        <p:nvSpPr>
          <p:cNvPr id="5" name="Rectangle 2"/>
          <p:cNvSpPr txBox="1">
            <a:spLocks noChangeArrowheads="1"/>
          </p:cNvSpPr>
          <p:nvPr/>
        </p:nvSpPr>
        <p:spPr bwMode="auto">
          <a:xfrm>
            <a:off x="533400" y="381000"/>
            <a:ext cx="3048000" cy="533400"/>
          </a:xfrm>
          <a:prstGeom prst="rect">
            <a:avLst/>
          </a:prstGeom>
          <a:solidFill>
            <a:srgbClr val="92D050"/>
          </a:solidFill>
          <a:ln w="9525">
            <a:noFill/>
            <a:miter lim="800000"/>
            <a:headEnd/>
            <a:tailEnd/>
          </a:ln>
          <a:effectLst/>
        </p:spPr>
        <p:txBody>
          <a:bodyPr/>
          <a:lstStyle/>
          <a:p>
            <a:pPr>
              <a:defRPr/>
            </a:pPr>
            <a:r>
              <a:rPr lang="en-US" sz="2800" b="1" kern="0" dirty="0">
                <a:solidFill>
                  <a:schemeClr val="bg1"/>
                </a:solidFill>
                <a:latin typeface="Times New Roman" pitchFamily="18" charset="0"/>
                <a:ea typeface="+mj-ea"/>
                <a:cs typeface="Times New Roman" pitchFamily="18" charset="0"/>
              </a:rPr>
              <a:t>Turkey Life-span</a:t>
            </a:r>
          </a:p>
        </p:txBody>
      </p:sp>
      <p:pic>
        <p:nvPicPr>
          <p:cNvPr id="49156" name="Picture 2" descr="http://www.free-desktop-backgrounds.net/free-desktop-wallpapers-backgrounds/free-hd-desktop-wallpapers-backgrounds/886070233.jpg"/>
          <p:cNvPicPr>
            <a:picLocks noChangeAspect="1" noChangeArrowheads="1"/>
          </p:cNvPicPr>
          <p:nvPr/>
        </p:nvPicPr>
        <p:blipFill>
          <a:blip r:embed="rId3"/>
          <a:srcRect/>
          <a:stretch>
            <a:fillRect/>
          </a:stretch>
        </p:blipFill>
        <p:spPr bwMode="auto">
          <a:xfrm>
            <a:off x="1981200" y="1390650"/>
            <a:ext cx="5559425" cy="417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http://www.gamebirdfarm.net/images/bbbturkeys.jpg"/>
          <p:cNvPicPr>
            <a:picLocks noChangeAspect="1" noChangeArrowheads="1"/>
          </p:cNvPicPr>
          <p:nvPr/>
        </p:nvPicPr>
        <p:blipFill>
          <a:blip r:embed="rId3"/>
          <a:srcRect/>
          <a:stretch>
            <a:fillRect/>
          </a:stretch>
        </p:blipFill>
        <p:spPr bwMode="auto">
          <a:xfrm>
            <a:off x="4876800" y="2514600"/>
            <a:ext cx="2386013" cy="2770188"/>
          </a:xfrm>
          <a:prstGeom prst="rect">
            <a:avLst/>
          </a:prstGeom>
          <a:noFill/>
          <a:ln w="9525">
            <a:noFill/>
            <a:miter lim="800000"/>
            <a:headEnd/>
            <a:tailEnd/>
          </a:ln>
        </p:spPr>
      </p:pic>
      <p:sp>
        <p:nvSpPr>
          <p:cNvPr id="6" name="Rectangle 2"/>
          <p:cNvSpPr txBox="1">
            <a:spLocks noChangeArrowheads="1"/>
          </p:cNvSpPr>
          <p:nvPr/>
        </p:nvSpPr>
        <p:spPr bwMode="auto">
          <a:xfrm>
            <a:off x="1676400" y="457200"/>
            <a:ext cx="3276600" cy="533400"/>
          </a:xfrm>
          <a:prstGeom prst="rect">
            <a:avLst/>
          </a:prstGeom>
          <a:solidFill>
            <a:srgbClr val="92D050"/>
          </a:solidFill>
          <a:ln w="9525">
            <a:noFill/>
            <a:miter lim="800000"/>
            <a:headEnd/>
            <a:tailEnd/>
          </a:ln>
          <a:effectLst/>
        </p:spPr>
        <p:txBody>
          <a:bodyPr/>
          <a:lstStyle/>
          <a:p>
            <a:pPr>
              <a:defRPr/>
            </a:pPr>
            <a:r>
              <a:rPr lang="en-US" sz="2800" b="1" kern="0" dirty="0">
                <a:solidFill>
                  <a:schemeClr val="bg1"/>
                </a:solidFill>
                <a:latin typeface="Times New Roman" pitchFamily="18" charset="0"/>
                <a:ea typeface="+mj-ea"/>
                <a:cs typeface="Times New Roman" pitchFamily="18" charset="0"/>
              </a:rPr>
              <a:t>Commercial Turkey </a:t>
            </a:r>
          </a:p>
        </p:txBody>
      </p:sp>
      <p:sp>
        <p:nvSpPr>
          <p:cNvPr id="50180" name="TextBox 6"/>
          <p:cNvSpPr txBox="1">
            <a:spLocks noChangeArrowheads="1"/>
          </p:cNvSpPr>
          <p:nvPr/>
        </p:nvSpPr>
        <p:spPr bwMode="auto">
          <a:xfrm>
            <a:off x="1371600" y="4648200"/>
            <a:ext cx="2438400" cy="923330"/>
          </a:xfrm>
          <a:prstGeom prst="rect">
            <a:avLst/>
          </a:prstGeom>
          <a:noFill/>
          <a:ln w="9525">
            <a:noFill/>
            <a:miter lim="800000"/>
            <a:headEnd/>
            <a:tailEnd/>
          </a:ln>
        </p:spPr>
        <p:txBody>
          <a:bodyPr>
            <a:spAutoFit/>
          </a:bodyPr>
          <a:lstStyle/>
          <a:p>
            <a:r>
              <a:rPr lang="en-US" b="1" dirty="0"/>
              <a:t>White Holland or Broad Breasted White</a:t>
            </a:r>
          </a:p>
        </p:txBody>
      </p:sp>
      <p:sp>
        <p:nvSpPr>
          <p:cNvPr id="50181" name="TextBox 7"/>
          <p:cNvSpPr txBox="1">
            <a:spLocks noChangeArrowheads="1"/>
          </p:cNvSpPr>
          <p:nvPr/>
        </p:nvSpPr>
        <p:spPr bwMode="auto">
          <a:xfrm>
            <a:off x="4876800" y="5334000"/>
            <a:ext cx="2743200" cy="646331"/>
          </a:xfrm>
          <a:prstGeom prst="rect">
            <a:avLst/>
          </a:prstGeom>
          <a:noFill/>
          <a:ln w="9525">
            <a:noFill/>
            <a:miter lim="800000"/>
            <a:headEnd/>
            <a:tailEnd/>
          </a:ln>
        </p:spPr>
        <p:txBody>
          <a:bodyPr>
            <a:spAutoFit/>
          </a:bodyPr>
          <a:lstStyle/>
          <a:p>
            <a:r>
              <a:rPr lang="en-US" b="1" dirty="0"/>
              <a:t>Broad Breasted Bronze</a:t>
            </a:r>
          </a:p>
        </p:txBody>
      </p:sp>
      <p:pic>
        <p:nvPicPr>
          <p:cNvPr id="50182" name="Picture 2" descr="http://www.feathersite.com/Poultry/Turkeys/General.JPEG"/>
          <p:cNvPicPr>
            <a:picLocks noChangeAspect="1" noChangeArrowheads="1"/>
          </p:cNvPicPr>
          <p:nvPr/>
        </p:nvPicPr>
        <p:blipFill>
          <a:blip r:embed="rId4"/>
          <a:srcRect/>
          <a:stretch>
            <a:fillRect/>
          </a:stretch>
        </p:blipFill>
        <p:spPr bwMode="auto">
          <a:xfrm>
            <a:off x="1066800" y="1600200"/>
            <a:ext cx="29718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sz="half" idx="1"/>
          </p:nvPr>
        </p:nvSpPr>
        <p:spPr>
          <a:xfrm>
            <a:off x="533400" y="5257800"/>
            <a:ext cx="8001000" cy="609600"/>
          </a:xfrm>
        </p:spPr>
        <p:txBody>
          <a:bodyPr/>
          <a:lstStyle/>
          <a:p>
            <a:pPr eaLnBrk="1" hangingPunct="1">
              <a:lnSpc>
                <a:spcPct val="80000"/>
              </a:lnSpc>
            </a:pPr>
            <a:r>
              <a:rPr lang="en-US" sz="2000" b="1" dirty="0" smtClean="0">
                <a:latin typeface="Arial Narrow" pitchFamily="34" charset="0"/>
              </a:rPr>
              <a:t>Turkeys are usually baked or roasted in an oven for several hours, often while the cook prepares the rest of the meal .</a:t>
            </a:r>
          </a:p>
        </p:txBody>
      </p:sp>
      <p:sp>
        <p:nvSpPr>
          <p:cNvPr id="6" name="Rectangle 2"/>
          <p:cNvSpPr txBox="1">
            <a:spLocks noChangeArrowheads="1"/>
          </p:cNvSpPr>
          <p:nvPr/>
        </p:nvSpPr>
        <p:spPr bwMode="auto">
          <a:xfrm>
            <a:off x="533400" y="381000"/>
            <a:ext cx="2743200" cy="533400"/>
          </a:xfrm>
          <a:prstGeom prst="rect">
            <a:avLst/>
          </a:prstGeom>
          <a:solidFill>
            <a:srgbClr val="92D050"/>
          </a:solidFill>
          <a:ln w="9525">
            <a:noFill/>
            <a:miter lim="800000"/>
            <a:headEnd/>
            <a:tailEnd/>
          </a:ln>
          <a:effectLst/>
        </p:spPr>
        <p:txBody>
          <a:bodyPr/>
          <a:lstStyle/>
          <a:p>
            <a:pPr>
              <a:defRPr/>
            </a:pPr>
            <a:r>
              <a:rPr lang="en-US" sz="2800" b="1" kern="0" dirty="0">
                <a:solidFill>
                  <a:schemeClr val="bg1"/>
                </a:solidFill>
                <a:latin typeface="Times New Roman" pitchFamily="18" charset="0"/>
                <a:ea typeface="+mj-ea"/>
                <a:cs typeface="Times New Roman" pitchFamily="18" charset="0"/>
              </a:rPr>
              <a:t>Turkey as food</a:t>
            </a:r>
          </a:p>
        </p:txBody>
      </p:sp>
      <p:pic>
        <p:nvPicPr>
          <p:cNvPr id="52228" name="Picture 2" descr="http://i.telegraph.co.uk/multimedia/archive/01204/pturkey12_1204051c.jpg"/>
          <p:cNvPicPr>
            <a:picLocks noChangeAspect="1" noChangeArrowheads="1"/>
          </p:cNvPicPr>
          <p:nvPr/>
        </p:nvPicPr>
        <p:blipFill>
          <a:blip r:embed="rId3"/>
          <a:srcRect/>
          <a:stretch>
            <a:fillRect/>
          </a:stretch>
        </p:blipFill>
        <p:spPr bwMode="auto">
          <a:xfrm>
            <a:off x="2057400" y="1676400"/>
            <a:ext cx="49911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sz="half" idx="1"/>
          </p:nvPr>
        </p:nvSpPr>
        <p:spPr>
          <a:xfrm>
            <a:off x="1143000" y="5638800"/>
            <a:ext cx="6324600" cy="457200"/>
          </a:xfrm>
        </p:spPr>
        <p:txBody>
          <a:bodyPr/>
          <a:lstStyle/>
          <a:p>
            <a:pPr eaLnBrk="1" hangingPunct="1"/>
            <a:r>
              <a:rPr lang="en-US" sz="2000" b="1" dirty="0" smtClean="0">
                <a:latin typeface="Arial Narrow" pitchFamily="34" charset="0"/>
              </a:rPr>
              <a:t>Both fresh and frozen turkeys are used for cooking </a:t>
            </a:r>
          </a:p>
        </p:txBody>
      </p:sp>
      <p:sp>
        <p:nvSpPr>
          <p:cNvPr id="6" name="Rectangle 2"/>
          <p:cNvSpPr txBox="1">
            <a:spLocks noChangeArrowheads="1"/>
          </p:cNvSpPr>
          <p:nvPr/>
        </p:nvSpPr>
        <p:spPr bwMode="auto">
          <a:xfrm>
            <a:off x="533400" y="381000"/>
            <a:ext cx="2743200" cy="533400"/>
          </a:xfrm>
          <a:prstGeom prst="rect">
            <a:avLst/>
          </a:prstGeom>
          <a:solidFill>
            <a:srgbClr val="92D050"/>
          </a:solidFill>
          <a:ln w="9525">
            <a:noFill/>
            <a:miter lim="800000"/>
            <a:headEnd/>
            <a:tailEnd/>
          </a:ln>
          <a:effectLst/>
        </p:spPr>
        <p:txBody>
          <a:bodyPr/>
          <a:lstStyle/>
          <a:p>
            <a:pPr>
              <a:defRPr/>
            </a:pPr>
            <a:r>
              <a:rPr lang="en-US" sz="2800" b="1" kern="0" dirty="0">
                <a:solidFill>
                  <a:schemeClr val="bg1"/>
                </a:solidFill>
                <a:latin typeface="Times New Roman" pitchFamily="18" charset="0"/>
                <a:ea typeface="+mj-ea"/>
                <a:cs typeface="Times New Roman" pitchFamily="18" charset="0"/>
              </a:rPr>
              <a:t>Turkey as </a:t>
            </a:r>
            <a:r>
              <a:rPr lang="en-US" sz="2800" b="1" kern="0" dirty="0" smtClean="0">
                <a:solidFill>
                  <a:schemeClr val="bg1"/>
                </a:solidFill>
                <a:latin typeface="Times New Roman" pitchFamily="18" charset="0"/>
                <a:ea typeface="+mj-ea"/>
                <a:cs typeface="Times New Roman" pitchFamily="18" charset="0"/>
              </a:rPr>
              <a:t>food</a:t>
            </a:r>
            <a:endParaRPr lang="en-US" sz="2800" b="1" kern="0" dirty="0">
              <a:solidFill>
                <a:schemeClr val="bg1"/>
              </a:solidFill>
              <a:latin typeface="Times New Roman" pitchFamily="18" charset="0"/>
              <a:ea typeface="+mj-ea"/>
              <a:cs typeface="Times New Roman" pitchFamily="18" charset="0"/>
            </a:endParaRPr>
          </a:p>
        </p:txBody>
      </p:sp>
      <p:pic>
        <p:nvPicPr>
          <p:cNvPr id="53252" name="Picture 2" descr="http://rixosturkey.co.cc/img/slide1.jpg"/>
          <p:cNvPicPr>
            <a:picLocks noChangeAspect="1" noChangeArrowheads="1"/>
          </p:cNvPicPr>
          <p:nvPr/>
        </p:nvPicPr>
        <p:blipFill>
          <a:blip r:embed="rId3"/>
          <a:srcRect/>
          <a:stretch>
            <a:fillRect/>
          </a:stretch>
        </p:blipFill>
        <p:spPr bwMode="auto">
          <a:xfrm>
            <a:off x="990600" y="3740150"/>
            <a:ext cx="3886200" cy="1670050"/>
          </a:xfrm>
          <a:prstGeom prst="rect">
            <a:avLst/>
          </a:prstGeom>
          <a:noFill/>
          <a:ln w="9525">
            <a:noFill/>
            <a:miter lim="800000"/>
            <a:headEnd/>
            <a:tailEnd/>
          </a:ln>
        </p:spPr>
      </p:pic>
      <p:pic>
        <p:nvPicPr>
          <p:cNvPr id="53253" name="Picture 4" descr="http://4.bp.blogspot.com/_meXbaafaz9A/TP8dtlngwII/AAAAAAAACMo/NBNe-ZpFaPM/s1600/Frozen+Bird.jpg"/>
          <p:cNvPicPr>
            <a:picLocks noChangeAspect="1" noChangeArrowheads="1"/>
          </p:cNvPicPr>
          <p:nvPr/>
        </p:nvPicPr>
        <p:blipFill>
          <a:blip r:embed="rId4"/>
          <a:srcRect/>
          <a:stretch>
            <a:fillRect/>
          </a:stretch>
        </p:blipFill>
        <p:spPr bwMode="auto">
          <a:xfrm>
            <a:off x="4191000" y="914400"/>
            <a:ext cx="389255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2971800"/>
          <a:ext cx="8229600" cy="1372616"/>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marL="0" marR="0" algn="just">
                        <a:lnSpc>
                          <a:spcPct val="115000"/>
                        </a:lnSpc>
                        <a:spcBef>
                          <a:spcPts val="0"/>
                        </a:spcBef>
                        <a:spcAft>
                          <a:spcPts val="0"/>
                        </a:spcAft>
                      </a:pPr>
                      <a:r>
                        <a:rPr lang="en-US" sz="1800" b="1" dirty="0">
                          <a:latin typeface="Times New Roman" pitchFamily="18" charset="0"/>
                          <a:ea typeface="Times New Roman"/>
                          <a:cs typeface="Times New Roman" pitchFamily="18" charset="0"/>
                        </a:rPr>
                        <a:t>Portions Of</a:t>
                      </a:r>
                      <a:endParaRPr lang="en-US" sz="1800" b="1" dirty="0">
                        <a:latin typeface="Times New Roman" pitchFamily="18" charset="0"/>
                        <a:ea typeface="Calibri"/>
                        <a:cs typeface="Times New Roman" pitchFamily="18" charset="0"/>
                      </a:endParaRPr>
                    </a:p>
                    <a:p>
                      <a:pPr marL="0" marR="0" algn="just">
                        <a:lnSpc>
                          <a:spcPct val="115000"/>
                        </a:lnSpc>
                        <a:spcBef>
                          <a:spcPts val="0"/>
                        </a:spcBef>
                        <a:spcAft>
                          <a:spcPts val="0"/>
                        </a:spcAft>
                      </a:pPr>
                      <a:r>
                        <a:rPr lang="en-US" sz="1800" b="1" dirty="0">
                          <a:latin typeface="Times New Roman" pitchFamily="18" charset="0"/>
                          <a:ea typeface="Times New Roman"/>
                          <a:cs typeface="Times New Roman" pitchFamily="18" charset="0"/>
                        </a:rPr>
                        <a:t>Hatchery</a:t>
                      </a:r>
                      <a:endParaRPr lang="en-US" sz="1800" b="1"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b="1" dirty="0">
                          <a:latin typeface="Times New Roman" pitchFamily="18" charset="0"/>
                          <a:ea typeface="Times New Roman"/>
                          <a:cs typeface="Times New Roman" pitchFamily="18" charset="0"/>
                        </a:rPr>
                        <a:t>Days in each Portion</a:t>
                      </a:r>
                      <a:endParaRPr lang="en-US" sz="1800" b="1"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b="1">
                          <a:latin typeface="Times New Roman" pitchFamily="18" charset="0"/>
                          <a:ea typeface="Times New Roman"/>
                          <a:cs typeface="Times New Roman" pitchFamily="18" charset="0"/>
                        </a:rPr>
                        <a:t>     Temperature</a:t>
                      </a:r>
                      <a:endParaRPr lang="en-US" sz="1800" b="1">
                        <a:latin typeface="Times New Roman" pitchFamily="18" charset="0"/>
                        <a:ea typeface="Calibri"/>
                        <a:cs typeface="Times New Roman" pitchFamily="18" charset="0"/>
                      </a:endParaRPr>
                    </a:p>
                    <a:p>
                      <a:pPr marL="0" marR="0" algn="just">
                        <a:lnSpc>
                          <a:spcPct val="115000"/>
                        </a:lnSpc>
                        <a:spcBef>
                          <a:spcPts val="0"/>
                        </a:spcBef>
                        <a:spcAft>
                          <a:spcPts val="0"/>
                        </a:spcAft>
                      </a:pPr>
                      <a:r>
                        <a:rPr lang="en-US" sz="1800" b="1">
                          <a:latin typeface="Times New Roman" pitchFamily="18" charset="0"/>
                          <a:ea typeface="Times New Roman"/>
                          <a:cs typeface="Times New Roman" pitchFamily="18" charset="0"/>
                        </a:rPr>
                        <a:t>      Degree F</a:t>
                      </a:r>
                      <a:endParaRPr lang="en-US" sz="1800" b="1">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b="1">
                          <a:latin typeface="Times New Roman" pitchFamily="18" charset="0"/>
                          <a:ea typeface="Times New Roman"/>
                          <a:cs typeface="Times New Roman" pitchFamily="18" charset="0"/>
                        </a:rPr>
                        <a:t>Relative Humidity %</a:t>
                      </a:r>
                      <a:endParaRPr lang="en-US" sz="1800" b="1">
                        <a:latin typeface="Times New Roman" pitchFamily="18" charset="0"/>
                        <a:ea typeface="Calibri"/>
                        <a:cs typeface="Times New Roman" pitchFamily="18" charset="0"/>
                      </a:endParaRPr>
                    </a:p>
                  </a:txBody>
                  <a:tcPr marL="68580" marR="68580" marT="0" marB="0"/>
                </a:tc>
              </a:tr>
              <a:tr h="370840">
                <a:tc>
                  <a:txBody>
                    <a:bodyPr/>
                    <a:lstStyle/>
                    <a:p>
                      <a:pPr marL="0" marR="0" algn="just">
                        <a:lnSpc>
                          <a:spcPct val="115000"/>
                        </a:lnSpc>
                        <a:spcBef>
                          <a:spcPts val="0"/>
                        </a:spcBef>
                        <a:spcAft>
                          <a:spcPts val="0"/>
                        </a:spcAft>
                      </a:pPr>
                      <a:r>
                        <a:rPr lang="en-US" sz="1800" b="1" dirty="0">
                          <a:latin typeface="Times New Roman" pitchFamily="18" charset="0"/>
                          <a:ea typeface="Times New Roman"/>
                          <a:cs typeface="Times New Roman" pitchFamily="18" charset="0"/>
                        </a:rPr>
                        <a:t>Setter</a:t>
                      </a:r>
                      <a:endParaRPr lang="en-US" sz="1800" b="1"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b="1" dirty="0">
                          <a:latin typeface="Times New Roman" pitchFamily="18" charset="0"/>
                          <a:ea typeface="Times New Roman"/>
                          <a:cs typeface="Times New Roman" pitchFamily="18" charset="0"/>
                        </a:rPr>
                        <a:t>25</a:t>
                      </a:r>
                      <a:endParaRPr lang="en-US" sz="1800" b="1"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b="1" dirty="0">
                          <a:latin typeface="Times New Roman" pitchFamily="18" charset="0"/>
                          <a:ea typeface="Times New Roman"/>
                          <a:cs typeface="Times New Roman" pitchFamily="18" charset="0"/>
                        </a:rPr>
                        <a:t>99.5</a:t>
                      </a:r>
                      <a:endParaRPr lang="en-US" sz="1800" b="1"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b="1" dirty="0">
                          <a:latin typeface="Times New Roman" pitchFamily="18" charset="0"/>
                          <a:ea typeface="Times New Roman"/>
                          <a:cs typeface="Times New Roman" pitchFamily="18" charset="0"/>
                        </a:rPr>
                        <a:t>60-75</a:t>
                      </a:r>
                      <a:endParaRPr lang="en-US" sz="1800" b="1" dirty="0">
                        <a:latin typeface="Times New Roman" pitchFamily="18" charset="0"/>
                        <a:ea typeface="Calibri"/>
                        <a:cs typeface="Times New Roman" pitchFamily="18" charset="0"/>
                      </a:endParaRPr>
                    </a:p>
                  </a:txBody>
                  <a:tcPr marL="68580" marR="68580" marT="0" marB="0"/>
                </a:tc>
              </a:tr>
              <a:tr h="370840">
                <a:tc>
                  <a:txBody>
                    <a:bodyPr/>
                    <a:lstStyle/>
                    <a:p>
                      <a:pPr marL="0" marR="0" algn="just">
                        <a:lnSpc>
                          <a:spcPct val="115000"/>
                        </a:lnSpc>
                        <a:spcBef>
                          <a:spcPts val="0"/>
                        </a:spcBef>
                        <a:spcAft>
                          <a:spcPts val="0"/>
                        </a:spcAft>
                      </a:pPr>
                      <a:r>
                        <a:rPr lang="en-US" sz="1800" b="1" dirty="0">
                          <a:latin typeface="Times New Roman" pitchFamily="18" charset="0"/>
                          <a:ea typeface="Times New Roman"/>
                          <a:cs typeface="Times New Roman" pitchFamily="18" charset="0"/>
                        </a:rPr>
                        <a:t>Hatcher</a:t>
                      </a:r>
                      <a:endParaRPr lang="en-US" sz="1800" b="1"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b="1" dirty="0">
                          <a:latin typeface="Times New Roman" pitchFamily="18" charset="0"/>
                          <a:ea typeface="Times New Roman"/>
                          <a:cs typeface="Times New Roman" pitchFamily="18" charset="0"/>
                        </a:rPr>
                        <a:t>3</a:t>
                      </a:r>
                      <a:endParaRPr lang="en-US" sz="1800" b="1"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b="1" dirty="0">
                          <a:latin typeface="Times New Roman" pitchFamily="18" charset="0"/>
                          <a:ea typeface="Times New Roman"/>
                          <a:cs typeface="Times New Roman" pitchFamily="18" charset="0"/>
                        </a:rPr>
                        <a:t>98.5</a:t>
                      </a:r>
                      <a:endParaRPr lang="en-US" sz="1800" b="1"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b="1" dirty="0">
                          <a:latin typeface="Times New Roman" pitchFamily="18" charset="0"/>
                          <a:ea typeface="Times New Roman"/>
                          <a:cs typeface="Times New Roman" pitchFamily="18" charset="0"/>
                        </a:rPr>
                        <a:t>85-90</a:t>
                      </a:r>
                      <a:endParaRPr lang="en-US" sz="1800" b="1" dirty="0">
                        <a:latin typeface="Times New Roman" pitchFamily="18" charset="0"/>
                        <a:ea typeface="Calibri"/>
                        <a:cs typeface="Times New Roman" pitchFamily="18" charset="0"/>
                      </a:endParaRPr>
                    </a:p>
                  </a:txBody>
                  <a:tcPr marL="68580" marR="68580" marT="0" marB="0"/>
                </a:tc>
              </a:tr>
            </a:tbl>
          </a:graphicData>
        </a:graphic>
      </p:graphicFrame>
      <p:sp>
        <p:nvSpPr>
          <p:cNvPr id="114690" name="Rectangle 2"/>
          <p:cNvSpPr>
            <a:spLocks noChangeArrowheads="1"/>
          </p:cNvSpPr>
          <p:nvPr/>
        </p:nvSpPr>
        <p:spPr bwMode="auto">
          <a:xfrm>
            <a:off x="228600" y="1524000"/>
            <a:ext cx="86868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Egg should be turned at hourly intervals daily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upto</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25 days of incubation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only.Don’t</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turned eggs in Hatcher (last Three days before hatching) Eggs should be collected frequently</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 prevent soiling and breakage and also to get better hatchability.</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2"/>
          <p:cNvSpPr txBox="1">
            <a:spLocks noChangeArrowheads="1"/>
          </p:cNvSpPr>
          <p:nvPr/>
        </p:nvSpPr>
        <p:spPr bwMode="auto">
          <a:xfrm>
            <a:off x="838200" y="381000"/>
            <a:ext cx="7239000" cy="762000"/>
          </a:xfrm>
          <a:prstGeom prst="rect">
            <a:avLst/>
          </a:prstGeom>
          <a:solidFill>
            <a:srgbClr val="92D050"/>
          </a:solidFill>
          <a:ln w="9525">
            <a:noFill/>
            <a:miter lim="800000"/>
            <a:headEnd/>
            <a:tailEnd/>
          </a:ln>
          <a:effectLst/>
        </p:spPr>
        <p:txBody>
          <a:bodyPr/>
          <a:lstStyle/>
          <a:p>
            <a:pPr>
              <a:defRPr/>
            </a:pPr>
            <a:r>
              <a:rPr lang="en-US" sz="3600" b="1" dirty="0" smtClean="0">
                <a:solidFill>
                  <a:schemeClr val="bg1"/>
                </a:solidFill>
                <a:latin typeface="Times New Roman" pitchFamily="18" charset="0"/>
                <a:cs typeface="Times New Roman" pitchFamily="18" charset="0"/>
              </a:rPr>
              <a:t>Egg Incubation</a:t>
            </a:r>
          </a:p>
          <a:p>
            <a:pPr>
              <a:defRPr/>
            </a:pPr>
            <a:endParaRPr lang="en-US" sz="3600" b="1" kern="0" dirty="0">
              <a:solidFill>
                <a:schemeClr val="bg1"/>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endParaRPr lang="en-US" dirty="0"/>
          </a:p>
          <a:p>
            <a:pPr>
              <a:buNone/>
            </a:pPr>
            <a:r>
              <a:rPr lang="en-US" b="1" dirty="0">
                <a:solidFill>
                  <a:schemeClr val="bg1"/>
                </a:solidFill>
                <a:latin typeface="Times New Roman" pitchFamily="18" charset="0"/>
                <a:cs typeface="Times New Roman" pitchFamily="18" charset="0"/>
              </a:rPr>
              <a:t>A. </a:t>
            </a:r>
            <a:r>
              <a:rPr lang="en-US" b="1" dirty="0" smtClean="0">
                <a:solidFill>
                  <a:srgbClr val="FF0000"/>
                </a:solidFill>
                <a:latin typeface="Times New Roman" pitchFamily="18" charset="0"/>
                <a:cs typeface="Times New Roman" pitchFamily="18" charset="0"/>
              </a:rPr>
              <a:t>De- Beaking</a:t>
            </a:r>
            <a:r>
              <a:rPr lang="en-US" b="1" dirty="0">
                <a:solidFill>
                  <a:srgbClr val="FF0000"/>
                </a:solidFill>
                <a:latin typeface="Times New Roman" pitchFamily="18" charset="0"/>
                <a:cs typeface="Times New Roman" pitchFamily="18" charset="0"/>
              </a:rPr>
              <a:t>:</a:t>
            </a:r>
          </a:p>
          <a:p>
            <a:r>
              <a:rPr lang="en-US" dirty="0">
                <a:latin typeface="Times New Roman" pitchFamily="18" charset="0"/>
                <a:cs typeface="Times New Roman" pitchFamily="18" charset="0"/>
              </a:rPr>
              <a:t>Poults should be debeaked to control feather picking and cannibalism. Debeaking can be done at day old or 3-5 weeks of age. Remove the beak at about one half the distance from nostril to the tip of the beak.</a:t>
            </a:r>
          </a:p>
          <a:p>
            <a:pPr>
              <a:buNone/>
            </a:pPr>
            <a:r>
              <a:rPr lang="en-US" b="1" dirty="0" smtClean="0">
                <a:solidFill>
                  <a:schemeClr val="bg1"/>
                </a:solidFill>
                <a:latin typeface="Times New Roman" pitchFamily="18" charset="0"/>
                <a:cs typeface="Times New Roman" pitchFamily="18" charset="0"/>
              </a:rPr>
              <a:t>B</a:t>
            </a:r>
            <a:r>
              <a:rPr lang="en-US" b="1" dirty="0" smtClean="0">
                <a:solidFill>
                  <a:srgbClr val="FF0000"/>
                </a:solidFill>
                <a:latin typeface="Times New Roman" pitchFamily="18" charset="0"/>
                <a:cs typeface="Times New Roman" pitchFamily="18" charset="0"/>
              </a:rPr>
              <a:t>  De- Snooding</a:t>
            </a:r>
            <a:r>
              <a:rPr lang="en-US" b="1" dirty="0">
                <a:solidFill>
                  <a:srgbClr val="FF0000"/>
                </a:solidFill>
                <a:latin typeface="Times New Roman" pitchFamily="18" charset="0"/>
                <a:cs typeface="Times New Roman" pitchFamily="18" charset="0"/>
              </a:rPr>
              <a:t>:</a:t>
            </a:r>
          </a:p>
          <a:p>
            <a:r>
              <a:rPr lang="en-US" dirty="0">
                <a:latin typeface="Times New Roman" pitchFamily="18" charset="0"/>
                <a:cs typeface="Times New Roman" pitchFamily="18" charset="0"/>
              </a:rPr>
              <a:t>Removal of the snood or </a:t>
            </a:r>
            <a:r>
              <a:rPr lang="en-US" dirty="0" smtClean="0">
                <a:latin typeface="Times New Roman" pitchFamily="18" charset="0"/>
                <a:cs typeface="Times New Roman" pitchFamily="18" charset="0"/>
              </a:rPr>
              <a:t>dew bill </a:t>
            </a:r>
            <a:r>
              <a:rPr lang="en-US" dirty="0">
                <a:latin typeface="Times New Roman" pitchFamily="18" charset="0"/>
                <a:cs typeface="Times New Roman" pitchFamily="18" charset="0"/>
              </a:rPr>
              <a:t>is to prevent the head injuries from picking and fighting. At the day old the snood can be removed by </a:t>
            </a:r>
            <a:r>
              <a:rPr lang="en-US" dirty="0" smtClean="0">
                <a:latin typeface="Times New Roman" pitchFamily="18" charset="0"/>
                <a:cs typeface="Times New Roman" pitchFamily="18" charset="0"/>
              </a:rPr>
              <a:t>thumbnail </a:t>
            </a:r>
            <a:r>
              <a:rPr lang="en-US" dirty="0">
                <a:latin typeface="Times New Roman" pitchFamily="18" charset="0"/>
                <a:cs typeface="Times New Roman" pitchFamily="18" charset="0"/>
              </a:rPr>
              <a:t>or finger pressure. At 3weeks of age it can be cut off close to the head with sharp scissors.</a:t>
            </a:r>
          </a:p>
          <a:p>
            <a:pPr>
              <a:buNone/>
            </a:pPr>
            <a:r>
              <a:rPr lang="en-US" b="1" dirty="0" smtClean="0">
                <a:solidFill>
                  <a:schemeClr val="bg1"/>
                </a:solidFill>
                <a:latin typeface="Times New Roman" pitchFamily="18" charset="0"/>
                <a:cs typeface="Times New Roman" pitchFamily="18" charset="0"/>
              </a:rPr>
              <a:t>C</a:t>
            </a:r>
            <a:r>
              <a:rPr lang="en-US" b="1" dirty="0" smtClean="0">
                <a:solidFill>
                  <a:srgbClr val="FF0000"/>
                </a:solidFill>
                <a:latin typeface="Times New Roman" pitchFamily="18" charset="0"/>
                <a:cs typeface="Times New Roman" pitchFamily="18" charset="0"/>
              </a:rPr>
              <a:t>  De- Toeing </a:t>
            </a:r>
            <a:r>
              <a:rPr lang="en-US" b="1" dirty="0">
                <a:solidFill>
                  <a:srgbClr val="FF0000"/>
                </a:solidFill>
                <a:latin typeface="Times New Roman" pitchFamily="18" charset="0"/>
                <a:cs typeface="Times New Roman" pitchFamily="18" charset="0"/>
              </a:rPr>
              <a:t>or </a:t>
            </a:r>
            <a:r>
              <a:rPr lang="en-US" b="1" dirty="0" smtClean="0">
                <a:solidFill>
                  <a:schemeClr val="bg1"/>
                </a:solidFill>
                <a:latin typeface="Times New Roman" pitchFamily="18" charset="0"/>
                <a:cs typeface="Times New Roman" pitchFamily="18" charset="0"/>
              </a:rPr>
              <a:t>Toe Clipping</a:t>
            </a:r>
            <a:r>
              <a:rPr lang="en-US" b="1" dirty="0">
                <a:solidFill>
                  <a:schemeClr val="bg1"/>
                </a:solidFill>
                <a:latin typeface="Times New Roman" pitchFamily="18" charset="0"/>
                <a:cs typeface="Times New Roman" pitchFamily="18" charset="0"/>
              </a:rPr>
              <a:t>:</a:t>
            </a:r>
          </a:p>
          <a:p>
            <a:r>
              <a:rPr lang="en-US" dirty="0">
                <a:latin typeface="Times New Roman" pitchFamily="18" charset="0"/>
                <a:cs typeface="Times New Roman" pitchFamily="18" charset="0"/>
              </a:rPr>
              <a:t>Clipping is done at day old by removing the tip of the toe just to the inside of the outer most toe pad including the entire toenail.</a:t>
            </a:r>
          </a:p>
          <a:p>
            <a:pPr>
              <a:buNone/>
            </a:pPr>
            <a:r>
              <a:rPr lang="en-US" dirty="0">
                <a:latin typeface="Times New Roman" pitchFamily="18" charset="0"/>
                <a:cs typeface="Times New Roman" pitchFamily="18" charset="0"/>
              </a:rPr>
              <a:t> </a:t>
            </a:r>
          </a:p>
          <a:p>
            <a:endParaRPr lang="en-US" dirty="0"/>
          </a:p>
        </p:txBody>
      </p:sp>
      <p:sp>
        <p:nvSpPr>
          <p:cNvPr id="4" name="Rectangle 2"/>
          <p:cNvSpPr txBox="1">
            <a:spLocks noChangeArrowheads="1"/>
          </p:cNvSpPr>
          <p:nvPr/>
        </p:nvSpPr>
        <p:spPr bwMode="auto">
          <a:xfrm>
            <a:off x="457200" y="228600"/>
            <a:ext cx="8305800" cy="1524000"/>
          </a:xfrm>
          <a:prstGeom prst="rect">
            <a:avLst/>
          </a:prstGeom>
          <a:solidFill>
            <a:srgbClr val="92D050"/>
          </a:solidFill>
          <a:ln w="9525">
            <a:noFill/>
            <a:miter lim="800000"/>
            <a:headEnd/>
            <a:tailEnd/>
          </a:ln>
          <a:effectLst/>
        </p:spPr>
        <p:txBody>
          <a:bodyPr/>
          <a:lstStyle/>
          <a:p>
            <a:pPr>
              <a:defRPr/>
            </a:pPr>
            <a:r>
              <a:rPr lang="en-US" sz="3600" b="1" dirty="0" smtClean="0">
                <a:solidFill>
                  <a:schemeClr val="bg1"/>
                </a:solidFill>
                <a:latin typeface="Times New Roman" pitchFamily="18" charset="0"/>
                <a:cs typeface="Times New Roman" pitchFamily="18" charset="0"/>
              </a:rPr>
              <a:t>Activities to avoid peck order or to avoid injuries during mating breeding</a:t>
            </a:r>
          </a:p>
          <a:p>
            <a:pPr>
              <a:defRPr/>
            </a:pPr>
            <a:endParaRPr lang="en-US" sz="3600" b="1" kern="0" dirty="0">
              <a:solidFill>
                <a:schemeClr val="bg1"/>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457200" y="4724400"/>
            <a:ext cx="8229600" cy="1371600"/>
          </a:xfrm>
        </p:spPr>
        <p:txBody>
          <a:bodyPr/>
          <a:lstStyle/>
          <a:p>
            <a:pPr eaLnBrk="1" hangingPunct="1"/>
            <a:r>
              <a:rPr lang="en-US" sz="2000" b="1" dirty="0" smtClean="0">
                <a:latin typeface="Times New Roman" pitchFamily="18" charset="0"/>
                <a:cs typeface="Times New Roman" pitchFamily="18" charset="0"/>
              </a:rPr>
              <a:t>Turkey droppings are being used as a fuel source in electric power plants. One such plant in western Minnesota provides 55 megawatts of power using 700,000 tons of dung per year. The plant began operating in 2007. Three such plants are in operation in England.</a:t>
            </a:r>
          </a:p>
          <a:p>
            <a:pPr eaLnBrk="1" hangingPunct="1">
              <a:buFont typeface="Wingdings" pitchFamily="2" charset="2"/>
              <a:buNone/>
            </a:pPr>
            <a:endParaRPr lang="en-US" sz="2000" dirty="0" smtClean="0">
              <a:latin typeface="Arial Narrow" pitchFamily="34" charset="0"/>
            </a:endParaRPr>
          </a:p>
        </p:txBody>
      </p:sp>
      <p:sp>
        <p:nvSpPr>
          <p:cNvPr id="5" name="Rectangle 2"/>
          <p:cNvSpPr txBox="1">
            <a:spLocks noChangeArrowheads="1"/>
          </p:cNvSpPr>
          <p:nvPr/>
        </p:nvSpPr>
        <p:spPr bwMode="auto">
          <a:xfrm>
            <a:off x="533400" y="381000"/>
            <a:ext cx="4038600" cy="533400"/>
          </a:xfrm>
          <a:prstGeom prst="rect">
            <a:avLst/>
          </a:prstGeom>
          <a:solidFill>
            <a:srgbClr val="92D050"/>
          </a:solidFill>
          <a:ln w="9525">
            <a:noFill/>
            <a:miter lim="800000"/>
            <a:headEnd/>
            <a:tailEnd/>
          </a:ln>
          <a:effectLst/>
        </p:spPr>
        <p:txBody>
          <a:bodyPr/>
          <a:lstStyle/>
          <a:p>
            <a:pPr>
              <a:defRPr/>
            </a:pPr>
            <a:r>
              <a:rPr lang="en-US" sz="2800" b="1" kern="0" dirty="0">
                <a:solidFill>
                  <a:schemeClr val="bg1"/>
                </a:solidFill>
                <a:latin typeface="Times New Roman" pitchFamily="18" charset="0"/>
                <a:ea typeface="+mj-ea"/>
                <a:cs typeface="Times New Roman" pitchFamily="18" charset="0"/>
              </a:rPr>
              <a:t>Turkey Dung as Fuel </a:t>
            </a:r>
          </a:p>
        </p:txBody>
      </p:sp>
      <p:pic>
        <p:nvPicPr>
          <p:cNvPr id="60420" name="Picture 2" descr="http://4.bp.blogspot.com/_M1REelD8OCw/RfhUC0GiTAI/AAAAAAAAAEU/aA8JbHNhTO0/s400/powerplant.jpg"/>
          <p:cNvPicPr>
            <a:picLocks noChangeAspect="1" noChangeArrowheads="1"/>
          </p:cNvPicPr>
          <p:nvPr/>
        </p:nvPicPr>
        <p:blipFill>
          <a:blip r:embed="rId3"/>
          <a:srcRect/>
          <a:stretch>
            <a:fillRect/>
          </a:stretch>
        </p:blipFill>
        <p:spPr bwMode="auto">
          <a:xfrm>
            <a:off x="2362200" y="1157288"/>
            <a:ext cx="4191000" cy="3567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67400"/>
          </a:xfrm>
        </p:spPr>
        <p:txBody>
          <a:bodyPr>
            <a:normAutofit fontScale="77500" lnSpcReduction="20000"/>
          </a:bodyPr>
          <a:lstStyle/>
          <a:p>
            <a:pPr fontAlgn="base">
              <a:buNone/>
            </a:pPr>
            <a:r>
              <a:rPr lang="en-US" dirty="0" smtClean="0"/>
              <a:t> </a:t>
            </a:r>
            <a:endParaRPr lang="en-US" dirty="0"/>
          </a:p>
          <a:p>
            <a:pPr fontAlgn="base"/>
            <a:endParaRPr lang="en-US" dirty="0" smtClean="0">
              <a:latin typeface="Times New Roman" pitchFamily="18" charset="0"/>
              <a:cs typeface="Times New Roman" pitchFamily="18" charset="0"/>
            </a:endParaRPr>
          </a:p>
          <a:p>
            <a:pPr fontAlgn="base"/>
            <a:r>
              <a:rPr lang="en-US" dirty="0" smtClean="0">
                <a:latin typeface="Times New Roman" pitchFamily="18" charset="0"/>
                <a:cs typeface="Times New Roman" pitchFamily="18" charset="0"/>
              </a:rPr>
              <a:t>Name from “Turkey” (country) Domestication </a:t>
            </a:r>
            <a:r>
              <a:rPr lang="en-US" dirty="0">
                <a:latin typeface="Times New Roman" pitchFamily="18" charset="0"/>
                <a:cs typeface="Times New Roman" pitchFamily="18" charset="0"/>
              </a:rPr>
              <a:t>of the common turkey was probably begun by the Indians of </a:t>
            </a:r>
            <a:r>
              <a:rPr lang="en-US" dirty="0" smtClean="0">
                <a:latin typeface="Times New Roman" pitchFamily="18" charset="0"/>
                <a:cs typeface="Times New Roman" pitchFamily="18" charset="0"/>
              </a:rPr>
              <a:t>pre-Mexico</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fontAlgn="base"/>
            <a:r>
              <a:rPr lang="en-US" dirty="0" smtClean="0">
                <a:latin typeface="Times New Roman" pitchFamily="18" charset="0"/>
                <a:cs typeface="Times New Roman" pitchFamily="18" charset="0"/>
              </a:rPr>
              <a:t>Turkey (</a:t>
            </a:r>
            <a:r>
              <a:rPr lang="en-US" i="1" dirty="0" smtClean="0">
                <a:latin typeface="Times New Roman" pitchFamily="18" charset="0"/>
                <a:cs typeface="Times New Roman" pitchFamily="18" charset="0"/>
              </a:rPr>
              <a:t>Meleagris </a:t>
            </a:r>
            <a:r>
              <a:rPr lang="en-US" i="1" dirty="0" err="1" smtClean="0">
                <a:latin typeface="Times New Roman" pitchFamily="18" charset="0"/>
                <a:cs typeface="Times New Roman" pitchFamily="18" charset="0"/>
              </a:rPr>
              <a:t>Gallopavo</a:t>
            </a:r>
            <a:r>
              <a:rPr lang="en-US" dirty="0" smtClean="0">
                <a:latin typeface="Times New Roman" pitchFamily="18" charset="0"/>
                <a:cs typeface="Times New Roman" pitchFamily="18" charset="0"/>
              </a:rPr>
              <a:t>) is a large gallinaceous bird of the family</a:t>
            </a:r>
            <a:br>
              <a:rPr lang="en-US" dirty="0" smtClean="0">
                <a:latin typeface="Times New Roman" pitchFamily="18" charset="0"/>
                <a:cs typeface="Times New Roman" pitchFamily="18" charset="0"/>
              </a:rPr>
            </a:br>
            <a:r>
              <a:rPr lang="en-US" i="1" dirty="0" err="1" smtClean="0">
                <a:latin typeface="Times New Roman" pitchFamily="18" charset="0"/>
                <a:cs typeface="Times New Roman" pitchFamily="18" charset="0"/>
              </a:rPr>
              <a:t>Meleagridae</a:t>
            </a:r>
            <a:r>
              <a:rPr lang="en-US" i="1" dirty="0" smtClean="0">
                <a:latin typeface="Times New Roman" pitchFamily="18" charset="0"/>
                <a:cs typeface="Times New Roman" pitchFamily="18" charset="0"/>
              </a:rPr>
              <a:t> </a:t>
            </a:r>
          </a:p>
          <a:p>
            <a:pPr fontAlgn="base"/>
            <a:r>
              <a:rPr lang="en-US" dirty="0" smtClean="0">
                <a:latin typeface="Times New Roman" pitchFamily="18" charset="0"/>
                <a:cs typeface="Times New Roman" pitchFamily="18" charset="0"/>
              </a:rPr>
              <a:t>Native of North America, domesticated in Europe and are now important source of food in many parts of the world. </a:t>
            </a:r>
          </a:p>
          <a:p>
            <a:pPr fontAlgn="base"/>
            <a:r>
              <a:rPr lang="en-US" dirty="0" smtClean="0">
                <a:latin typeface="Times New Roman" pitchFamily="18" charset="0"/>
                <a:cs typeface="Times New Roman" pitchFamily="18" charset="0"/>
              </a:rPr>
              <a:t>Columbus took specimens to Spain in 1948. Reports on turkey were there in Germany in 1530 and  in England by 1541. </a:t>
            </a:r>
          </a:p>
          <a:p>
            <a:pPr fontAlgn="base"/>
            <a:r>
              <a:rPr lang="en-US" dirty="0" smtClean="0">
                <a:latin typeface="Times New Roman" pitchFamily="18" charset="0"/>
                <a:cs typeface="Times New Roman" pitchFamily="18" charset="0"/>
              </a:rPr>
              <a:t>The first president of the United States of America, George Washington, issued a general proclamation in1789 to celebrate “thanksgiving” on November 26. </a:t>
            </a:r>
          </a:p>
          <a:p>
            <a:pPr fontAlgn="base"/>
            <a:r>
              <a:rPr lang="en-US" dirty="0" smtClean="0">
                <a:latin typeface="Times New Roman" pitchFamily="18" charset="0"/>
                <a:cs typeface="Times New Roman" pitchFamily="18" charset="0"/>
              </a:rPr>
              <a:t>In 1893 President Lincoln proclaimed the last Thursday of November a national thanksgiving holiday. Later it was changed to the fourth Thursday of November. However, turkey is synonymous with Christmas./Easter</a:t>
            </a:r>
            <a:endParaRPr lang="en-US" b="1" dirty="0" smtClean="0">
              <a:latin typeface="Times New Roman" pitchFamily="18" charset="0"/>
              <a:cs typeface="Times New Roman" pitchFamily="18" charset="0"/>
            </a:endParaRPr>
          </a:p>
          <a:p>
            <a:pPr fontAlgn="base"/>
            <a:r>
              <a:rPr lang="en-US" dirty="0" smtClean="0">
                <a:latin typeface="Times New Roman" pitchFamily="18" charset="0"/>
                <a:cs typeface="Times New Roman" pitchFamily="18" charset="0"/>
              </a:rPr>
              <a:t>When </a:t>
            </a:r>
            <a:r>
              <a:rPr lang="en-US" dirty="0">
                <a:latin typeface="Times New Roman" pitchFamily="18" charset="0"/>
                <a:cs typeface="Times New Roman" pitchFamily="18" charset="0"/>
              </a:rPr>
              <a:t>the bird became popular in England, the name turkey-cock, formerly used for </a:t>
            </a:r>
            <a:r>
              <a:rPr lang="en-US" dirty="0" smtClean="0">
                <a:latin typeface="Times New Roman" pitchFamily="18" charset="0"/>
                <a:cs typeface="Times New Roman" pitchFamily="18" charset="0"/>
              </a:rPr>
              <a:t>the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of </a:t>
            </a:r>
            <a:r>
              <a:rPr lang="en-US" dirty="0">
                <a:latin typeface="Times New Roman" pitchFamily="18" charset="0"/>
                <a:cs typeface="Times New Roman" pitchFamily="18" charset="0"/>
              </a:rPr>
              <a:t>Islamic (or “Turkish”) lands, was transferred to it. </a:t>
            </a:r>
            <a:endParaRPr lang="en-US" dirty="0" smtClean="0">
              <a:latin typeface="Times New Roman" pitchFamily="18" charset="0"/>
              <a:cs typeface="Times New Roman" pitchFamily="18" charset="0"/>
            </a:endParaRPr>
          </a:p>
          <a:p>
            <a:pPr fontAlgn="base"/>
            <a:r>
              <a:rPr lang="en-US" dirty="0" smtClean="0">
                <a:latin typeface="Times New Roman" pitchFamily="18" charset="0"/>
                <a:cs typeface="Times New Roman" pitchFamily="18" charset="0"/>
              </a:rPr>
              <a:t>Turkeys </a:t>
            </a:r>
            <a:r>
              <a:rPr lang="en-US" dirty="0">
                <a:latin typeface="Times New Roman" pitchFamily="18" charset="0"/>
                <a:cs typeface="Times New Roman" pitchFamily="18" charset="0"/>
              </a:rPr>
              <a:t>were mainly bred for their beautifully </a:t>
            </a:r>
            <a:r>
              <a:rPr lang="en-US" dirty="0" err="1" smtClean="0">
                <a:latin typeface="Times New Roman" pitchFamily="18" charset="0"/>
                <a:cs typeface="Times New Roman" pitchFamily="18" charset="0"/>
              </a:rPr>
              <a:t>coloured</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until </a:t>
            </a:r>
            <a:r>
              <a:rPr lang="en-US" dirty="0">
                <a:latin typeface="Times New Roman" pitchFamily="18" charset="0"/>
                <a:cs typeface="Times New Roman" pitchFamily="18" charset="0"/>
              </a:rPr>
              <a:t>about 1935, after which the breeding emphasis changed to </a:t>
            </a:r>
            <a:r>
              <a:rPr lang="en-US" dirty="0" smtClean="0">
                <a:latin typeface="Times New Roman" pitchFamily="18" charset="0"/>
                <a:cs typeface="Times New Roman" pitchFamily="18" charset="0"/>
              </a:rPr>
              <a:t>their qualities</a:t>
            </a:r>
            <a:r>
              <a:rPr lang="en-US"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
        <p:nvSpPr>
          <p:cNvPr id="4" name="Content Placeholder 2"/>
          <p:cNvSpPr txBox="1">
            <a:spLocks/>
          </p:cNvSpPr>
          <p:nvPr/>
        </p:nvSpPr>
        <p:spPr>
          <a:xfrm>
            <a:off x="2667000" y="609600"/>
            <a:ext cx="3200400" cy="685800"/>
          </a:xfrm>
          <a:prstGeom prst="rect">
            <a:avLst/>
          </a:prstGeom>
          <a:solidFill>
            <a:srgbClr val="92D050"/>
          </a:solidFill>
        </p:spPr>
        <p:txBody>
          <a:bodyPr>
            <a:noAutofit/>
          </a:bodyPr>
          <a:lstStyle/>
          <a:p>
            <a:pPr marL="292100" lvl="0" indent="-292100">
              <a:buClr>
                <a:schemeClr val="accent1"/>
              </a:buClr>
              <a:buSzPct val="70000"/>
            </a:pPr>
            <a:r>
              <a:rPr lang="en-US" sz="4000" b="1" dirty="0" smtClean="0">
                <a:solidFill>
                  <a:schemeClr val="bg1"/>
                </a:solidFill>
                <a:latin typeface="Times New Roman" pitchFamily="18" charset="0"/>
                <a:cs typeface="Times New Roman" pitchFamily="18" charset="0"/>
              </a:rPr>
              <a:t>History</a:t>
            </a:r>
            <a:endParaRPr kumimoji="0" lang="en-US" sz="40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066800"/>
            <a:ext cx="6705600" cy="10668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Zoological Classification</a:t>
            </a:r>
            <a:r>
              <a:rPr lang="en-US" dirty="0" smtClean="0"/>
              <a:t/>
            </a:r>
            <a:br>
              <a:rPr lang="en-US" dirty="0" smtClean="0"/>
            </a:br>
            <a:endParaRPr lang="en-US" b="1" dirty="0"/>
          </a:p>
        </p:txBody>
      </p:sp>
      <p:graphicFrame>
        <p:nvGraphicFramePr>
          <p:cNvPr id="10" name="Content Placeholder 9"/>
          <p:cNvGraphicFramePr>
            <a:graphicFrameLocks noGrp="1"/>
          </p:cNvGraphicFramePr>
          <p:nvPr>
            <p:ph idx="1"/>
          </p:nvPr>
        </p:nvGraphicFramePr>
        <p:xfrm>
          <a:off x="228600" y="1752600"/>
          <a:ext cx="8610600" cy="4114803"/>
        </p:xfrm>
        <a:graphic>
          <a:graphicData uri="http://schemas.openxmlformats.org/drawingml/2006/table">
            <a:tbl>
              <a:tblPr firstRow="1" bandRow="1">
                <a:tableStyleId>{5C22544A-7EE6-4342-B048-85BDC9FD1C3A}</a:tableStyleId>
              </a:tblPr>
              <a:tblGrid>
                <a:gridCol w="4305300"/>
                <a:gridCol w="4305300"/>
              </a:tblGrid>
              <a:tr h="587829">
                <a:tc>
                  <a:txBody>
                    <a:bodyPr/>
                    <a:lstStyle/>
                    <a:p>
                      <a:pPr marL="0" marR="0">
                        <a:lnSpc>
                          <a:spcPct val="115000"/>
                        </a:lnSpc>
                        <a:spcBef>
                          <a:spcPts val="0"/>
                        </a:spcBef>
                        <a:spcAft>
                          <a:spcPts val="0"/>
                        </a:spcAft>
                      </a:pPr>
                      <a:r>
                        <a:rPr lang="en-US" sz="1400" b="1" dirty="0">
                          <a:latin typeface="Times New Roman"/>
                          <a:ea typeface="Calibri"/>
                          <a:cs typeface="Times New Roman"/>
                        </a:rPr>
                        <a:t>Kingdom:                  </a:t>
                      </a:r>
                      <a:endParaRPr lang="en-US" sz="11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a:latin typeface="Times New Roman"/>
                          <a:ea typeface="Calibri"/>
                          <a:cs typeface="Times New Roman"/>
                        </a:rPr>
                        <a:t>Animalia</a:t>
                      </a:r>
                      <a:endParaRPr lang="en-US" sz="1100" dirty="0">
                        <a:latin typeface="Calibri"/>
                        <a:ea typeface="Calibri"/>
                        <a:cs typeface="Times New Roman"/>
                      </a:endParaRPr>
                    </a:p>
                  </a:txBody>
                  <a:tcPr marL="68580" marR="68580" marT="0" marB="0"/>
                </a:tc>
              </a:tr>
              <a:tr h="587829">
                <a:tc>
                  <a:txBody>
                    <a:bodyPr/>
                    <a:lstStyle/>
                    <a:p>
                      <a:pPr marL="0" marR="0">
                        <a:lnSpc>
                          <a:spcPct val="115000"/>
                        </a:lnSpc>
                        <a:spcBef>
                          <a:spcPts val="0"/>
                        </a:spcBef>
                        <a:spcAft>
                          <a:spcPts val="0"/>
                        </a:spcAft>
                      </a:pPr>
                      <a:r>
                        <a:rPr lang="en-US" sz="1400" b="1">
                          <a:latin typeface="Times New Roman"/>
                          <a:ea typeface="Calibri"/>
                          <a:cs typeface="Times New Roman"/>
                        </a:rPr>
                        <a:t>Phylum:</a:t>
                      </a:r>
                      <a:endParaRPr lang="en-US" sz="11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a:latin typeface="Times New Roman"/>
                          <a:ea typeface="Calibri"/>
                          <a:cs typeface="Times New Roman"/>
                        </a:rPr>
                        <a:t>Chordata</a:t>
                      </a:r>
                      <a:endParaRPr lang="en-US" sz="1100">
                        <a:latin typeface="Calibri"/>
                        <a:ea typeface="Calibri"/>
                        <a:cs typeface="Times New Roman"/>
                      </a:endParaRPr>
                    </a:p>
                  </a:txBody>
                  <a:tcPr marL="68580" marR="68580" marT="0" marB="0"/>
                </a:tc>
              </a:tr>
              <a:tr h="587829">
                <a:tc>
                  <a:txBody>
                    <a:bodyPr/>
                    <a:lstStyle/>
                    <a:p>
                      <a:pPr marL="0" marR="0">
                        <a:lnSpc>
                          <a:spcPct val="115000"/>
                        </a:lnSpc>
                        <a:spcBef>
                          <a:spcPts val="0"/>
                        </a:spcBef>
                        <a:spcAft>
                          <a:spcPts val="0"/>
                        </a:spcAft>
                      </a:pPr>
                      <a:r>
                        <a:rPr lang="en-US" sz="1400" b="1">
                          <a:latin typeface="Times New Roman"/>
                          <a:ea typeface="Calibri"/>
                          <a:cs typeface="Times New Roman"/>
                        </a:rPr>
                        <a:t>Class:                                               </a:t>
                      </a:r>
                      <a:endParaRPr lang="en-US" sz="11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a:latin typeface="Times New Roman"/>
                          <a:ea typeface="Calibri"/>
                          <a:cs typeface="Times New Roman"/>
                        </a:rPr>
                        <a:t>Aves</a:t>
                      </a:r>
                      <a:endParaRPr lang="en-US" sz="1100">
                        <a:latin typeface="Calibri"/>
                        <a:ea typeface="Calibri"/>
                        <a:cs typeface="Times New Roman"/>
                      </a:endParaRPr>
                    </a:p>
                  </a:txBody>
                  <a:tcPr marL="68580" marR="68580" marT="0" marB="0"/>
                </a:tc>
              </a:tr>
              <a:tr h="587829">
                <a:tc>
                  <a:txBody>
                    <a:bodyPr/>
                    <a:lstStyle/>
                    <a:p>
                      <a:pPr marL="0" marR="0">
                        <a:lnSpc>
                          <a:spcPct val="115000"/>
                        </a:lnSpc>
                        <a:spcBef>
                          <a:spcPts val="0"/>
                        </a:spcBef>
                        <a:spcAft>
                          <a:spcPts val="0"/>
                        </a:spcAft>
                      </a:pPr>
                      <a:r>
                        <a:rPr lang="en-US" sz="1400" b="1">
                          <a:latin typeface="Times New Roman"/>
                          <a:ea typeface="Calibri"/>
                          <a:cs typeface="Times New Roman"/>
                        </a:rPr>
                        <a:t>Order:                                           </a:t>
                      </a:r>
                      <a:endParaRPr lang="en-US" sz="11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a:latin typeface="Times New Roman"/>
                          <a:ea typeface="Calibri"/>
                          <a:cs typeface="Times New Roman"/>
                        </a:rPr>
                        <a:t>Galliformes</a:t>
                      </a:r>
                      <a:endParaRPr lang="en-US" sz="1100">
                        <a:latin typeface="Calibri"/>
                        <a:ea typeface="Calibri"/>
                        <a:cs typeface="Times New Roman"/>
                      </a:endParaRPr>
                    </a:p>
                  </a:txBody>
                  <a:tcPr marL="68580" marR="68580" marT="0" marB="0"/>
                </a:tc>
              </a:tr>
              <a:tr h="587829">
                <a:tc>
                  <a:txBody>
                    <a:bodyPr/>
                    <a:lstStyle/>
                    <a:p>
                      <a:pPr marL="0" marR="0">
                        <a:lnSpc>
                          <a:spcPct val="115000"/>
                        </a:lnSpc>
                        <a:spcBef>
                          <a:spcPts val="0"/>
                        </a:spcBef>
                        <a:spcAft>
                          <a:spcPts val="0"/>
                        </a:spcAft>
                      </a:pPr>
                      <a:r>
                        <a:rPr lang="en-US" sz="1400" b="1">
                          <a:latin typeface="Times New Roman"/>
                          <a:ea typeface="Calibri"/>
                          <a:cs typeface="Times New Roman"/>
                        </a:rPr>
                        <a:t>Family:                                        </a:t>
                      </a:r>
                      <a:endParaRPr lang="en-US" sz="11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a:latin typeface="Times New Roman"/>
                          <a:ea typeface="Calibri"/>
                          <a:cs typeface="Times New Roman"/>
                        </a:rPr>
                        <a:t>Phasianidae</a:t>
                      </a:r>
                      <a:endParaRPr lang="en-US" sz="1100">
                        <a:latin typeface="Calibri"/>
                        <a:ea typeface="Calibri"/>
                        <a:cs typeface="Times New Roman"/>
                      </a:endParaRPr>
                    </a:p>
                  </a:txBody>
                  <a:tcPr marL="68580" marR="68580" marT="0" marB="0"/>
                </a:tc>
              </a:tr>
              <a:tr h="587829">
                <a:tc>
                  <a:txBody>
                    <a:bodyPr/>
                    <a:lstStyle/>
                    <a:p>
                      <a:pPr marL="0" marR="0">
                        <a:lnSpc>
                          <a:spcPct val="115000"/>
                        </a:lnSpc>
                        <a:spcBef>
                          <a:spcPts val="0"/>
                        </a:spcBef>
                        <a:spcAft>
                          <a:spcPts val="0"/>
                        </a:spcAft>
                      </a:pPr>
                      <a:r>
                        <a:rPr lang="en-US" sz="1400" b="1">
                          <a:latin typeface="Times New Roman"/>
                          <a:ea typeface="Calibri"/>
                          <a:cs typeface="Times New Roman"/>
                        </a:rPr>
                        <a:t>Subfamily:                                </a:t>
                      </a:r>
                      <a:endParaRPr lang="en-US" sz="11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a:latin typeface="Times New Roman"/>
                          <a:ea typeface="Calibri"/>
                          <a:cs typeface="Times New Roman"/>
                        </a:rPr>
                        <a:t>Meleagridina</a:t>
                      </a:r>
                      <a:endParaRPr lang="en-US" sz="1100">
                        <a:latin typeface="Calibri"/>
                        <a:ea typeface="Calibri"/>
                        <a:cs typeface="Times New Roman"/>
                      </a:endParaRPr>
                    </a:p>
                  </a:txBody>
                  <a:tcPr marL="68580" marR="68580" marT="0" marB="0"/>
                </a:tc>
              </a:tr>
              <a:tr h="587829">
                <a:tc>
                  <a:txBody>
                    <a:bodyPr/>
                    <a:lstStyle/>
                    <a:p>
                      <a:pPr marL="0" marR="0">
                        <a:lnSpc>
                          <a:spcPct val="115000"/>
                        </a:lnSpc>
                        <a:spcBef>
                          <a:spcPts val="0"/>
                        </a:spcBef>
                        <a:spcAft>
                          <a:spcPts val="0"/>
                        </a:spcAft>
                      </a:pPr>
                      <a:r>
                        <a:rPr lang="en-US" sz="1400" b="1">
                          <a:latin typeface="Times New Roman"/>
                          <a:ea typeface="Calibri"/>
                          <a:cs typeface="Times New Roman"/>
                        </a:rPr>
                        <a:t>Genus:     </a:t>
                      </a:r>
                      <a:endParaRPr lang="en-US" sz="11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i="1" dirty="0">
                          <a:latin typeface="Times New Roman"/>
                          <a:ea typeface="Calibri"/>
                          <a:cs typeface="Times New Roman"/>
                        </a:rPr>
                        <a:t>Meleagris</a:t>
                      </a:r>
                      <a:endParaRPr lang="en-US" sz="1100" dirty="0">
                        <a:latin typeface="Calibri"/>
                        <a:ea typeface="Calibri"/>
                        <a:cs typeface="Times New Roman"/>
                      </a:endParaRPr>
                    </a:p>
                  </a:txBody>
                  <a:tcPr marL="68580" marR="68580" marT="0" marB="0"/>
                </a:tc>
              </a:tr>
            </a:tbl>
          </a:graphicData>
        </a:graphic>
      </p:graphicFrame>
      <p:sp>
        <p:nvSpPr>
          <p:cNvPr id="11" name="Rectangle 10"/>
          <p:cNvSpPr/>
          <p:nvPr/>
        </p:nvSpPr>
        <p:spPr>
          <a:xfrm>
            <a:off x="457200" y="5934670"/>
            <a:ext cx="4800600" cy="923330"/>
          </a:xfrm>
          <a:prstGeom prst="rect">
            <a:avLst/>
          </a:prstGeom>
        </p:spPr>
        <p:txBody>
          <a:bodyPr wrap="square">
            <a:spAutoFit/>
          </a:bodyPr>
          <a:lstStyle/>
          <a:p>
            <a:r>
              <a:rPr lang="en-US" b="1" dirty="0" smtClean="0"/>
              <a:t>2 </a:t>
            </a:r>
            <a:r>
              <a:rPr lang="en-US" b="1" dirty="0" smtClean="0"/>
              <a:t>species </a:t>
            </a:r>
            <a:endParaRPr lang="en-US" b="1" dirty="0" smtClean="0"/>
          </a:p>
          <a:p>
            <a:r>
              <a:rPr lang="en-US" i="1" dirty="0" smtClean="0"/>
              <a:t>M</a:t>
            </a:r>
            <a:r>
              <a:rPr lang="en-US" i="1" dirty="0" smtClean="0"/>
              <a:t>. </a:t>
            </a:r>
            <a:r>
              <a:rPr lang="en-US" i="1" dirty="0" err="1" smtClean="0"/>
              <a:t>gallopavo</a:t>
            </a:r>
            <a:r>
              <a:rPr lang="en-US" i="1" dirty="0" smtClean="0"/>
              <a:t/>
            </a:r>
            <a:br>
              <a:rPr lang="en-US" i="1" dirty="0" smtClean="0"/>
            </a:br>
            <a:r>
              <a:rPr lang="en-US" i="1" dirty="0" smtClean="0"/>
              <a:t>M. </a:t>
            </a:r>
            <a:r>
              <a:rPr lang="en-US" i="1" dirty="0" err="1" smtClean="0"/>
              <a:t>ocellata</a:t>
            </a:r>
            <a:endParaRPr lang="en-US"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3400" y="381000"/>
            <a:ext cx="4114800" cy="533400"/>
          </a:xfrm>
          <a:prstGeom prst="rect">
            <a:avLst/>
          </a:prstGeom>
          <a:solidFill>
            <a:srgbClr val="92D050"/>
          </a:solidFill>
          <a:ln w="9525">
            <a:noFill/>
            <a:miter lim="800000"/>
            <a:headEnd/>
            <a:tailEnd/>
          </a:ln>
          <a:effectLst/>
        </p:spPr>
        <p:txBody>
          <a:bodyPr/>
          <a:lstStyle/>
          <a:p>
            <a:pPr>
              <a:defRPr/>
            </a:pPr>
            <a:r>
              <a:rPr lang="en-US" sz="2800" b="1" kern="0" dirty="0">
                <a:solidFill>
                  <a:schemeClr val="bg1"/>
                </a:solidFill>
                <a:latin typeface="Times New Roman" pitchFamily="18" charset="0"/>
                <a:ea typeface="+mj-ea"/>
                <a:cs typeface="Times New Roman" pitchFamily="18" charset="0"/>
              </a:rPr>
              <a:t>TURKEY- 02 Species</a:t>
            </a:r>
          </a:p>
        </p:txBody>
      </p:sp>
      <p:sp>
        <p:nvSpPr>
          <p:cNvPr id="6" name="Rectangle 3"/>
          <p:cNvSpPr txBox="1">
            <a:spLocks noChangeArrowheads="1"/>
          </p:cNvSpPr>
          <p:nvPr/>
        </p:nvSpPr>
        <p:spPr bwMode="auto">
          <a:xfrm>
            <a:off x="381000" y="2438400"/>
            <a:ext cx="4038600" cy="3429000"/>
          </a:xfrm>
          <a:prstGeom prst="rect">
            <a:avLst/>
          </a:prstGeom>
          <a:noFill/>
          <a:ln w="9525">
            <a:noFill/>
            <a:miter lim="800000"/>
            <a:headEnd/>
            <a:tailEnd/>
          </a:ln>
        </p:spPr>
        <p:txBody>
          <a:bodyPr/>
          <a:lstStyle/>
          <a:p>
            <a:pPr marL="514350" indent="-514350" eaLnBrk="0" hangingPunct="0">
              <a:lnSpc>
                <a:spcPct val="80000"/>
              </a:lnSpc>
              <a:spcBef>
                <a:spcPct val="20000"/>
              </a:spcBef>
              <a:buClr>
                <a:schemeClr val="accent1"/>
              </a:buClr>
              <a:buSzPct val="65000"/>
              <a:defRPr/>
            </a:pPr>
            <a:r>
              <a:rPr lang="en-US" sz="2000" b="1" kern="0" dirty="0" smtClean="0">
                <a:solidFill>
                  <a:srgbClr val="FF0000"/>
                </a:solidFill>
                <a:latin typeface="Times New Roman" pitchFamily="18" charset="0"/>
                <a:cs typeface="Times New Roman" pitchFamily="18" charset="0"/>
              </a:rPr>
              <a:t>1.</a:t>
            </a:r>
            <a:r>
              <a:rPr lang="en-US" sz="2000" b="1" kern="0" dirty="0" smtClean="0">
                <a:latin typeface="Times New Roman" pitchFamily="18" charset="0"/>
                <a:cs typeface="Times New Roman" pitchFamily="18" charset="0"/>
              </a:rPr>
              <a:t>Meleagris </a:t>
            </a:r>
            <a:r>
              <a:rPr lang="en-US" sz="2000" b="1" kern="0" dirty="0" err="1">
                <a:latin typeface="Times New Roman" pitchFamily="18" charset="0"/>
                <a:cs typeface="Times New Roman" pitchFamily="18" charset="0"/>
              </a:rPr>
              <a:t>gallopavo</a:t>
            </a:r>
            <a:r>
              <a:rPr lang="en-US" sz="2000" b="1" kern="0" dirty="0">
                <a:latin typeface="Times New Roman" pitchFamily="18" charset="0"/>
                <a:cs typeface="Times New Roman" pitchFamily="18" charset="0"/>
              </a:rPr>
              <a:t>(modern</a:t>
            </a:r>
            <a:r>
              <a:rPr lang="en-US" sz="2000" b="1" kern="0" dirty="0" smtClean="0">
                <a:latin typeface="Times New Roman" pitchFamily="18" charset="0"/>
                <a:cs typeface="Times New Roman" pitchFamily="18" charset="0"/>
              </a:rPr>
              <a:t>).</a:t>
            </a:r>
          </a:p>
          <a:p>
            <a:pPr marL="514350" indent="-514350" eaLnBrk="0" hangingPunct="0">
              <a:lnSpc>
                <a:spcPct val="80000"/>
              </a:lnSpc>
              <a:spcBef>
                <a:spcPct val="20000"/>
              </a:spcBef>
              <a:buClr>
                <a:schemeClr val="accent1"/>
              </a:buClr>
              <a:buSzPct val="65000"/>
              <a:buFont typeface="Wingdings" pitchFamily="2" charset="2"/>
              <a:buAutoNum type="arabicPeriod"/>
              <a:defRPr/>
            </a:pPr>
            <a:endParaRPr lang="en-US" sz="2000" b="1" kern="0" dirty="0">
              <a:latin typeface="Times New Roman" pitchFamily="18" charset="0"/>
              <a:cs typeface="Times New Roman" pitchFamily="18" charset="0"/>
            </a:endParaRPr>
          </a:p>
          <a:p>
            <a:pPr marL="514350" indent="-514350" eaLnBrk="0" hangingPunct="0">
              <a:lnSpc>
                <a:spcPct val="80000"/>
              </a:lnSpc>
              <a:spcBef>
                <a:spcPct val="20000"/>
              </a:spcBef>
              <a:buClr>
                <a:schemeClr val="accent1"/>
              </a:buClr>
              <a:buSzPct val="65000"/>
              <a:defRPr/>
            </a:pPr>
            <a:r>
              <a:rPr lang="en-US" sz="2000" b="1" kern="0" dirty="0" smtClean="0">
                <a:solidFill>
                  <a:srgbClr val="FF0000"/>
                </a:solidFill>
                <a:latin typeface="Times New Roman" pitchFamily="18" charset="0"/>
                <a:cs typeface="Times New Roman" pitchFamily="18" charset="0"/>
              </a:rPr>
              <a:t>2.</a:t>
            </a:r>
            <a:r>
              <a:rPr lang="en-US" sz="2000" b="1" kern="0" dirty="0" smtClean="0">
                <a:latin typeface="Times New Roman" pitchFamily="18" charset="0"/>
                <a:cs typeface="Times New Roman" pitchFamily="18" charset="0"/>
              </a:rPr>
              <a:t>Meleagris </a:t>
            </a:r>
            <a:r>
              <a:rPr lang="en-US" sz="2000" b="1" kern="0" dirty="0">
                <a:latin typeface="Times New Roman" pitchFamily="18" charset="0"/>
                <a:cs typeface="Times New Roman" pitchFamily="18" charset="0"/>
              </a:rPr>
              <a:t>ocellata (historical).</a:t>
            </a:r>
          </a:p>
          <a:p>
            <a:pPr marL="514350" indent="-514350" eaLnBrk="0" hangingPunct="0">
              <a:lnSpc>
                <a:spcPct val="80000"/>
              </a:lnSpc>
              <a:spcBef>
                <a:spcPct val="20000"/>
              </a:spcBef>
              <a:buClr>
                <a:schemeClr val="accent1"/>
              </a:buClr>
              <a:buSzPct val="65000"/>
              <a:buFont typeface="Wingdings" pitchFamily="2" charset="2"/>
              <a:buChar char="n"/>
              <a:defRPr/>
            </a:pPr>
            <a:endParaRPr lang="en-US" sz="2000" b="1" kern="0" dirty="0">
              <a:latin typeface="Times New Roman" pitchFamily="18" charset="0"/>
              <a:cs typeface="Times New Roman" pitchFamily="18" charset="0"/>
            </a:endParaRPr>
          </a:p>
          <a:p>
            <a:pPr marL="514350" indent="-514350" eaLnBrk="0" hangingPunct="0">
              <a:lnSpc>
                <a:spcPct val="80000"/>
              </a:lnSpc>
              <a:spcBef>
                <a:spcPct val="20000"/>
              </a:spcBef>
              <a:buClr>
                <a:schemeClr val="accent1"/>
              </a:buClr>
              <a:buSzPct val="65000"/>
              <a:buFont typeface="Wingdings" pitchFamily="2" charset="2"/>
              <a:buChar char="n"/>
              <a:defRPr/>
            </a:pPr>
            <a:r>
              <a:rPr lang="en-US" sz="2000" b="1" kern="0" dirty="0">
                <a:latin typeface="Times New Roman" pitchFamily="18" charset="0"/>
                <a:cs typeface="Times New Roman" pitchFamily="18" charset="0"/>
              </a:rPr>
              <a:t>The turkey is a large poultry bird. The modern domesticated turkey descends from the wild turkey (Meleagris gallopavo), one of the two species of turkey (genus Meleagris); however, in the past the ocellated turkey (Meleagris ocellata) was also domesticated</a:t>
            </a:r>
            <a:r>
              <a:rPr lang="en-US" sz="2000" b="1" kern="0" dirty="0">
                <a:latin typeface="Arial Narrow" pitchFamily="34" charset="0"/>
              </a:rPr>
              <a:t>. </a:t>
            </a:r>
          </a:p>
        </p:txBody>
      </p:sp>
      <p:pic>
        <p:nvPicPr>
          <p:cNvPr id="21508" name="Picture 2" descr="http://dnr.wi.gov/org/land/wildlife/images/hunt/turkey/turkstmp07b.jpg"/>
          <p:cNvPicPr>
            <a:picLocks noChangeAspect="1" noChangeArrowheads="1"/>
          </p:cNvPicPr>
          <p:nvPr/>
        </p:nvPicPr>
        <p:blipFill>
          <a:blip r:embed="rId3"/>
          <a:srcRect/>
          <a:stretch>
            <a:fillRect/>
          </a:stretch>
        </p:blipFill>
        <p:spPr bwMode="auto">
          <a:xfrm>
            <a:off x="4505325" y="2209800"/>
            <a:ext cx="3952875"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667512"/>
          </a:xfrm>
        </p:spPr>
        <p:txBody>
          <a:bodyPr>
            <a:normAutofit fontScale="90000"/>
          </a:bodyPr>
          <a:lstStyle/>
          <a:p>
            <a:r>
              <a:rPr lang="en-US" dirty="0" smtClean="0"/>
              <a:t>Terms</a:t>
            </a:r>
            <a:endParaRPr lang="en-US" dirty="0"/>
          </a:p>
        </p:txBody>
      </p:sp>
      <p:sp>
        <p:nvSpPr>
          <p:cNvPr id="3" name="Content Placeholder 2"/>
          <p:cNvSpPr>
            <a:spLocks noGrp="1"/>
          </p:cNvSpPr>
          <p:nvPr>
            <p:ph idx="1"/>
          </p:nvPr>
        </p:nvSpPr>
        <p:spPr>
          <a:xfrm>
            <a:off x="457200" y="1828800"/>
            <a:ext cx="8077200" cy="5410200"/>
          </a:xfrm>
        </p:spPr>
        <p:txBody>
          <a:bodyPr>
            <a:noAutofit/>
          </a:bodyPr>
          <a:lstStyle/>
          <a:p>
            <a:r>
              <a:rPr lang="en-US" sz="2000" b="1" dirty="0" smtClean="0">
                <a:solidFill>
                  <a:srgbClr val="FF0000"/>
                </a:solidFill>
              </a:rPr>
              <a:t>Tom :</a:t>
            </a:r>
            <a:r>
              <a:rPr lang="en-US" sz="2000" dirty="0" smtClean="0"/>
              <a:t> Adult male turkey </a:t>
            </a:r>
          </a:p>
          <a:p>
            <a:r>
              <a:rPr lang="en-US" sz="2000" b="1" dirty="0" smtClean="0">
                <a:solidFill>
                  <a:srgbClr val="FF0000"/>
                </a:solidFill>
              </a:rPr>
              <a:t>Hen:</a:t>
            </a:r>
            <a:r>
              <a:rPr lang="en-US" sz="2000" dirty="0" smtClean="0"/>
              <a:t>  Adult female turkey </a:t>
            </a:r>
          </a:p>
          <a:p>
            <a:r>
              <a:rPr lang="en-US" sz="2000" b="1" dirty="0" err="1" smtClean="0">
                <a:solidFill>
                  <a:srgbClr val="FF0000"/>
                </a:solidFill>
              </a:rPr>
              <a:t>Poult</a:t>
            </a:r>
            <a:r>
              <a:rPr lang="en-US" sz="2000" b="1" dirty="0" smtClean="0">
                <a:solidFill>
                  <a:srgbClr val="FF0000"/>
                </a:solidFill>
              </a:rPr>
              <a:t>:</a:t>
            </a:r>
            <a:r>
              <a:rPr lang="en-US" sz="2000" dirty="0" smtClean="0"/>
              <a:t>  Young one of turkey </a:t>
            </a:r>
          </a:p>
          <a:p>
            <a:r>
              <a:rPr lang="en-US" sz="2000" b="1" dirty="0" smtClean="0">
                <a:solidFill>
                  <a:srgbClr val="FF0000"/>
                </a:solidFill>
              </a:rPr>
              <a:t>Snood or Dew bill:  </a:t>
            </a:r>
            <a:r>
              <a:rPr lang="en-US" sz="2000" dirty="0" smtClean="0"/>
              <a:t>The fleshy protuberance near the base of the beck </a:t>
            </a:r>
          </a:p>
          <a:p>
            <a:r>
              <a:rPr lang="en-US" sz="2000" b="1" dirty="0" err="1" smtClean="0">
                <a:solidFill>
                  <a:srgbClr val="FF0000"/>
                </a:solidFill>
              </a:rPr>
              <a:t>Caruncles</a:t>
            </a:r>
            <a:r>
              <a:rPr lang="en-US" sz="2000" b="1" dirty="0" smtClean="0">
                <a:solidFill>
                  <a:srgbClr val="FF0000"/>
                </a:solidFill>
              </a:rPr>
              <a:t> /shooting red/ulcers: </a:t>
            </a:r>
            <a:r>
              <a:rPr lang="en-US" sz="2000" dirty="0" smtClean="0"/>
              <a:t>The fleshy protuberance on the head and neck usually pink or red in color which appear from about 5th week of age. The development of </a:t>
            </a:r>
            <a:r>
              <a:rPr lang="en-US" sz="2000" dirty="0" err="1" smtClean="0"/>
              <a:t>caruncles</a:t>
            </a:r>
            <a:r>
              <a:rPr lang="en-US" sz="2000" dirty="0" smtClean="0"/>
              <a:t> and this is supposed to indicate the most difficult time in the life of young turkey</a:t>
            </a:r>
          </a:p>
          <a:p>
            <a:r>
              <a:rPr lang="en-US" sz="2000" b="1" dirty="0" smtClean="0">
                <a:solidFill>
                  <a:srgbClr val="FF0000"/>
                </a:solidFill>
              </a:rPr>
              <a:t>Dewlap/Wattles:  </a:t>
            </a:r>
            <a:r>
              <a:rPr lang="en-US" sz="2000" dirty="0" smtClean="0"/>
              <a:t>A large flap skin seen immediately below the chin</a:t>
            </a:r>
          </a:p>
          <a:p>
            <a:r>
              <a:rPr lang="en-US" sz="2000" dirty="0" smtClean="0"/>
              <a:t> </a:t>
            </a:r>
            <a:r>
              <a:rPr lang="en-US" sz="2000" b="1" dirty="0" smtClean="0">
                <a:solidFill>
                  <a:srgbClr val="FF0000"/>
                </a:solidFill>
              </a:rPr>
              <a:t>Beard:  </a:t>
            </a:r>
            <a:r>
              <a:rPr lang="en-US" sz="2000" dirty="0" smtClean="0"/>
              <a:t>A tuft of hair attached to the skin of the upper chest region </a:t>
            </a:r>
          </a:p>
          <a:p>
            <a:r>
              <a:rPr lang="en-US" sz="2000" b="1" dirty="0" smtClean="0">
                <a:solidFill>
                  <a:srgbClr val="FF0000"/>
                </a:solidFill>
              </a:rPr>
              <a:t>Strut:</a:t>
            </a:r>
            <a:r>
              <a:rPr lang="en-US" sz="2000" dirty="0" smtClean="0"/>
              <a:t>  Mating behavior of male turkey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descr="http://advocacy.britannica.com/blog/advocacy/wp-content/uploads/turkey-4.jpg"/>
          <p:cNvPicPr>
            <a:picLocks noChangeAspect="1" noChangeArrowheads="1"/>
          </p:cNvPicPr>
          <p:nvPr/>
        </p:nvPicPr>
        <p:blipFill>
          <a:blip r:embed="rId3"/>
          <a:srcRect/>
          <a:stretch>
            <a:fillRect/>
          </a:stretch>
        </p:blipFill>
        <p:spPr bwMode="auto">
          <a:xfrm>
            <a:off x="296476" y="664603"/>
            <a:ext cx="8542724" cy="5812397"/>
          </a:xfrm>
          <a:prstGeom prst="rect">
            <a:avLst/>
          </a:prstGeom>
          <a:noFill/>
          <a:ln w="9525">
            <a:noFill/>
            <a:miter lim="800000"/>
            <a:headEnd/>
            <a:tailEnd/>
          </a:ln>
        </p:spPr>
      </p:pic>
      <p:sp>
        <p:nvSpPr>
          <p:cNvPr id="4" name="Rectangle 3"/>
          <p:cNvSpPr/>
          <p:nvPr/>
        </p:nvSpPr>
        <p:spPr>
          <a:xfrm>
            <a:off x="3124200" y="5867400"/>
            <a:ext cx="595035" cy="369332"/>
          </a:xfrm>
          <a:prstGeom prst="rect">
            <a:avLst/>
          </a:prstGeom>
        </p:spPr>
        <p:txBody>
          <a:bodyPr wrap="none">
            <a:spAutoFit/>
          </a:bodyPr>
          <a:lstStyle/>
          <a:p>
            <a:r>
              <a:rPr lang="en-US" b="1" i="1" dirty="0" smtClean="0">
                <a:solidFill>
                  <a:schemeClr val="accent3">
                    <a:lumMod val="60000"/>
                    <a:lumOff val="40000"/>
                  </a:schemeClr>
                </a:solidFill>
                <a:latin typeface="Times New Roman" pitchFamily="18" charset="0"/>
                <a:cs typeface="Times New Roman" pitchFamily="18" charset="0"/>
              </a:rPr>
              <a:t>Hen</a:t>
            </a:r>
            <a:endParaRPr lang="en-US" dirty="0">
              <a:solidFill>
                <a:schemeClr val="accent3">
                  <a:lumMod val="60000"/>
                  <a:lumOff val="40000"/>
                </a:schemeClr>
              </a:solidFill>
            </a:endParaRPr>
          </a:p>
        </p:txBody>
      </p:sp>
      <p:sp>
        <p:nvSpPr>
          <p:cNvPr id="5" name="Rectangle 4"/>
          <p:cNvSpPr/>
          <p:nvPr/>
        </p:nvSpPr>
        <p:spPr>
          <a:xfrm>
            <a:off x="6400800" y="5791200"/>
            <a:ext cx="881469" cy="369332"/>
          </a:xfrm>
          <a:prstGeom prst="rect">
            <a:avLst/>
          </a:prstGeom>
        </p:spPr>
        <p:txBody>
          <a:bodyPr wrap="square">
            <a:spAutoFit/>
          </a:bodyPr>
          <a:lstStyle/>
          <a:p>
            <a:r>
              <a:rPr lang="en-US" b="1" i="1" dirty="0" smtClean="0">
                <a:solidFill>
                  <a:schemeClr val="accent3">
                    <a:lumMod val="60000"/>
                    <a:lumOff val="40000"/>
                  </a:schemeClr>
                </a:solidFill>
                <a:latin typeface="Times New Roman" pitchFamily="18" charset="0"/>
                <a:cs typeface="Times New Roman" pitchFamily="18" charset="0"/>
              </a:rPr>
              <a:t>Tom</a:t>
            </a:r>
            <a:endParaRPr lang="en-US"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6" descr="TurkeyWattleGrowLargest"/>
          <p:cNvPicPr>
            <a:picLocks noChangeAspect="1" noChangeArrowheads="1"/>
          </p:cNvPicPr>
          <p:nvPr/>
        </p:nvPicPr>
        <p:blipFill>
          <a:blip r:embed="rId3"/>
          <a:srcRect/>
          <a:stretch>
            <a:fillRect/>
          </a:stretch>
        </p:blipFill>
        <p:spPr bwMode="auto">
          <a:xfrm>
            <a:off x="685800" y="838200"/>
            <a:ext cx="7543800" cy="5656943"/>
          </a:xfrm>
          <a:prstGeom prst="rect">
            <a:avLst/>
          </a:prstGeom>
          <a:noFill/>
          <a:ln w="9525">
            <a:noFill/>
            <a:miter lim="800000"/>
            <a:headEnd/>
            <a:tailEnd/>
          </a:ln>
        </p:spPr>
      </p:pic>
      <p:sp>
        <p:nvSpPr>
          <p:cNvPr id="8" name="Down Arrow 7"/>
          <p:cNvSpPr/>
          <p:nvPr/>
        </p:nvSpPr>
        <p:spPr>
          <a:xfrm rot="5400000">
            <a:off x="7086600" y="3048000"/>
            <a:ext cx="381000" cy="12954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2057400" y="1295400"/>
            <a:ext cx="457200" cy="9144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638800" y="3429000"/>
            <a:ext cx="381000" cy="10668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663</TotalTime>
  <Words>1356</Words>
  <Application>Microsoft Office PowerPoint</Application>
  <PresentationFormat>On-screen Show (4:3)</PresentationFormat>
  <Paragraphs>272</Paragraphs>
  <Slides>38</Slides>
  <Notes>24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Flow</vt:lpstr>
      <vt:lpstr>Slide 1</vt:lpstr>
      <vt:lpstr>POULTRY</vt:lpstr>
      <vt:lpstr>Slide 3</vt:lpstr>
      <vt:lpstr>Slide 4</vt:lpstr>
      <vt:lpstr>                                    Zoological Classification </vt:lpstr>
      <vt:lpstr>Slide 6</vt:lpstr>
      <vt:lpstr>Terms</vt:lpstr>
      <vt:lpstr>Slide 8</vt:lpstr>
      <vt:lpstr>Slide 9</vt:lpstr>
      <vt:lpstr>           </vt:lpstr>
      <vt:lpstr>Slide 11</vt:lpstr>
      <vt:lpstr>Slide 12</vt:lpstr>
      <vt:lpstr>Slide 13</vt:lpstr>
      <vt:lpstr>Slide 14</vt:lpstr>
      <vt:lpstr>Small White(original variety)</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waqas</dc:creator>
  <cp:lastModifiedBy>Waqas</cp:lastModifiedBy>
  <cp:revision>40</cp:revision>
  <dcterms:created xsi:type="dcterms:W3CDTF">2015-01-17T07:53:32Z</dcterms:created>
  <dcterms:modified xsi:type="dcterms:W3CDTF">2015-08-20T19:10:07Z</dcterms:modified>
</cp:coreProperties>
</file>