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77" r:id="rId2"/>
    <p:sldId id="306" r:id="rId3"/>
    <p:sldId id="257" r:id="rId4"/>
    <p:sldId id="278" r:id="rId5"/>
    <p:sldId id="276" r:id="rId6"/>
    <p:sldId id="279" r:id="rId7"/>
    <p:sldId id="267" r:id="rId8"/>
    <p:sldId id="258" r:id="rId9"/>
    <p:sldId id="259" r:id="rId10"/>
    <p:sldId id="307" r:id="rId11"/>
    <p:sldId id="308" r:id="rId12"/>
    <p:sldId id="309" r:id="rId13"/>
    <p:sldId id="311" r:id="rId14"/>
    <p:sldId id="310" r:id="rId15"/>
    <p:sldId id="260" r:id="rId16"/>
    <p:sldId id="261" r:id="rId17"/>
    <p:sldId id="281" r:id="rId18"/>
    <p:sldId id="286" r:id="rId19"/>
    <p:sldId id="262" r:id="rId20"/>
    <p:sldId id="291" r:id="rId21"/>
    <p:sldId id="300" r:id="rId22"/>
    <p:sldId id="301" r:id="rId23"/>
    <p:sldId id="292" r:id="rId24"/>
    <p:sldId id="293" r:id="rId25"/>
    <p:sldId id="294" r:id="rId26"/>
    <p:sldId id="295" r:id="rId27"/>
    <p:sldId id="296" r:id="rId28"/>
    <p:sldId id="297" r:id="rId29"/>
    <p:sldId id="305" r:id="rId30"/>
    <p:sldId id="304" r:id="rId31"/>
    <p:sldId id="263" r:id="rId32"/>
    <p:sldId id="302" r:id="rId33"/>
    <p:sldId id="264" r:id="rId34"/>
    <p:sldId id="269" r:id="rId35"/>
    <p:sldId id="266" r:id="rId36"/>
    <p:sldId id="312" r:id="rId37"/>
    <p:sldId id="313" r:id="rId38"/>
    <p:sldId id="265" r:id="rId39"/>
    <p:sldId id="268" r:id="rId40"/>
    <p:sldId id="303" r:id="rId41"/>
    <p:sldId id="272" r:id="rId42"/>
    <p:sldId id="274" r:id="rId43"/>
    <p:sldId id="275" r:id="rId44"/>
    <p:sldId id="27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3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81FF1-7278-4CBF-B46E-B07C8C72BCD1}"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283A13-C2E1-494E-8C5F-82E2B64D388C}" type="slidenum">
              <a:rPr lang="en-US" smtClean="0"/>
              <a:pPr/>
              <a:t>‹#›</a:t>
            </a:fld>
            <a:endParaRPr lang="en-US"/>
          </a:p>
        </p:txBody>
      </p:sp>
    </p:spTree>
    <p:extLst>
      <p:ext uri="{BB962C8B-B14F-4D97-AF65-F5344CB8AC3E}">
        <p14:creationId xmlns="" xmlns:p14="http://schemas.microsoft.com/office/powerpoint/2010/main" val="362423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283A13-C2E1-494E-8C5F-82E2B64D388C}" type="slidenum">
              <a:rPr lang="en-US" smtClean="0"/>
              <a:pPr/>
              <a:t>15</a:t>
            </a:fld>
            <a:endParaRPr lang="en-US"/>
          </a:p>
        </p:txBody>
      </p:sp>
    </p:spTree>
    <p:extLst>
      <p:ext uri="{BB962C8B-B14F-4D97-AF65-F5344CB8AC3E}">
        <p14:creationId xmlns="" xmlns:p14="http://schemas.microsoft.com/office/powerpoint/2010/main" val="141657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most famous fictional ducks are:</a:t>
            </a:r>
          </a:p>
          <a:p>
            <a:r>
              <a:rPr lang="en-US" dirty="0" smtClean="0"/>
              <a:t> Disney's Donald Duck, who premiered in 1934</a:t>
            </a:r>
          </a:p>
          <a:p>
            <a:r>
              <a:rPr lang="en-US" dirty="0" smtClean="0"/>
              <a:t>and Warner Bros.' </a:t>
            </a:r>
            <a:r>
              <a:rPr lang="en-US" u="sng" dirty="0" smtClean="0"/>
              <a:t>Daffy Duck</a:t>
            </a:r>
            <a:r>
              <a:rPr lang="en-US" dirty="0" smtClean="0"/>
              <a:t>, who premiered in 1937</a:t>
            </a:r>
          </a:p>
          <a:p>
            <a:endParaRPr lang="en-US" dirty="0"/>
          </a:p>
        </p:txBody>
      </p:sp>
      <p:sp>
        <p:nvSpPr>
          <p:cNvPr id="4" name="Slide Number Placeholder 3"/>
          <p:cNvSpPr>
            <a:spLocks noGrp="1"/>
          </p:cNvSpPr>
          <p:nvPr>
            <p:ph type="sldNum" sz="quarter" idx="10"/>
          </p:nvPr>
        </p:nvSpPr>
        <p:spPr/>
        <p:txBody>
          <a:bodyPr/>
          <a:lstStyle/>
          <a:p>
            <a:fld id="{C1283A13-C2E1-494E-8C5F-82E2B64D388C}"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57A8EC-C0E0-4411-BA92-F2FA34334266}" type="datetimeFigureOut">
              <a:rPr lang="en-US" smtClean="0"/>
              <a:pPr/>
              <a:t>9/3/2015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43243F3-3677-4B74-B327-51E2A77C27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3243F3-3677-4B74-B327-51E2A77C27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3243F3-3677-4B74-B327-51E2A77C27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3243F3-3677-4B74-B327-51E2A77C27F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3243F3-3677-4B74-B327-51E2A77C27F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3243F3-3677-4B74-B327-51E2A77C27F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43243F3-3677-4B74-B327-51E2A77C27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43243F3-3677-4B74-B327-51E2A77C27F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357A8EC-C0E0-4411-BA92-F2FA34334266}" type="datetimeFigureOut">
              <a:rPr lang="en-US" smtClean="0"/>
              <a:pPr/>
              <a:t>9/3/2015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43243F3-3677-4B74-B327-51E2A77C27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357A8EC-C0E0-4411-BA92-F2FA34334266}" type="datetimeFigureOut">
              <a:rPr lang="en-US" smtClean="0"/>
              <a:pPr/>
              <a:t>9/3/2015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3243F3-3677-4B74-B327-51E2A77C27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357A8EC-C0E0-4411-BA92-F2FA34334266}" type="datetimeFigureOut">
              <a:rPr lang="en-US" smtClean="0"/>
              <a:pPr/>
              <a:t>9/3/2015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43243F3-3677-4B74-B327-51E2A77C27F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57A8EC-C0E0-4411-BA92-F2FA34334266}" type="datetimeFigureOut">
              <a:rPr lang="en-US" smtClean="0"/>
              <a:pPr/>
              <a:t>9/3/2015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3243F3-3677-4B74-B327-51E2A77C27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Ringedteal.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File:Anas_platyrhynchos_male_female_quadrat.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b/bf/Bucephala-albeola-010.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upload.wikimedia.org/wikipedia/commons/d/d8/Tunnel_of_ducks.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Mallard"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en.wikipedia.org/wiki/Indian_Runner_Duck" TargetMode="External"/><Relationship Id="rId4" Type="http://schemas.openxmlformats.org/officeDocument/2006/relationships/hyperlink" Target="http://en.wikipedia.org/wiki/Rouen_duck"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pk/imgres?imgurl=http://www.vflora.com/images/uploads/Going%20Wild%20-%20The%20Eco%20Garden/5%20Runner%20duck-1.jpg&amp;imgrefurl=http://www.vflora.com/index.php/going-wild-the-eco-garden/indian-runner-duck-sculptures/p_74.html&amp;usg=__Yns56Ns4d5fwEhZAAaSi66n6HFk=&amp;h=375&amp;w=450&amp;sz=45&amp;hl=en&amp;start=4&amp;zoom=1&amp;um=1&amp;itbs=1&amp;tbnid=UYWZfLyWFCZhSM:&amp;tbnh=106&amp;tbnw=127&amp;prev=/images?q=indian+runner&amp;um=1&amp;hl=en&amp;sa=G&amp;tbs=isch:1&amp;ei=uFU9TZXCEoHRrQevwO2mC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omlet.co.uk/images/originals/Pekin_duck_600.gi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Pacific_Black_Ducks_on_pond_ducking.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File:Mandarin.duck.arp.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hite campbell drake"/>
          <p:cNvPicPr>
            <a:picLocks noGrp="1" noChangeAspect="1" noChangeArrowheads="1"/>
          </p:cNvPicPr>
          <p:nvPr>
            <p:ph idx="1"/>
          </p:nvPr>
        </p:nvPicPr>
        <p:blipFill>
          <a:blip r:embed="rId2"/>
          <a:stretch>
            <a:fillRect/>
          </a:stretch>
        </p:blipFill>
        <p:spPr bwMode="auto">
          <a:xfrm>
            <a:off x="4419600" y="2057400"/>
            <a:ext cx="4495800" cy="3581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r"/>
            <a:r>
              <a:rPr lang="en-US" sz="4800" b="1" dirty="0" smtClean="0">
                <a:solidFill>
                  <a:schemeClr val="accent2">
                    <a:lumMod val="60000"/>
                    <a:lumOff val="40000"/>
                  </a:schemeClr>
                </a:solidFill>
                <a:latin typeface="Times New Roman" pitchFamily="18" charset="0"/>
                <a:cs typeface="Times New Roman" pitchFamily="18" charset="0"/>
              </a:rPr>
              <a:t>DUCKS</a:t>
            </a:r>
            <a:endParaRPr lang="en-US" sz="4800" b="1" dirty="0">
              <a:solidFill>
                <a:schemeClr val="accent2">
                  <a:lumMod val="60000"/>
                  <a:lumOff val="40000"/>
                </a:schemeClr>
              </a:solidFill>
              <a:latin typeface="Times New Roman" pitchFamily="18" charset="0"/>
              <a:cs typeface="Times New Roman" pitchFamily="18" charset="0"/>
            </a:endParaRPr>
          </a:p>
        </p:txBody>
      </p:sp>
      <p:pic>
        <p:nvPicPr>
          <p:cNvPr id="5" name="Content Placeholder 3" descr="File:Duck-iran.JPG"/>
          <p:cNvPicPr>
            <a:picLocks/>
          </p:cNvPicPr>
          <p:nvPr/>
        </p:nvPicPr>
        <p:blipFill>
          <a:blip r:embed="rId3"/>
          <a:srcRect/>
          <a:stretch>
            <a:fillRect/>
          </a:stretch>
        </p:blipFill>
        <p:spPr bwMode="auto">
          <a:xfrm>
            <a:off x="228600" y="2057400"/>
            <a:ext cx="4267200" cy="36115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fontScale="40000" lnSpcReduction="20000"/>
          </a:bodyPr>
          <a:lstStyle/>
          <a:p>
            <a:r>
              <a:rPr lang="en-US" sz="5100" b="1" dirty="0" smtClean="0"/>
              <a:t>Vent Sexing:</a:t>
            </a:r>
            <a:r>
              <a:rPr lang="en-US" sz="5100" dirty="0" smtClean="0"/>
              <a:t> </a:t>
            </a:r>
            <a:r>
              <a:rPr lang="en-US" dirty="0" smtClean="0"/>
              <a:t/>
            </a:r>
            <a:br>
              <a:rPr lang="en-US" dirty="0" smtClean="0"/>
            </a:br>
            <a:r>
              <a:rPr lang="en-US" sz="2900" dirty="0" smtClean="0"/>
              <a:t/>
            </a:r>
            <a:br>
              <a:rPr lang="en-US" sz="2900" dirty="0" smtClean="0"/>
            </a:br>
            <a:r>
              <a:rPr lang="en-US" sz="2900" dirty="0" smtClean="0"/>
              <a:t>"</a:t>
            </a:r>
            <a:r>
              <a:rPr lang="en-US" sz="3400" dirty="0" smtClean="0"/>
              <a:t>Step 1: Hold the bird upside down. Hold the gosling or duckling with its feet against its belly. Use your index finger to gently press about 1/2 an inch below the vent with your knuckle. The bird might poop at this point just wipe it off and apply pressure again.</a:t>
            </a:r>
            <a:br>
              <a:rPr lang="en-US" sz="3400" dirty="0" smtClean="0"/>
            </a:br>
            <a:r>
              <a:rPr lang="en-US" sz="3400" dirty="0" smtClean="0"/>
              <a:t/>
            </a:r>
            <a:br>
              <a:rPr lang="en-US" sz="3400" dirty="0" smtClean="0"/>
            </a:br>
            <a:r>
              <a:rPr lang="en-US" sz="3400" dirty="0" smtClean="0"/>
              <a:t>Step 2: With your other hand gently tuck the tail toward the bird's back. Gently place your index and thumb at either side of the vent. Gently pinch them together. You only want to push the vent lips together and you will feel them flexing against your fingertips. Hold it like this for a few seconds and then gently push your fingers open and press down with gentle pressure to make the </a:t>
            </a:r>
            <a:r>
              <a:rPr lang="en-US" sz="3400" dirty="0" err="1" smtClean="0"/>
              <a:t>cloaca</a:t>
            </a:r>
            <a:r>
              <a:rPr lang="en-US" sz="3400" dirty="0" smtClean="0"/>
              <a:t> invert.</a:t>
            </a:r>
            <a:br>
              <a:rPr lang="en-US" sz="3400" dirty="0" smtClean="0"/>
            </a:br>
            <a:r>
              <a:rPr lang="en-US" sz="3400" dirty="0" smtClean="0"/>
              <a:t/>
            </a:r>
            <a:br>
              <a:rPr lang="en-US" sz="3400" dirty="0" smtClean="0"/>
            </a:br>
            <a:r>
              <a:rPr lang="en-US" sz="3400" dirty="0" smtClean="0"/>
              <a:t>Step 3: If the vent doesn't fully invert gently keep applying pressure until it does. At this point if you have a male his penis should be exposed. It will be either white, pink or even dark grey to almost black depending on breed. It should pop out a little if not it should after a second or two. Females are sometimes hard to sex but should be just red to pink lips with no corkscrew like tip hanging out. Some males will hold it in and can be mistaken for a female. You can always sex them again later when they get a bit bigger. Never keep them inverted more than a few seconds. I can't recall how long but I would safely say 20 seconds max.</a:t>
            </a:r>
            <a:br>
              <a:rPr lang="en-US" sz="3400" dirty="0" smtClean="0"/>
            </a:br>
            <a:r>
              <a:rPr lang="en-US" sz="3400" dirty="0" smtClean="0"/>
              <a:t/>
            </a:r>
            <a:br>
              <a:rPr lang="en-US" sz="3400" dirty="0" smtClean="0"/>
            </a:br>
            <a:r>
              <a:rPr lang="en-US" sz="3400" dirty="0" smtClean="0"/>
              <a:t>Step 4: Release pressure on belly and vent. Gently rub the vent if everything doesn't tuck back after releasing pressure. Rubbing should help gently push the vent back in place."</a:t>
            </a:r>
            <a:br>
              <a:rPr lang="en-US" sz="3400" dirty="0" smtClean="0"/>
            </a:br>
            <a:r>
              <a:rPr lang="en-US" sz="3400" dirty="0" smtClean="0"/>
              <a:t/>
            </a:r>
            <a:br>
              <a:rPr lang="en-US" sz="3400" dirty="0" smtClean="0"/>
            </a:br>
            <a:r>
              <a:rPr lang="en-US" sz="3400" dirty="0" smtClean="0"/>
              <a:t>Vent sexing is usually the method used by hatcheries when you order sexed ducklings.</a:t>
            </a:r>
            <a:br>
              <a:rPr lang="en-US" sz="3400" dirty="0" smtClean="0"/>
            </a:br>
            <a:endParaRPr lang="en-US" sz="3000" dirty="0"/>
          </a:p>
        </p:txBody>
      </p:sp>
      <p:sp>
        <p:nvSpPr>
          <p:cNvPr id="3" name="Title 2"/>
          <p:cNvSpPr>
            <a:spLocks noGrp="1"/>
          </p:cNvSpPr>
          <p:nvPr>
            <p:ph type="title"/>
          </p:nvPr>
        </p:nvSpPr>
        <p:spPr/>
        <p:txBody>
          <a:bodyPr/>
          <a:lstStyle/>
          <a:p>
            <a:r>
              <a:rPr lang="en-US" dirty="0" smtClean="0"/>
              <a:t>Sexing male </a:t>
            </a:r>
            <a:r>
              <a:rPr lang="en-US" dirty="0" err="1" smtClean="0"/>
              <a:t>Vs.female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53000"/>
          </a:xfrm>
        </p:spPr>
        <p:txBody>
          <a:bodyPr>
            <a:normAutofit fontScale="85000" lnSpcReduction="20000"/>
          </a:bodyPr>
          <a:lstStyle/>
          <a:p>
            <a:r>
              <a:rPr lang="en-US" dirty="0" smtClean="0"/>
              <a:t>The quack noise usually associated with ducks ONLY comes from the females. </a:t>
            </a:r>
          </a:p>
          <a:p>
            <a:r>
              <a:rPr lang="en-US" dirty="0" smtClean="0"/>
              <a:t>Males make a very monotone, deep, raspy peep noise even though both males and females start out sounding the same. As the duck matures, the voice changes.</a:t>
            </a:r>
          </a:p>
          <a:p>
            <a:r>
              <a:rPr lang="en-US" dirty="0" smtClean="0"/>
              <a:t>Females can start quacking as soon as 2 weeks after hatching, but it is more likely going to take 4-6 weeks before you hear the females make a quack noise. </a:t>
            </a:r>
          </a:p>
          <a:p>
            <a:r>
              <a:rPr lang="en-US" dirty="0" smtClean="0"/>
              <a:t>The female quack can also sound more like the cross between "a cough and a fart" instead of an outright quack. The key is tonal range and volume. </a:t>
            </a:r>
          </a:p>
          <a:p>
            <a:r>
              <a:rPr lang="en-US" dirty="0" smtClean="0"/>
              <a:t>Male usually by 8 weeks, they will be very monotone and much quieter than females only making a raspy noise. In the case of </a:t>
            </a:r>
            <a:r>
              <a:rPr lang="en-US" dirty="0" err="1" smtClean="0"/>
              <a:t>muscovy</a:t>
            </a:r>
            <a:r>
              <a:rPr lang="en-US" dirty="0" smtClean="0"/>
              <a:t> ducks, males will hiss.</a:t>
            </a:r>
            <a:endParaRPr lang="en-US" dirty="0"/>
          </a:p>
        </p:txBody>
      </p:sp>
      <p:sp>
        <p:nvSpPr>
          <p:cNvPr id="3" name="Title 2"/>
          <p:cNvSpPr>
            <a:spLocks noGrp="1"/>
          </p:cNvSpPr>
          <p:nvPr>
            <p:ph type="title"/>
          </p:nvPr>
        </p:nvSpPr>
        <p:spPr/>
        <p:txBody>
          <a:bodyPr/>
          <a:lstStyle/>
          <a:p>
            <a:r>
              <a:rPr lang="en-US" dirty="0" smtClean="0"/>
              <a:t>Voice Sexing: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229600" cy="5257800"/>
          </a:xfrm>
        </p:spPr>
        <p:txBody>
          <a:bodyPr>
            <a:normAutofit fontScale="70000" lnSpcReduction="20000"/>
          </a:bodyPr>
          <a:lstStyle/>
          <a:p>
            <a:r>
              <a:rPr lang="en-US" dirty="0" smtClean="0"/>
              <a:t>Many ducks have different feathering on males and females. Mallards are a prime example with males having shiny green heads, a white neck ring, brown chest, etc... </a:t>
            </a:r>
          </a:p>
          <a:p>
            <a:r>
              <a:rPr lang="en-US" dirty="0" smtClean="0"/>
              <a:t>while the females are a more uniform dull brown. This is fine for telling adults apart, but not very helpful for ducklings. </a:t>
            </a:r>
          </a:p>
          <a:p>
            <a:r>
              <a:rPr lang="en-US" dirty="0" smtClean="0"/>
              <a:t>Many ducklings go through a developmental phase where they all look like females. It isn't until they are 3 months or more that you will begin to see signs of adult feathering.</a:t>
            </a:r>
          </a:p>
          <a:p>
            <a:r>
              <a:rPr lang="en-US" dirty="0" smtClean="0"/>
              <a:t>One sign is the "drake feather". On male ducks, one or two of their tail feathers will curl up while the feathers on a female's tail will remain flat. </a:t>
            </a:r>
          </a:p>
          <a:p>
            <a:r>
              <a:rPr lang="en-US" dirty="0" smtClean="0"/>
              <a:t>The drake feather may not appear for 2-3 months. If the duck is molting, it is also possible to not see a drake feather until new feathers grow in.</a:t>
            </a:r>
          </a:p>
          <a:p>
            <a:r>
              <a:rPr lang="en-US" dirty="0" smtClean="0"/>
              <a:t>Mature drake (furthest right) with noticeable drake feathers. </a:t>
            </a:r>
          </a:p>
          <a:p>
            <a:r>
              <a:rPr lang="en-US" dirty="0" smtClean="0"/>
              <a:t>In the case of Peking ducks, both males and females are solid white. There is no plumage difference to help you tell them apart and other means must be used.</a:t>
            </a:r>
            <a:br>
              <a:rPr lang="en-US" dirty="0" smtClean="0"/>
            </a:br>
            <a:endParaRPr lang="en-US" dirty="0"/>
          </a:p>
        </p:txBody>
      </p:sp>
      <p:sp>
        <p:nvSpPr>
          <p:cNvPr id="3" name="Title 2"/>
          <p:cNvSpPr>
            <a:spLocks noGrp="1"/>
          </p:cNvSpPr>
          <p:nvPr>
            <p:ph type="title"/>
          </p:nvPr>
        </p:nvSpPr>
        <p:spPr/>
        <p:txBody>
          <a:bodyPr/>
          <a:lstStyle/>
          <a:p>
            <a:r>
              <a:rPr lang="en-US" dirty="0" smtClean="0"/>
              <a:t>Plumage Sexing: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 Vs F</a:t>
            </a:r>
            <a:endParaRPr lang="en-US" dirty="0"/>
          </a:p>
        </p:txBody>
      </p:sp>
      <p:pic>
        <p:nvPicPr>
          <p:cNvPr id="1026" name="Picture 2" descr="C:\Users\Waqas\Desktop\Anas_platyrhynchos_male_female_quadrat.jpg"/>
          <p:cNvPicPr>
            <a:picLocks noGrp="1" noChangeAspect="1" noChangeArrowheads="1"/>
          </p:cNvPicPr>
          <p:nvPr>
            <p:ph idx="1"/>
          </p:nvPr>
        </p:nvPicPr>
        <p:blipFill>
          <a:blip r:embed="rId2"/>
          <a:srcRect/>
          <a:stretch>
            <a:fillRect/>
          </a:stretch>
        </p:blipFill>
        <p:spPr bwMode="auto">
          <a:xfrm>
            <a:off x="304800" y="1905000"/>
            <a:ext cx="4724400" cy="4267200"/>
          </a:xfrm>
          <a:prstGeom prst="rect">
            <a:avLst/>
          </a:prstGeom>
          <a:noFill/>
        </p:spPr>
      </p:pic>
      <p:pic>
        <p:nvPicPr>
          <p:cNvPr id="7" name="Picture 4" descr="https://upload.wikimedia.org/wikipedia/commons/thumb/5/5f/Male_Mallard_Duck_photo_D_Ramey_Logan.jpg/800px-Male_Mallard_Duck_photo_D_Ramey_Logan.jpg"/>
          <p:cNvPicPr>
            <a:picLocks noChangeAspect="1" noChangeArrowheads="1"/>
          </p:cNvPicPr>
          <p:nvPr/>
        </p:nvPicPr>
        <p:blipFill>
          <a:blip r:embed="rId3"/>
          <a:srcRect/>
          <a:stretch>
            <a:fillRect/>
          </a:stretch>
        </p:blipFill>
        <p:spPr bwMode="auto">
          <a:xfrm>
            <a:off x="5029200" y="1905000"/>
            <a:ext cx="3733800" cy="4267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229600" cy="4525963"/>
          </a:xfrm>
        </p:spPr>
        <p:txBody>
          <a:bodyPr>
            <a:normAutofit fontScale="77500" lnSpcReduction="20000"/>
          </a:bodyPr>
          <a:lstStyle/>
          <a:p>
            <a:r>
              <a:rPr lang="en-US" b="1" dirty="0" smtClean="0"/>
              <a:t>Size</a:t>
            </a:r>
            <a:r>
              <a:rPr lang="en-US" dirty="0" smtClean="0"/>
              <a:t>: In the case of </a:t>
            </a:r>
            <a:r>
              <a:rPr lang="en-US" dirty="0" err="1" smtClean="0"/>
              <a:t>muscovy</a:t>
            </a:r>
            <a:r>
              <a:rPr lang="en-US" dirty="0" smtClean="0"/>
              <a:t> ducks, males get much larger than females, though this size difference will not appear until the ducklings are several weeks old. Males will also develop a larger red "mask", but this also takes time.</a:t>
            </a:r>
            <a:br>
              <a:rPr lang="en-US" dirty="0" smtClean="0"/>
            </a:br>
            <a:r>
              <a:rPr lang="en-US" dirty="0" smtClean="0"/>
              <a:t/>
            </a:r>
            <a:br>
              <a:rPr lang="en-US" dirty="0" smtClean="0"/>
            </a:br>
            <a:r>
              <a:rPr lang="en-US" b="1" dirty="0" smtClean="0"/>
              <a:t>Other methods</a:t>
            </a:r>
            <a:r>
              <a:rPr lang="en-US" dirty="0" smtClean="0"/>
              <a:t>: There are some breeds that have subtle ways to tell apart the males in females. In the case of Welsh Harlequins, "a darker bills means a male and lighter bills ending in a dark spot are normally females. Within several days this distinction disappears." </a:t>
            </a:r>
            <a:br>
              <a:rPr lang="en-US" dirty="0" smtClean="0"/>
            </a:br>
            <a:r>
              <a:rPr lang="en-US" dirty="0" smtClean="0"/>
              <a:t/>
            </a:r>
            <a:br>
              <a:rPr lang="en-US" dirty="0" smtClean="0"/>
            </a:br>
            <a:r>
              <a:rPr lang="en-US" dirty="0" smtClean="0"/>
              <a:t>With </a:t>
            </a:r>
            <a:r>
              <a:rPr lang="en-US" dirty="0" err="1" smtClean="0"/>
              <a:t>muscovy</a:t>
            </a:r>
            <a:r>
              <a:rPr lang="en-US" dirty="0" smtClean="0"/>
              <a:t> ducks, even before a size difference between males and females becomes visible, males often have large feet and bigger claws.</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200400" cy="4572000"/>
          </a:xfrm>
        </p:spPr>
        <p:txBody>
          <a:bodyPr/>
          <a:lstStyle/>
          <a:p>
            <a:r>
              <a:rPr lang="en-US" dirty="0" smtClean="0">
                <a:latin typeface="Times New Roman" pitchFamily="18" charset="0"/>
                <a:cs typeface="Times New Roman" pitchFamily="18" charset="0"/>
              </a:rPr>
              <a:t>Grasses</a:t>
            </a:r>
          </a:p>
          <a:p>
            <a:r>
              <a:rPr lang="en-US" dirty="0" smtClean="0">
                <a:latin typeface="Times New Roman" pitchFamily="18" charset="0"/>
                <a:cs typeface="Times New Roman" pitchFamily="18" charset="0"/>
              </a:rPr>
              <a:t>Aquatic plants</a:t>
            </a:r>
          </a:p>
          <a:p>
            <a:r>
              <a:rPr lang="en-US" dirty="0" smtClean="0">
                <a:latin typeface="Times New Roman" pitchFamily="18" charset="0"/>
                <a:cs typeface="Times New Roman" pitchFamily="18" charset="0"/>
              </a:rPr>
              <a:t>Fish</a:t>
            </a:r>
          </a:p>
          <a:p>
            <a:r>
              <a:rPr lang="en-US" dirty="0" smtClean="0">
                <a:latin typeface="Times New Roman" pitchFamily="18" charset="0"/>
                <a:cs typeface="Times New Roman" pitchFamily="18" charset="0"/>
              </a:rPr>
              <a:t>Insects</a:t>
            </a:r>
          </a:p>
          <a:p>
            <a:r>
              <a:rPr lang="en-US" dirty="0" smtClean="0">
                <a:latin typeface="Times New Roman" pitchFamily="18" charset="0"/>
                <a:cs typeface="Times New Roman" pitchFamily="18" charset="0"/>
              </a:rPr>
              <a:t>Small amphibian</a:t>
            </a:r>
          </a:p>
          <a:p>
            <a:r>
              <a:rPr lang="en-US" dirty="0" smtClean="0">
                <a:latin typeface="Times New Roman" pitchFamily="18" charset="0"/>
                <a:cs typeface="Times New Roman" pitchFamily="18" charset="0"/>
              </a:rPr>
              <a:t>Worms</a:t>
            </a:r>
          </a:p>
          <a:p>
            <a:r>
              <a:rPr lang="en-US" dirty="0" smtClean="0">
                <a:latin typeface="Times New Roman" pitchFamily="18" charset="0"/>
                <a:cs typeface="Times New Roman" pitchFamily="18" charset="0"/>
              </a:rPr>
              <a:t>Small </a:t>
            </a:r>
            <a:r>
              <a:rPr lang="en-US" dirty="0" err="1" smtClean="0">
                <a:latin typeface="Times New Roman" pitchFamily="18" charset="0"/>
                <a:cs typeface="Times New Roman" pitchFamily="18" charset="0"/>
              </a:rPr>
              <a:t>molluscs</a:t>
            </a:r>
            <a:endParaRPr lang="en-US" dirty="0" smtClean="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Feeding</a:t>
            </a:r>
            <a:endParaRPr lang="en-US" sz="4000" b="1" dirty="0">
              <a:solidFill>
                <a:srgbClr val="92D050"/>
              </a:solidFill>
              <a:latin typeface="Times New Roman" pitchFamily="18" charset="0"/>
              <a:cs typeface="Times New Roman" pitchFamily="18" charset="0"/>
            </a:endParaRPr>
          </a:p>
        </p:txBody>
      </p:sp>
      <p:pic>
        <p:nvPicPr>
          <p:cNvPr id="3074" name="Picture 2" descr="http://upload.wikimedia.org/wikipedia/commons/thumb/f/f4/Ringedteal.PNG/220px-Ringedteal.PNG">
            <a:hlinkClick r:id="rId3"/>
          </p:cNvPr>
          <p:cNvPicPr>
            <a:picLocks noChangeAspect="1" noChangeArrowheads="1"/>
          </p:cNvPicPr>
          <p:nvPr/>
        </p:nvPicPr>
        <p:blipFill>
          <a:blip r:embed="rId4"/>
          <a:srcRect/>
          <a:stretch>
            <a:fillRect/>
          </a:stretch>
        </p:blipFill>
        <p:spPr bwMode="auto">
          <a:xfrm>
            <a:off x="4419600" y="0"/>
            <a:ext cx="47244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581400" cy="4572000"/>
          </a:xfrm>
        </p:spPr>
        <p:txBody>
          <a:bodyPr>
            <a:noAutofit/>
          </a:bodyPr>
          <a:lstStyle/>
          <a:p>
            <a:r>
              <a:rPr lang="en-US" sz="2800" b="1" dirty="0" smtClean="0">
                <a:solidFill>
                  <a:srgbClr val="FF0000"/>
                </a:solidFill>
                <a:latin typeface="Times New Roman" pitchFamily="18" charset="0"/>
                <a:cs typeface="Times New Roman" pitchFamily="18" charset="0"/>
              </a:rPr>
              <a:t>Monogamous</a:t>
            </a:r>
          </a:p>
          <a:p>
            <a:r>
              <a:rPr lang="en-US" sz="2800" dirty="0" smtClean="0">
                <a:latin typeface="Times New Roman" pitchFamily="18" charset="0"/>
                <a:cs typeface="Times New Roman" pitchFamily="18" charset="0"/>
              </a:rPr>
              <a:t>Breeding once in a year</a:t>
            </a:r>
          </a:p>
          <a:p>
            <a:r>
              <a:rPr lang="en-US" sz="2800" dirty="0" smtClean="0">
                <a:latin typeface="Times New Roman" pitchFamily="18" charset="0"/>
                <a:cs typeface="Times New Roman" pitchFamily="18" charset="0"/>
              </a:rPr>
              <a:t>Mostly in </a:t>
            </a:r>
            <a:r>
              <a:rPr lang="en-US" sz="2800" b="1" dirty="0" smtClean="0">
                <a:solidFill>
                  <a:srgbClr val="FF0000"/>
                </a:solidFill>
                <a:latin typeface="Times New Roman" pitchFamily="18" charset="0"/>
                <a:cs typeface="Times New Roman" pitchFamily="18" charset="0"/>
              </a:rPr>
              <a:t>spring-summer season</a:t>
            </a:r>
          </a:p>
          <a:p>
            <a:r>
              <a:rPr lang="en-US" sz="2800" dirty="0" smtClean="0">
                <a:latin typeface="Times New Roman" pitchFamily="18" charset="0"/>
                <a:cs typeface="Times New Roman" pitchFamily="18" charset="0"/>
              </a:rPr>
              <a:t>Make nest before breeding</a:t>
            </a:r>
          </a:p>
          <a:p>
            <a:r>
              <a:rPr lang="en-US" sz="2800" dirty="0" smtClean="0">
                <a:latin typeface="Times New Roman" pitchFamily="18" charset="0"/>
                <a:cs typeface="Times New Roman" pitchFamily="18" charset="0"/>
              </a:rPr>
              <a:t>Male has </a:t>
            </a:r>
            <a:r>
              <a:rPr lang="en-US" sz="2800" dirty="0" smtClean="0">
                <a:solidFill>
                  <a:srgbClr val="FF0000"/>
                </a:solidFill>
                <a:latin typeface="Times New Roman" pitchFamily="18" charset="0"/>
                <a:cs typeface="Times New Roman" pitchFamily="18" charset="0"/>
              </a:rPr>
              <a:t>eclipse</a:t>
            </a:r>
            <a:r>
              <a:rPr lang="en-US" sz="2800" dirty="0" smtClean="0">
                <a:latin typeface="Times New Roman" pitchFamily="18" charset="0"/>
                <a:cs typeface="Times New Roman" pitchFamily="18" charset="0"/>
              </a:rPr>
              <a:t> plumage after breeding season</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Breeding</a:t>
            </a:r>
            <a:endParaRPr lang="en-US" sz="4000" b="1" dirty="0">
              <a:solidFill>
                <a:srgbClr val="92D050"/>
              </a:solidFill>
              <a:latin typeface="Times New Roman" pitchFamily="18" charset="0"/>
              <a:cs typeface="Times New Roman" pitchFamily="18" charset="0"/>
            </a:endParaRPr>
          </a:p>
        </p:txBody>
      </p:sp>
      <p:pic>
        <p:nvPicPr>
          <p:cNvPr id="2050" name="Picture 2" descr="http://upload.wikimedia.org/wikipedia/commons/thumb/b/bf/Anas_platyrhynchos_male_female_quadrat.jpg/220px-Anas_platyrhynchos_male_female_quadrat.jpg">
            <a:hlinkClick r:id="rId2"/>
          </p:cNvPr>
          <p:cNvPicPr>
            <a:picLocks noChangeAspect="1" noChangeArrowheads="1"/>
          </p:cNvPicPr>
          <p:nvPr/>
        </p:nvPicPr>
        <p:blipFill>
          <a:blip r:embed="rId3"/>
          <a:srcRect/>
          <a:stretch>
            <a:fillRect/>
          </a:stretch>
        </p:blipFill>
        <p:spPr bwMode="auto">
          <a:xfrm>
            <a:off x="4648200" y="152400"/>
            <a:ext cx="44958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Male to female ratio is 1:5. During breeding 4-5 </a:t>
            </a:r>
            <a:r>
              <a:rPr lang="en-US" sz="2800" dirty="0" err="1" smtClean="0">
                <a:latin typeface="Times New Roman" pitchFamily="18" charset="0"/>
                <a:cs typeface="Times New Roman" pitchFamily="18" charset="0"/>
              </a:rPr>
              <a:t>sq.feet</a:t>
            </a:r>
            <a:r>
              <a:rPr lang="en-US" sz="2800" dirty="0" smtClean="0">
                <a:latin typeface="Times New Roman" pitchFamily="18" charset="0"/>
                <a:cs typeface="Times New Roman" pitchFamily="18" charset="0"/>
              </a:rPr>
              <a:t> to one duck</a:t>
            </a:r>
          </a:p>
          <a:p>
            <a:r>
              <a:rPr lang="en-US" sz="2800" dirty="0" smtClean="0">
                <a:latin typeface="Times New Roman" pitchFamily="18" charset="0"/>
                <a:cs typeface="Times New Roman" pitchFamily="18" charset="0"/>
              </a:rPr>
              <a:t>Store eggs at 50Fand 70%RH.not store eggs more than 10 days.egg laying is early in the </a:t>
            </a:r>
            <a:r>
              <a:rPr lang="en-US" sz="2800" dirty="0" err="1" smtClean="0">
                <a:latin typeface="Times New Roman" pitchFamily="18" charset="0"/>
                <a:cs typeface="Times New Roman" pitchFamily="18" charset="0"/>
              </a:rPr>
              <a:t>morning,so</a:t>
            </a:r>
            <a:r>
              <a:rPr lang="en-US" sz="2800" dirty="0" smtClean="0">
                <a:latin typeface="Times New Roman" pitchFamily="18" charset="0"/>
                <a:cs typeface="Times New Roman" pitchFamily="18" charset="0"/>
              </a:rPr>
              <a:t> collect eggs at 6am to 9 am.</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Breeding</a:t>
            </a:r>
            <a:endParaRPr lang="en-US" sz="4000" b="1" dirty="0">
              <a:solidFill>
                <a:srgbClr val="92D05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Provide 10 square feet per duck and 15 square feet per goose in outside runs</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Free Range </a:t>
            </a:r>
            <a:endParaRPr lang="en-US" sz="4000" b="1" dirty="0">
              <a:solidFill>
                <a:srgbClr val="92D05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4038600" cy="4572000"/>
          </a:xfrm>
        </p:spPr>
        <p:txBody>
          <a:bodyPr>
            <a:normAutofit/>
          </a:bodyPr>
          <a:lstStyle/>
          <a:p>
            <a:r>
              <a:rPr lang="en-US" dirty="0" smtClean="0">
                <a:latin typeface="Times New Roman" pitchFamily="18" charset="0"/>
                <a:cs typeface="Times New Roman" pitchFamily="18" charset="0"/>
              </a:rPr>
              <a:t>When constructing her nest ,a hen will line it with soft down </a:t>
            </a:r>
            <a:r>
              <a:rPr lang="en-US" dirty="0" err="1" smtClean="0">
                <a:latin typeface="Times New Roman" pitchFamily="18" charset="0"/>
                <a:cs typeface="Times New Roman" pitchFamily="18" charset="0"/>
              </a:rPr>
              <a:t>feathers,she</a:t>
            </a:r>
            <a:r>
              <a:rPr lang="en-US" dirty="0" smtClean="0">
                <a:latin typeface="Times New Roman" pitchFamily="18" charset="0"/>
                <a:cs typeface="Times New Roman" pitchFamily="18" charset="0"/>
              </a:rPr>
              <a:t> plucks from her own breast.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This gives egg best possible cushioning and insulation.</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Nesting Facts:</a:t>
            </a:r>
            <a:endParaRPr lang="en-US" sz="4000" b="1" dirty="0">
              <a:solidFill>
                <a:srgbClr val="92D050"/>
              </a:solidFill>
              <a:latin typeface="Times New Roman" pitchFamily="18" charset="0"/>
              <a:cs typeface="Times New Roman" pitchFamily="18" charset="0"/>
            </a:endParaRPr>
          </a:p>
        </p:txBody>
      </p:sp>
      <p:pic>
        <p:nvPicPr>
          <p:cNvPr id="1026" name="Picture 2" descr="http://www.deltawaterfowl.org/research/bios/articles/images/duckrescue1.jpg"/>
          <p:cNvPicPr>
            <a:picLocks noChangeAspect="1" noChangeArrowheads="1"/>
          </p:cNvPicPr>
          <p:nvPr/>
        </p:nvPicPr>
        <p:blipFill>
          <a:blip r:embed="rId2"/>
          <a:srcRect/>
          <a:stretch>
            <a:fillRect/>
          </a:stretch>
        </p:blipFill>
        <p:spPr bwMode="auto">
          <a:xfrm>
            <a:off x="5791200" y="2362200"/>
            <a:ext cx="3124200" cy="3028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en-US" sz="3600" b="1" dirty="0" smtClean="0"/>
              <a:t>Duck Farming and Housing management</a:t>
            </a:r>
          </a:p>
          <a:p>
            <a:pPr algn="ctr">
              <a:buNone/>
            </a:pPr>
            <a:endParaRPr lang="en-US"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Setter</a:t>
            </a:r>
          </a:p>
          <a:p>
            <a:pPr marL="36576" indent="0">
              <a:buNone/>
            </a:pPr>
            <a:r>
              <a:rPr lang="en-US" dirty="0" smtClean="0"/>
              <a:t>Temperature:</a:t>
            </a:r>
            <a:r>
              <a:rPr lang="en-US" sz="2400" dirty="0">
                <a:solidFill>
                  <a:srgbClr val="222222"/>
                </a:solidFill>
                <a:latin typeface="Verdana"/>
              </a:rPr>
              <a:t> </a:t>
            </a:r>
            <a:r>
              <a:rPr lang="en-US" sz="2400" dirty="0">
                <a:latin typeface="Verdana"/>
              </a:rPr>
              <a:t>Set the temperature at 37.5°C (99.5°F</a:t>
            </a:r>
            <a:r>
              <a:rPr lang="en-US" sz="2400" dirty="0" smtClean="0">
                <a:latin typeface="Verdana"/>
              </a:rPr>
              <a:t>)</a:t>
            </a:r>
            <a:endParaRPr lang="en-US" sz="2400" dirty="0"/>
          </a:p>
          <a:p>
            <a:pPr marL="36576" indent="0">
              <a:buNone/>
            </a:pPr>
            <a:r>
              <a:rPr lang="en-US" sz="2400" dirty="0" smtClean="0"/>
              <a:t>Humidity:</a:t>
            </a:r>
            <a:r>
              <a:rPr lang="en-US" sz="2400" dirty="0">
                <a:solidFill>
                  <a:prstClr val="white"/>
                </a:solidFill>
                <a:latin typeface="Verdana"/>
              </a:rPr>
              <a:t> 55%</a:t>
            </a:r>
            <a:r>
              <a:rPr lang="pl-PL" sz="2400" dirty="0">
                <a:solidFill>
                  <a:prstClr val="white"/>
                </a:solidFill>
              </a:rPr>
              <a:t>.</a:t>
            </a:r>
            <a:endParaRPr lang="en-US" sz="2400" dirty="0" smtClean="0"/>
          </a:p>
          <a:p>
            <a:pPr marL="36576" indent="0">
              <a:buNone/>
            </a:pPr>
            <a:r>
              <a:rPr lang="en-US" sz="2400" dirty="0" smtClean="0"/>
              <a:t>Days:25</a:t>
            </a:r>
          </a:p>
          <a:p>
            <a:r>
              <a:rPr lang="en-US" sz="2400" dirty="0" smtClean="0"/>
              <a:t>Hatcher</a:t>
            </a:r>
          </a:p>
          <a:p>
            <a:pPr marL="36576" indent="0">
              <a:buNone/>
            </a:pPr>
            <a:r>
              <a:rPr lang="en-US" sz="2400" dirty="0" smtClean="0"/>
              <a:t>Temperature:</a:t>
            </a:r>
            <a:r>
              <a:rPr lang="en-US" sz="2400" dirty="0" smtClean="0">
                <a:solidFill>
                  <a:srgbClr val="222222"/>
                </a:solidFill>
                <a:latin typeface="Verdana"/>
              </a:rPr>
              <a:t> </a:t>
            </a:r>
            <a:r>
              <a:rPr lang="en-US" sz="2400" dirty="0">
                <a:latin typeface="Verdana"/>
              </a:rPr>
              <a:t>37.2°C (99°F</a:t>
            </a:r>
            <a:r>
              <a:rPr lang="en-US" sz="2400" dirty="0" smtClean="0">
                <a:latin typeface="Verdana"/>
              </a:rPr>
              <a:t>)</a:t>
            </a:r>
            <a:endParaRPr lang="en-US" sz="2400" dirty="0" smtClean="0"/>
          </a:p>
          <a:p>
            <a:pPr marL="36576" indent="0">
              <a:buNone/>
            </a:pPr>
            <a:r>
              <a:rPr lang="en-US" sz="2400" dirty="0" smtClean="0"/>
              <a:t>Humidity:65%</a:t>
            </a:r>
          </a:p>
          <a:p>
            <a:pPr marL="36576" indent="0">
              <a:buNone/>
            </a:pPr>
            <a:r>
              <a:rPr lang="en-US" sz="2400" dirty="0" smtClean="0"/>
              <a:t>Days:3</a:t>
            </a:r>
          </a:p>
          <a:p>
            <a:r>
              <a:rPr lang="en-US" sz="2400" dirty="0" smtClean="0">
                <a:solidFill>
                  <a:prstClr val="white"/>
                </a:solidFill>
                <a:latin typeface="Verdana"/>
              </a:rPr>
              <a:t>When piping starts the increase humidity to 80%.</a:t>
            </a:r>
            <a:endParaRPr lang="en-US" sz="2400" dirty="0" smtClean="0"/>
          </a:p>
          <a:p>
            <a:r>
              <a:rPr lang="en-US" sz="2400" dirty="0" smtClean="0"/>
              <a:t>When hatching is near to completion reduce temperature to 36.1(97</a:t>
            </a:r>
            <a:r>
              <a:rPr lang="en-US" sz="2400" dirty="0" smtClean="0">
                <a:solidFill>
                  <a:prstClr val="white"/>
                </a:solidFill>
                <a:latin typeface="Verdana"/>
              </a:rPr>
              <a:t>°F) and humidity 70%</a:t>
            </a:r>
            <a:endParaRPr lang="en-US" sz="2400" dirty="0"/>
          </a:p>
        </p:txBody>
      </p:sp>
      <p:sp>
        <p:nvSpPr>
          <p:cNvPr id="2" name="Title 1"/>
          <p:cNvSpPr>
            <a:spLocks noGrp="1"/>
          </p:cNvSpPr>
          <p:nvPr>
            <p:ph type="title"/>
          </p:nvPr>
        </p:nvSpPr>
        <p:spPr/>
        <p:txBody>
          <a:bodyPr/>
          <a:lstStyle/>
          <a:p>
            <a:r>
              <a:rPr lang="en-US" dirty="0" smtClean="0"/>
              <a:t>Incubation And Hatching</a:t>
            </a:r>
            <a:endParaRPr lang="en-US" dirty="0"/>
          </a:p>
        </p:txBody>
      </p:sp>
    </p:spTree>
    <p:extLst>
      <p:ext uri="{BB962C8B-B14F-4D97-AF65-F5344CB8AC3E}">
        <p14:creationId xmlns="" xmlns:p14="http://schemas.microsoft.com/office/powerpoint/2010/main" val="3540615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latin typeface="Verdana"/>
              </a:rPr>
              <a:t>Muscovy </a:t>
            </a:r>
            <a:r>
              <a:rPr lang="en-US" sz="2400" dirty="0">
                <a:latin typeface="Verdana"/>
              </a:rPr>
              <a:t>ducks are very good setters, capable of hatching 12-15 duck eggs</a:t>
            </a:r>
            <a:r>
              <a:rPr lang="en-US" sz="2400" dirty="0">
                <a:solidFill>
                  <a:srgbClr val="222222"/>
                </a:solidFill>
                <a:latin typeface="Verdana"/>
              </a:rPr>
              <a:t>.</a:t>
            </a:r>
            <a:endParaRPr lang="en-US" sz="2400" dirty="0"/>
          </a:p>
        </p:txBody>
      </p:sp>
      <p:sp>
        <p:nvSpPr>
          <p:cNvPr id="2" name="Title 1"/>
          <p:cNvSpPr>
            <a:spLocks noGrp="1"/>
          </p:cNvSpPr>
          <p:nvPr>
            <p:ph type="title"/>
          </p:nvPr>
        </p:nvSpPr>
        <p:spPr/>
        <p:txBody>
          <a:bodyPr/>
          <a:lstStyle/>
          <a:p>
            <a:pPr marL="420624" lvl="0" indent="-384048">
              <a:spcBef>
                <a:spcPct val="20000"/>
              </a:spcBef>
            </a:pPr>
            <a:r>
              <a:rPr lang="en-US" sz="3000" dirty="0">
                <a:solidFill>
                  <a:prstClr val="white"/>
                </a:solidFill>
                <a:latin typeface="Arial"/>
                <a:ea typeface="+mn-ea"/>
                <a:cs typeface="+mn-cs"/>
              </a:rPr>
              <a:t>For </a:t>
            </a:r>
            <a:r>
              <a:rPr lang="en-US" sz="3000" dirty="0" smtClean="0">
                <a:solidFill>
                  <a:prstClr val="white"/>
                </a:solidFill>
                <a:latin typeface="Arial"/>
                <a:ea typeface="+mn-ea"/>
                <a:cs typeface="+mn-cs"/>
              </a:rPr>
              <a:t>Natural Hatching</a:t>
            </a:r>
            <a:endParaRPr lang="en-US" sz="3000" dirty="0">
              <a:solidFill>
                <a:prstClr val="white"/>
              </a:solidFill>
              <a:latin typeface="Arial"/>
              <a:ea typeface="+mn-ea"/>
              <a:cs typeface="+mn-cs"/>
            </a:endParaRPr>
          </a:p>
        </p:txBody>
      </p:sp>
    </p:spTree>
    <p:extLst>
      <p:ext uri="{BB962C8B-B14F-4D97-AF65-F5344CB8AC3E}">
        <p14:creationId xmlns="" xmlns:p14="http://schemas.microsoft.com/office/powerpoint/2010/main" val="396604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Store eggs at 13c</a:t>
            </a:r>
            <a:r>
              <a:rPr lang="en-US" sz="2400" dirty="0" smtClean="0">
                <a:solidFill>
                  <a:prstClr val="white"/>
                </a:solidFill>
                <a:latin typeface="Verdana"/>
              </a:rPr>
              <a:t>°C (55°F) and RH 75%</a:t>
            </a:r>
            <a:endParaRPr lang="en-US" sz="2400" dirty="0"/>
          </a:p>
        </p:txBody>
      </p:sp>
      <p:sp>
        <p:nvSpPr>
          <p:cNvPr id="2" name="Title 1"/>
          <p:cNvSpPr>
            <a:spLocks noGrp="1"/>
          </p:cNvSpPr>
          <p:nvPr>
            <p:ph type="title"/>
          </p:nvPr>
        </p:nvSpPr>
        <p:spPr/>
        <p:txBody>
          <a:bodyPr/>
          <a:lstStyle/>
          <a:p>
            <a:r>
              <a:rPr lang="en-US" dirty="0" smtClean="0"/>
              <a:t>Egg Storage</a:t>
            </a:r>
            <a:endParaRPr lang="en-US" dirty="0"/>
          </a:p>
        </p:txBody>
      </p:sp>
    </p:spTree>
    <p:extLst>
      <p:ext uri="{BB962C8B-B14F-4D97-AF65-F5344CB8AC3E}">
        <p14:creationId xmlns="" xmlns:p14="http://schemas.microsoft.com/office/powerpoint/2010/main" val="79434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b="1" dirty="0" smtClean="0">
                <a:solidFill>
                  <a:srgbClr val="FF0000"/>
                </a:solidFill>
              </a:rPr>
              <a:t>Egg Type:3 </a:t>
            </a:r>
            <a:r>
              <a:rPr lang="en-US" sz="2400" dirty="0"/>
              <a:t>to 4 weeks</a:t>
            </a:r>
            <a:r>
              <a:rPr lang="en-US" sz="2400" dirty="0" smtClean="0"/>
              <a:t>.</a:t>
            </a:r>
          </a:p>
          <a:p>
            <a:r>
              <a:rPr lang="en-US" sz="2400" b="1" dirty="0" smtClean="0">
                <a:solidFill>
                  <a:srgbClr val="FF0000"/>
                </a:solidFill>
              </a:rPr>
              <a:t>Meat type: </a:t>
            </a:r>
            <a:r>
              <a:rPr lang="en-US" sz="2400" dirty="0" smtClean="0"/>
              <a:t>2 </a:t>
            </a:r>
            <a:r>
              <a:rPr lang="en-US" sz="2400" dirty="0"/>
              <a:t>to 3 weeks </a:t>
            </a:r>
            <a:endParaRPr lang="en-US" sz="2400" dirty="0" smtClean="0"/>
          </a:p>
          <a:p>
            <a:r>
              <a:rPr lang="en-US" sz="2400" dirty="0"/>
              <a:t>Space:90 to 100 </a:t>
            </a:r>
            <a:r>
              <a:rPr lang="en-US" sz="2400" dirty="0" err="1"/>
              <a:t>sq.cms</a:t>
            </a:r>
            <a:r>
              <a:rPr lang="en-US" sz="2400" dirty="0" smtClean="0"/>
              <a:t>./duckling</a:t>
            </a:r>
          </a:p>
          <a:p>
            <a:r>
              <a:rPr lang="en-US" sz="2400" dirty="0" smtClean="0"/>
              <a:t>Brooder: Hover type</a:t>
            </a:r>
          </a:p>
          <a:p>
            <a:r>
              <a:rPr lang="en-US" sz="2400" dirty="0"/>
              <a:t>A temperature of 29 to </a:t>
            </a:r>
            <a:r>
              <a:rPr lang="en-US" sz="2400" dirty="0" smtClean="0"/>
              <a:t>32oC </a:t>
            </a:r>
            <a:r>
              <a:rPr lang="en-US" sz="2400" dirty="0"/>
              <a:t>(85 to </a:t>
            </a:r>
            <a:r>
              <a:rPr lang="en-US" sz="2400" dirty="0" smtClean="0"/>
              <a:t>90oC</a:t>
            </a:r>
            <a:r>
              <a:rPr lang="en-US" sz="2400" dirty="0"/>
              <a:t>) is maintained during the first week. It is reduced by </a:t>
            </a:r>
            <a:r>
              <a:rPr lang="en-US" sz="2400" dirty="0" smtClean="0"/>
              <a:t>about 3oC </a:t>
            </a:r>
            <a:r>
              <a:rPr lang="en-US" sz="2400" dirty="0"/>
              <a:t>per week till it </a:t>
            </a:r>
            <a:r>
              <a:rPr lang="en-US" sz="2400" dirty="0" smtClean="0"/>
              <a:t>reaches 24oC </a:t>
            </a:r>
            <a:r>
              <a:rPr lang="en-US" sz="2400" dirty="0"/>
              <a:t>(</a:t>
            </a:r>
            <a:r>
              <a:rPr lang="en-US" sz="2400" dirty="0" smtClean="0"/>
              <a:t>75oF</a:t>
            </a:r>
            <a:r>
              <a:rPr lang="en-US" sz="2400" dirty="0"/>
              <a:t>) during the fourth week. </a:t>
            </a:r>
          </a:p>
        </p:txBody>
      </p:sp>
      <p:sp>
        <p:nvSpPr>
          <p:cNvPr id="2" name="Title 1"/>
          <p:cNvSpPr>
            <a:spLocks noGrp="1"/>
          </p:cNvSpPr>
          <p:nvPr>
            <p:ph type="title"/>
          </p:nvPr>
        </p:nvSpPr>
        <p:spPr/>
        <p:txBody>
          <a:bodyPr/>
          <a:lstStyle/>
          <a:p>
            <a:r>
              <a:rPr lang="en-US" dirty="0" smtClean="0"/>
              <a:t>Brooding(0-4 weeks)</a:t>
            </a:r>
            <a:endParaRPr lang="en-US" dirty="0"/>
          </a:p>
        </p:txBody>
      </p:sp>
    </p:spTree>
    <p:extLst>
      <p:ext uri="{BB962C8B-B14F-4D97-AF65-F5344CB8AC3E}">
        <p14:creationId xmlns="" xmlns:p14="http://schemas.microsoft.com/office/powerpoint/2010/main" val="3138947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 wire floor space of </a:t>
            </a:r>
            <a:r>
              <a:rPr lang="en-US" sz="2400" dirty="0" smtClean="0"/>
              <a:t>(</a:t>
            </a:r>
            <a:r>
              <a:rPr lang="en-US" sz="2400" dirty="0"/>
              <a:t>1/2 sq, ft.) per bird </a:t>
            </a:r>
            <a:r>
              <a:rPr lang="en-US" sz="2400" dirty="0" smtClean="0"/>
              <a:t>or</a:t>
            </a:r>
          </a:p>
          <a:p>
            <a:r>
              <a:rPr lang="en-US" sz="2400" dirty="0" smtClean="0"/>
              <a:t> </a:t>
            </a:r>
            <a:r>
              <a:rPr lang="en-US" sz="2400" dirty="0"/>
              <a:t>solid floor space of </a:t>
            </a:r>
            <a:r>
              <a:rPr lang="en-US" sz="2400" dirty="0" smtClean="0"/>
              <a:t>(</a:t>
            </a:r>
            <a:r>
              <a:rPr lang="en-US" sz="2400" dirty="0"/>
              <a:t>1 </a:t>
            </a:r>
            <a:r>
              <a:rPr lang="en-US" sz="2400" dirty="0" err="1"/>
              <a:t>sq.ft</a:t>
            </a:r>
            <a:r>
              <a:rPr lang="en-US" sz="2400" dirty="0"/>
              <a:t>.) per bird would be </a:t>
            </a:r>
            <a:r>
              <a:rPr lang="en-US" sz="2400" dirty="0" smtClean="0"/>
              <a:t>sufficient </a:t>
            </a:r>
            <a:r>
              <a:rPr lang="en-US" sz="2400" dirty="0"/>
              <a:t>up to 3 weeks of </a:t>
            </a:r>
            <a:r>
              <a:rPr lang="en-US" sz="2400" dirty="0" smtClean="0"/>
              <a:t>age.</a:t>
            </a:r>
          </a:p>
          <a:p>
            <a:r>
              <a:rPr lang="en-US" sz="2400" b="1" dirty="0">
                <a:solidFill>
                  <a:srgbClr val="FF0000"/>
                </a:solidFill>
              </a:rPr>
              <a:t>Water </a:t>
            </a:r>
            <a:r>
              <a:rPr lang="en-US" sz="2400" b="1" dirty="0" err="1">
                <a:solidFill>
                  <a:srgbClr val="FF0000"/>
                </a:solidFill>
              </a:rPr>
              <a:t>Drinker</a:t>
            </a:r>
            <a:r>
              <a:rPr lang="en-US" sz="2400" dirty="0" err="1"/>
              <a:t>:Water</a:t>
            </a:r>
            <a:r>
              <a:rPr lang="en-US" sz="2400" dirty="0"/>
              <a:t> in the drinkers should be 5 to 7.5 cm (2 to 3”) deep </a:t>
            </a:r>
            <a:r>
              <a:rPr lang="en-US" sz="2400" dirty="0" smtClean="0"/>
              <a:t>just </a:t>
            </a:r>
            <a:r>
              <a:rPr lang="en-US" sz="2400" dirty="0"/>
              <a:t>sufficient to drink and not dip themselves. </a:t>
            </a:r>
          </a:p>
        </p:txBody>
      </p:sp>
      <p:sp>
        <p:nvSpPr>
          <p:cNvPr id="2" name="Title 1"/>
          <p:cNvSpPr>
            <a:spLocks noGrp="1"/>
          </p:cNvSpPr>
          <p:nvPr>
            <p:ph type="title"/>
          </p:nvPr>
        </p:nvSpPr>
        <p:spPr/>
        <p:txBody>
          <a:bodyPr/>
          <a:lstStyle/>
          <a:p>
            <a:r>
              <a:rPr lang="en-US" dirty="0" smtClean="0"/>
              <a:t>Brooding…..</a:t>
            </a:r>
            <a:endParaRPr lang="en-US" dirty="0"/>
          </a:p>
        </p:txBody>
      </p:sp>
    </p:spTree>
    <p:extLst>
      <p:ext uri="{BB962C8B-B14F-4D97-AF65-F5344CB8AC3E}">
        <p14:creationId xmlns="" xmlns:p14="http://schemas.microsoft.com/office/powerpoint/2010/main" val="305988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Intensive</a:t>
            </a:r>
            <a:r>
              <a:rPr lang="en-US" dirty="0" smtClean="0"/>
              <a:t> </a:t>
            </a:r>
            <a:r>
              <a:rPr lang="en-US" sz="2400" dirty="0" smtClean="0"/>
              <a:t>system:3 </a:t>
            </a:r>
            <a:r>
              <a:rPr lang="en-US" sz="2400" dirty="0" err="1" smtClean="0"/>
              <a:t>sq.ft</a:t>
            </a:r>
            <a:r>
              <a:rPr lang="en-US" sz="2400" dirty="0" smtClean="0"/>
              <a:t>. space up </a:t>
            </a:r>
            <a:r>
              <a:rPr lang="en-US" sz="2400" dirty="0"/>
              <a:t>to 16 weeks of </a:t>
            </a:r>
            <a:r>
              <a:rPr lang="en-US" sz="2400" dirty="0" smtClean="0"/>
              <a:t>age/bird</a:t>
            </a:r>
          </a:p>
          <a:p>
            <a:r>
              <a:rPr lang="en-US" sz="2400" dirty="0" smtClean="0"/>
              <a:t>Semi-intensive system:2.5-3 </a:t>
            </a:r>
            <a:r>
              <a:rPr lang="en-US" sz="2400" dirty="0" err="1" smtClean="0"/>
              <a:t>sq.ft</a:t>
            </a:r>
            <a:r>
              <a:rPr lang="en-US" sz="2400" dirty="0" smtClean="0"/>
              <a:t> inside at night and 10-15sq.ft space/bird in outside run .</a:t>
            </a:r>
          </a:p>
          <a:p>
            <a:r>
              <a:rPr lang="en-US" sz="2400" dirty="0" smtClean="0"/>
              <a:t>Water drinker5-6” deep; only allow to immerse their heads.</a:t>
            </a:r>
          </a:p>
          <a:p>
            <a:r>
              <a:rPr lang="en-US" sz="2400" dirty="0"/>
              <a:t>Free range</a:t>
            </a:r>
            <a:r>
              <a:rPr lang="en-US" sz="2400" dirty="0" smtClean="0"/>
              <a:t>: Under </a:t>
            </a:r>
            <a:r>
              <a:rPr lang="en-US" sz="2400" dirty="0"/>
              <a:t>range system a flock of 1000 can be reared per 0.405 hectare (one acre). </a:t>
            </a:r>
          </a:p>
        </p:txBody>
      </p:sp>
      <p:sp>
        <p:nvSpPr>
          <p:cNvPr id="2" name="Title 1"/>
          <p:cNvSpPr>
            <a:spLocks noGrp="1"/>
          </p:cNvSpPr>
          <p:nvPr>
            <p:ph type="title"/>
          </p:nvPr>
        </p:nvSpPr>
        <p:spPr/>
        <p:txBody>
          <a:bodyPr/>
          <a:lstStyle/>
          <a:p>
            <a:r>
              <a:rPr lang="en-US" dirty="0" smtClean="0"/>
              <a:t>Rearing(15-16 week)</a:t>
            </a:r>
            <a:endParaRPr lang="en-US" dirty="0"/>
          </a:p>
        </p:txBody>
      </p:sp>
    </p:spTree>
    <p:extLst>
      <p:ext uri="{BB962C8B-B14F-4D97-AF65-F5344CB8AC3E}">
        <p14:creationId xmlns="" xmlns:p14="http://schemas.microsoft.com/office/powerpoint/2010/main" val="335173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Intensive system:4-5sq.ft/bird</a:t>
            </a:r>
          </a:p>
          <a:p>
            <a:r>
              <a:rPr lang="en-US" sz="2400" dirty="0" smtClean="0"/>
              <a:t>Semi-intensivre:3 </a:t>
            </a:r>
            <a:r>
              <a:rPr lang="en-US" sz="2400" dirty="0" err="1" smtClean="0"/>
              <a:t>sq.ft</a:t>
            </a:r>
            <a:r>
              <a:rPr lang="en-US" sz="2400" dirty="0" smtClean="0"/>
              <a:t> at night for shelter and 10-15 </a:t>
            </a:r>
            <a:r>
              <a:rPr lang="en-US" sz="2400" dirty="0" err="1" smtClean="0"/>
              <a:t>sq.feet</a:t>
            </a:r>
            <a:r>
              <a:rPr lang="en-US" sz="2400" dirty="0"/>
              <a:t> </a:t>
            </a:r>
            <a:r>
              <a:rPr lang="en-US" sz="2400" dirty="0" smtClean="0"/>
              <a:t>in outside run.</a:t>
            </a:r>
          </a:p>
          <a:p>
            <a:r>
              <a:rPr lang="en-US" sz="2400" dirty="0"/>
              <a:t>Feeder </a:t>
            </a:r>
            <a:r>
              <a:rPr lang="en-US" sz="2400" dirty="0" err="1"/>
              <a:t>space:mash</a:t>
            </a:r>
            <a:r>
              <a:rPr lang="en-US" sz="2400" dirty="0"/>
              <a:t> or pellet feeding adlib in hoppers, a feeding space of 5 to 7.5 </a:t>
            </a:r>
            <a:r>
              <a:rPr lang="en-US" sz="2400" dirty="0" smtClean="0"/>
              <a:t>cm</a:t>
            </a:r>
            <a:r>
              <a:rPr lang="en-US" sz="2400" dirty="0"/>
              <a:t>.(2 to 3”) per duck would be sufficient</a:t>
            </a:r>
            <a:r>
              <a:rPr lang="en-US" sz="2400" dirty="0" smtClean="0"/>
              <a:t>.</a:t>
            </a:r>
          </a:p>
          <a:p>
            <a:r>
              <a:rPr lang="en-US" sz="2400" dirty="0"/>
              <a:t>One nest box of size 30x 30 x 45 </a:t>
            </a:r>
            <a:r>
              <a:rPr lang="en-US" sz="2400" dirty="0" err="1"/>
              <a:t>cms</a:t>
            </a:r>
            <a:r>
              <a:rPr lang="en-US" sz="2400" dirty="0"/>
              <a:t>.(12 </a:t>
            </a:r>
            <a:r>
              <a:rPr lang="en-US" sz="2400" dirty="0" smtClean="0"/>
              <a:t>x12 </a:t>
            </a:r>
            <a:r>
              <a:rPr lang="en-US" sz="2400" dirty="0"/>
              <a:t>x18”) to every three ducks be provided. </a:t>
            </a:r>
          </a:p>
        </p:txBody>
      </p:sp>
      <p:sp>
        <p:nvSpPr>
          <p:cNvPr id="2" name="Title 1"/>
          <p:cNvSpPr>
            <a:spLocks noGrp="1"/>
          </p:cNvSpPr>
          <p:nvPr>
            <p:ph type="title"/>
          </p:nvPr>
        </p:nvSpPr>
        <p:spPr/>
        <p:txBody>
          <a:bodyPr>
            <a:normAutofit/>
          </a:bodyPr>
          <a:lstStyle/>
          <a:p>
            <a:r>
              <a:rPr lang="en-US" sz="3200" b="1" dirty="0" smtClean="0"/>
              <a:t>Adult  stock </a:t>
            </a:r>
            <a:r>
              <a:rPr lang="en-US" sz="3200" b="1" dirty="0"/>
              <a:t>(above 17 weeks of age)</a:t>
            </a:r>
          </a:p>
        </p:txBody>
      </p:sp>
    </p:spTree>
    <p:extLst>
      <p:ext uri="{BB962C8B-B14F-4D97-AF65-F5344CB8AC3E}">
        <p14:creationId xmlns="" xmlns:p14="http://schemas.microsoft.com/office/powerpoint/2010/main" val="2091439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FF0000"/>
                </a:solidFill>
              </a:rPr>
              <a:t>Mating ratio: </a:t>
            </a:r>
            <a:r>
              <a:rPr lang="en-US" dirty="0" smtClean="0"/>
              <a:t>in laying breeds 1 drake </a:t>
            </a:r>
            <a:r>
              <a:rPr lang="en-US" dirty="0"/>
              <a:t>to 6-7 ducks </a:t>
            </a:r>
            <a:endParaRPr lang="en-US" dirty="0" smtClean="0"/>
          </a:p>
          <a:p>
            <a:r>
              <a:rPr lang="en-US" dirty="0" smtClean="0"/>
              <a:t>and </a:t>
            </a:r>
            <a:r>
              <a:rPr lang="en-US" dirty="0"/>
              <a:t>in table breeds 1 drake to 4-5 ducks is allowed. </a:t>
            </a:r>
            <a:endParaRPr lang="en-US" dirty="0" smtClean="0"/>
          </a:p>
          <a:p>
            <a:r>
              <a:rPr lang="en-US" b="1" dirty="0" smtClean="0">
                <a:solidFill>
                  <a:srgbClr val="FF0000"/>
                </a:solidFill>
              </a:rPr>
              <a:t>Photo period/light hours: </a:t>
            </a:r>
            <a:r>
              <a:rPr lang="en-US" dirty="0" smtClean="0"/>
              <a:t>of </a:t>
            </a:r>
            <a:r>
              <a:rPr lang="en-US" dirty="0"/>
              <a:t>14 </a:t>
            </a:r>
            <a:r>
              <a:rPr lang="en-US" dirty="0" smtClean="0"/>
              <a:t>to </a:t>
            </a:r>
            <a:r>
              <a:rPr lang="en-US" dirty="0"/>
              <a:t>16 hours per day is </a:t>
            </a:r>
            <a:r>
              <a:rPr lang="en-US" dirty="0" smtClean="0"/>
              <a:t>essential </a:t>
            </a:r>
            <a:r>
              <a:rPr lang="en-US" dirty="0"/>
              <a:t>for optimum production. </a:t>
            </a:r>
          </a:p>
        </p:txBody>
      </p:sp>
      <p:sp>
        <p:nvSpPr>
          <p:cNvPr id="2" name="Title 1"/>
          <p:cNvSpPr>
            <a:spLocks noGrp="1"/>
          </p:cNvSpPr>
          <p:nvPr>
            <p:ph type="title"/>
          </p:nvPr>
        </p:nvSpPr>
        <p:spPr/>
        <p:txBody>
          <a:bodyPr/>
          <a:lstStyle/>
          <a:p>
            <a:r>
              <a:rPr lang="en-US" dirty="0" smtClean="0"/>
              <a:t>Reproduction!!!</a:t>
            </a:r>
            <a:endParaRPr lang="en-US" dirty="0"/>
          </a:p>
        </p:txBody>
      </p:sp>
    </p:spTree>
    <p:extLst>
      <p:ext uri="{BB962C8B-B14F-4D97-AF65-F5344CB8AC3E}">
        <p14:creationId xmlns="" xmlns:p14="http://schemas.microsoft.com/office/powerpoint/2010/main" val="3842932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 Duck is a water fowl and very fond of water, </a:t>
            </a:r>
          </a:p>
          <a:p>
            <a:r>
              <a:rPr lang="en-US" sz="2000" dirty="0" smtClean="0">
                <a:latin typeface="Times New Roman" pitchFamily="18" charset="0"/>
                <a:cs typeface="Times New Roman" pitchFamily="18" charset="0"/>
              </a:rPr>
              <a:t>water for swimming is not essential at any stage of duck rearing. </a:t>
            </a:r>
          </a:p>
          <a:p>
            <a:r>
              <a:rPr lang="en-US" sz="2000" dirty="0" smtClean="0">
                <a:latin typeface="Times New Roman" pitchFamily="18" charset="0"/>
                <a:cs typeface="Times New Roman" pitchFamily="18" charset="0"/>
              </a:rPr>
              <a:t>water in drinkers should be sufficiently deep to allow the immersion of their heads and not themselves. If they cannot do this, </a:t>
            </a:r>
            <a:r>
              <a:rPr lang="en-US" sz="2000" dirty="0">
                <a:latin typeface="Times New Roman" pitchFamily="18" charset="0"/>
                <a:cs typeface="Times New Roman" pitchFamily="18" charset="0"/>
              </a:rPr>
              <a:t>their eyes seem to get scaly and crusty and in extreme </a:t>
            </a:r>
            <a:r>
              <a:rPr lang="en-US" sz="2000" dirty="0" smtClean="0">
                <a:latin typeface="Times New Roman" pitchFamily="18" charset="0"/>
                <a:cs typeface="Times New Roman" pitchFamily="18" charset="0"/>
              </a:rPr>
              <a:t>cases</a:t>
            </a:r>
            <a:r>
              <a:rPr lang="en-US" sz="2000" dirty="0">
                <a:latin typeface="Times New Roman" pitchFamily="18" charset="0"/>
                <a:cs typeface="Times New Roman" pitchFamily="18" charset="0"/>
              </a:rPr>
              <a:t>, blindness may follow.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addition, they also like to clean their bills periodically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wash them to clear off the feed.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While </a:t>
            </a:r>
            <a:r>
              <a:rPr lang="en-US" sz="2000" dirty="0">
                <a:latin typeface="Times New Roman" pitchFamily="18" charset="0"/>
                <a:cs typeface="Times New Roman" pitchFamily="18" charset="0"/>
              </a:rPr>
              <a:t>in meat strains a slight increase in body </a:t>
            </a:r>
            <a:r>
              <a:rPr lang="en-US" sz="2000" dirty="0" smtClean="0">
                <a:latin typeface="Times New Roman" pitchFamily="18" charset="0"/>
                <a:cs typeface="Times New Roman" pitchFamily="18" charset="0"/>
              </a:rPr>
              <a:t>weight </a:t>
            </a:r>
            <a:r>
              <a:rPr lang="en-US" sz="2000" dirty="0">
                <a:latin typeface="Times New Roman" pitchFamily="18" charset="0"/>
                <a:cs typeface="Times New Roman" pitchFamily="18" charset="0"/>
              </a:rPr>
              <a:t>of ducks at seven weeks of age has been noticed (weight advantage of swimming </a:t>
            </a:r>
            <a:r>
              <a:rPr lang="en-US" sz="2000" dirty="0" smtClean="0">
                <a:latin typeface="Times New Roman" pitchFamily="18" charset="0"/>
                <a:cs typeface="Times New Roman" pitchFamily="18" charset="0"/>
              </a:rPr>
              <a:t>ducks </a:t>
            </a:r>
            <a:r>
              <a:rPr lang="en-US" sz="2000" dirty="0">
                <a:latin typeface="Times New Roman" pitchFamily="18" charset="0"/>
                <a:cs typeface="Times New Roman" pitchFamily="18" charset="0"/>
              </a:rPr>
              <a:t>to non-swimming ducks is 0.3</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but for egg laying strains, swimming is a </a:t>
            </a:r>
            <a:r>
              <a:rPr lang="en-US" sz="2000" dirty="0" smtClean="0">
                <a:latin typeface="Times New Roman" pitchFamily="18" charset="0"/>
                <a:cs typeface="Times New Roman" pitchFamily="18" charset="0"/>
              </a:rPr>
              <a:t>disadvantage</a:t>
            </a:r>
            <a:r>
              <a:rPr lang="en-US" sz="2000" dirty="0">
                <a:latin typeface="Times New Roman" pitchFamily="18" charset="0"/>
                <a:cs typeface="Times New Roman" pitchFamily="18" charset="0"/>
              </a:rPr>
              <a:t>. </a:t>
            </a:r>
          </a:p>
        </p:txBody>
      </p:sp>
      <p:sp>
        <p:nvSpPr>
          <p:cNvPr id="2" name="Title 1"/>
          <p:cNvSpPr>
            <a:spLocks noGrp="1"/>
          </p:cNvSpPr>
          <p:nvPr>
            <p:ph type="title"/>
          </p:nvPr>
        </p:nvSpPr>
        <p:spPr/>
        <p:txBody>
          <a:bodyPr/>
          <a:lstStyle/>
          <a:p>
            <a:r>
              <a:rPr lang="en-US" dirty="0" smtClean="0"/>
              <a:t>Water and ducks</a:t>
            </a:r>
            <a:endParaRPr lang="en-US" dirty="0"/>
          </a:p>
        </p:txBody>
      </p:sp>
    </p:spTree>
    <p:extLst>
      <p:ext uri="{BB962C8B-B14F-4D97-AF65-F5344CB8AC3E}">
        <p14:creationId xmlns="" xmlns:p14="http://schemas.microsoft.com/office/powerpoint/2010/main" val="3914217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1771377806"/>
              </p:ext>
            </p:extLst>
          </p:nvPr>
        </p:nvGraphicFramePr>
        <p:xfrm>
          <a:off x="228600" y="1600200"/>
          <a:ext cx="8153401" cy="2392680"/>
        </p:xfrm>
        <a:graphic>
          <a:graphicData uri="http://schemas.openxmlformats.org/drawingml/2006/table">
            <a:tbl>
              <a:tblPr firstRow="1" bandRow="1">
                <a:tableStyleId>{5C22544A-7EE6-4342-B048-85BDC9FD1C3A}</a:tableStyleId>
              </a:tblPr>
              <a:tblGrid>
                <a:gridCol w="1670779"/>
                <a:gridCol w="1002467"/>
                <a:gridCol w="1136130"/>
                <a:gridCol w="1002467"/>
                <a:gridCol w="1002467"/>
                <a:gridCol w="1202961"/>
                <a:gridCol w="1136130"/>
              </a:tblGrid>
              <a:tr h="370840">
                <a:tc>
                  <a:txBody>
                    <a:bodyPr/>
                    <a:lstStyle/>
                    <a:p>
                      <a:endParaRPr lang="en-US" dirty="0"/>
                    </a:p>
                  </a:txBody>
                  <a:tcPr/>
                </a:tc>
                <a:tc gridSpan="3">
                  <a:txBody>
                    <a:bodyPr/>
                    <a:lstStyle/>
                    <a:p>
                      <a:pPr algn="ctr"/>
                      <a:r>
                        <a:rPr lang="en-US" dirty="0" smtClean="0"/>
                        <a:t>Layer duck</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Broiler duck</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Item</a:t>
                      </a:r>
                      <a:endParaRPr lang="en-US" dirty="0"/>
                    </a:p>
                  </a:txBody>
                  <a:tcPr/>
                </a:tc>
                <a:tc>
                  <a:txBody>
                    <a:bodyPr/>
                    <a:lstStyle/>
                    <a:p>
                      <a:r>
                        <a:rPr lang="en-US" dirty="0" smtClean="0"/>
                        <a:t>starter</a:t>
                      </a:r>
                      <a:endParaRPr lang="en-US" dirty="0"/>
                    </a:p>
                  </a:txBody>
                  <a:tcPr/>
                </a:tc>
                <a:tc>
                  <a:txBody>
                    <a:bodyPr/>
                    <a:lstStyle/>
                    <a:p>
                      <a:r>
                        <a:rPr lang="en-US" dirty="0" smtClean="0"/>
                        <a:t>grower</a:t>
                      </a:r>
                      <a:endParaRPr lang="en-US" dirty="0"/>
                    </a:p>
                  </a:txBody>
                  <a:tcPr/>
                </a:tc>
                <a:tc>
                  <a:txBody>
                    <a:bodyPr/>
                    <a:lstStyle/>
                    <a:p>
                      <a:r>
                        <a:rPr lang="en-US" dirty="0" smtClean="0"/>
                        <a:t>layer</a:t>
                      </a:r>
                      <a:endParaRPr lang="en-US" dirty="0"/>
                    </a:p>
                  </a:txBody>
                  <a:tcPr/>
                </a:tc>
                <a:tc>
                  <a:txBody>
                    <a:bodyPr/>
                    <a:lstStyle/>
                    <a:p>
                      <a:endParaRPr lang="en-US" dirty="0"/>
                    </a:p>
                  </a:txBody>
                  <a:tcPr/>
                </a:tc>
                <a:tc>
                  <a:txBody>
                    <a:bodyPr/>
                    <a:lstStyle/>
                    <a:p>
                      <a:r>
                        <a:rPr lang="en-US" dirty="0" smtClean="0"/>
                        <a:t>Broiler starter</a:t>
                      </a:r>
                      <a:endParaRPr lang="en-US" dirty="0"/>
                    </a:p>
                  </a:txBody>
                  <a:tcPr/>
                </a:tc>
                <a:tc>
                  <a:txBody>
                    <a:bodyPr/>
                    <a:lstStyle/>
                    <a:p>
                      <a:r>
                        <a:rPr lang="en-US" dirty="0" smtClean="0"/>
                        <a:t>Broiler finisher</a:t>
                      </a:r>
                      <a:endParaRPr lang="en-US" dirty="0"/>
                    </a:p>
                  </a:txBody>
                  <a:tcPr/>
                </a:tc>
              </a:tr>
              <a:tr h="370840">
                <a:tc>
                  <a:txBody>
                    <a:bodyPr/>
                    <a:lstStyle/>
                    <a:p>
                      <a:r>
                        <a:rPr lang="en-US" dirty="0" smtClean="0"/>
                        <a:t>M.E(kcal)/kg</a:t>
                      </a:r>
                      <a:endParaRPr lang="en-US" dirty="0"/>
                    </a:p>
                  </a:txBody>
                  <a:tcPr/>
                </a:tc>
                <a:tc>
                  <a:txBody>
                    <a:bodyPr/>
                    <a:lstStyle/>
                    <a:p>
                      <a:r>
                        <a:rPr lang="en-US" dirty="0" smtClean="0"/>
                        <a:t>2600</a:t>
                      </a:r>
                      <a:endParaRPr lang="en-US" dirty="0"/>
                    </a:p>
                  </a:txBody>
                  <a:tcPr/>
                </a:tc>
                <a:tc>
                  <a:txBody>
                    <a:bodyPr/>
                    <a:lstStyle/>
                    <a:p>
                      <a:r>
                        <a:rPr lang="en-US" dirty="0" smtClean="0"/>
                        <a:t>2500</a:t>
                      </a:r>
                      <a:endParaRPr lang="en-US" dirty="0"/>
                    </a:p>
                  </a:txBody>
                  <a:tcPr/>
                </a:tc>
                <a:tc>
                  <a:txBody>
                    <a:bodyPr/>
                    <a:lstStyle/>
                    <a:p>
                      <a:r>
                        <a:rPr lang="en-US" dirty="0" smtClean="0"/>
                        <a:t>2600</a:t>
                      </a:r>
                      <a:endParaRPr lang="en-US" dirty="0"/>
                    </a:p>
                  </a:txBody>
                  <a:tcPr/>
                </a:tc>
                <a:tc>
                  <a:txBody>
                    <a:bodyPr/>
                    <a:lstStyle/>
                    <a:p>
                      <a:endParaRPr lang="en-US" dirty="0"/>
                    </a:p>
                  </a:txBody>
                  <a:tcPr/>
                </a:tc>
                <a:tc>
                  <a:txBody>
                    <a:bodyPr/>
                    <a:lstStyle/>
                    <a:p>
                      <a:r>
                        <a:rPr lang="en-US" dirty="0" smtClean="0"/>
                        <a:t>2800</a:t>
                      </a:r>
                      <a:endParaRPr lang="en-US" dirty="0"/>
                    </a:p>
                  </a:txBody>
                  <a:tcPr/>
                </a:tc>
                <a:tc>
                  <a:txBody>
                    <a:bodyPr/>
                    <a:lstStyle/>
                    <a:p>
                      <a:r>
                        <a:rPr lang="en-US" dirty="0" smtClean="0"/>
                        <a:t>2900</a:t>
                      </a:r>
                      <a:endParaRPr lang="en-US" dirty="0"/>
                    </a:p>
                  </a:txBody>
                  <a:tcPr/>
                </a:tc>
              </a:tr>
              <a:tr h="370840">
                <a:tc>
                  <a:txBody>
                    <a:bodyPr/>
                    <a:lstStyle/>
                    <a:p>
                      <a:r>
                        <a:rPr lang="en-US" dirty="0" smtClean="0"/>
                        <a:t>Crude protein %</a:t>
                      </a:r>
                      <a:endParaRPr lang="en-US" dirty="0"/>
                    </a:p>
                  </a:txBody>
                  <a:tcPr/>
                </a:tc>
                <a:tc>
                  <a:txBody>
                    <a:bodyPr/>
                    <a:lstStyle/>
                    <a:p>
                      <a:r>
                        <a:rPr lang="en-US" dirty="0" smtClean="0"/>
                        <a:t>20</a:t>
                      </a:r>
                      <a:endParaRPr lang="en-US" dirty="0"/>
                    </a:p>
                  </a:txBody>
                  <a:tcPr/>
                </a:tc>
                <a:tc>
                  <a:txBody>
                    <a:bodyPr/>
                    <a:lstStyle/>
                    <a:p>
                      <a:r>
                        <a:rPr lang="en-US" dirty="0" smtClean="0"/>
                        <a:t>16</a:t>
                      </a:r>
                      <a:endParaRPr lang="en-US" dirty="0"/>
                    </a:p>
                  </a:txBody>
                  <a:tcPr/>
                </a:tc>
                <a:tc>
                  <a:txBody>
                    <a:bodyPr/>
                    <a:lstStyle/>
                    <a:p>
                      <a:r>
                        <a:rPr lang="en-US" dirty="0" smtClean="0"/>
                        <a:t>18</a:t>
                      </a:r>
                      <a:endParaRPr lang="en-US" dirty="0"/>
                    </a:p>
                  </a:txBody>
                  <a:tcPr/>
                </a:tc>
                <a:tc>
                  <a:txBody>
                    <a:bodyPr/>
                    <a:lstStyle/>
                    <a:p>
                      <a:endParaRPr lang="en-US" dirty="0"/>
                    </a:p>
                  </a:txBody>
                  <a:tcPr/>
                </a:tc>
                <a:tc>
                  <a:txBody>
                    <a:bodyPr/>
                    <a:lstStyle/>
                    <a:p>
                      <a:r>
                        <a:rPr lang="en-US" dirty="0" smtClean="0"/>
                        <a:t>23</a:t>
                      </a:r>
                      <a:endParaRPr lang="en-US" dirty="0"/>
                    </a:p>
                  </a:txBody>
                  <a:tcPr/>
                </a:tc>
                <a:tc>
                  <a:txBody>
                    <a:bodyPr/>
                    <a:lstStyle/>
                    <a:p>
                      <a:r>
                        <a:rPr lang="en-US" dirty="0" smtClean="0"/>
                        <a:t>20</a:t>
                      </a:r>
                      <a:endParaRPr lang="en-US" dirty="0"/>
                    </a:p>
                  </a:txBody>
                  <a:tcPr/>
                </a:tc>
              </a:tr>
              <a:tr h="370840">
                <a:tc>
                  <a:txBody>
                    <a:bodyPr/>
                    <a:lstStyle/>
                    <a:p>
                      <a:r>
                        <a:rPr lang="en-US" dirty="0" smtClean="0"/>
                        <a:t>Calcium</a:t>
                      </a:r>
                      <a:r>
                        <a:rPr lang="en-US" baseline="0" dirty="0" smtClean="0"/>
                        <a:t> %</a:t>
                      </a:r>
                      <a:endParaRPr lang="en-US" dirty="0"/>
                    </a:p>
                  </a:txBody>
                  <a:tcPr/>
                </a:tc>
                <a:tc>
                  <a:txBody>
                    <a:bodyPr/>
                    <a:lstStyle/>
                    <a:p>
                      <a:r>
                        <a:rPr lang="en-US" dirty="0" smtClean="0"/>
                        <a:t>1.00</a:t>
                      </a:r>
                      <a:endParaRPr lang="en-US" dirty="0"/>
                    </a:p>
                  </a:txBody>
                  <a:tcPr/>
                </a:tc>
                <a:tc>
                  <a:txBody>
                    <a:bodyPr/>
                    <a:lstStyle/>
                    <a:p>
                      <a:r>
                        <a:rPr lang="en-US" dirty="0" smtClean="0"/>
                        <a:t>1.00</a:t>
                      </a:r>
                      <a:endParaRPr lang="en-US" dirty="0"/>
                    </a:p>
                  </a:txBody>
                  <a:tcPr/>
                </a:tc>
                <a:tc>
                  <a:txBody>
                    <a:bodyPr/>
                    <a:lstStyle/>
                    <a:p>
                      <a:r>
                        <a:rPr lang="en-US" dirty="0" smtClean="0"/>
                        <a:t>3.00</a:t>
                      </a:r>
                      <a:endParaRPr lang="en-US" dirty="0"/>
                    </a:p>
                  </a:txBody>
                  <a:tcPr/>
                </a:tc>
                <a:tc>
                  <a:txBody>
                    <a:bodyPr/>
                    <a:lstStyle/>
                    <a:p>
                      <a:endParaRPr lang="en-US" dirty="0"/>
                    </a:p>
                  </a:txBody>
                  <a:tcPr/>
                </a:tc>
                <a:tc>
                  <a:txBody>
                    <a:bodyPr/>
                    <a:lstStyle/>
                    <a:p>
                      <a:r>
                        <a:rPr lang="en-US" dirty="0" smtClean="0"/>
                        <a:t>1.2</a:t>
                      </a:r>
                      <a:endParaRPr lang="en-US" dirty="0"/>
                    </a:p>
                  </a:txBody>
                  <a:tcPr/>
                </a:tc>
                <a:tc>
                  <a:txBody>
                    <a:bodyPr/>
                    <a:lstStyle/>
                    <a:p>
                      <a:r>
                        <a:rPr lang="en-US" dirty="0" smtClean="0"/>
                        <a:t>1.2</a:t>
                      </a:r>
                      <a:endParaRPr lang="en-US" dirty="0"/>
                    </a:p>
                  </a:txBody>
                  <a:tcPr/>
                </a:tc>
              </a:tr>
            </a:tbl>
          </a:graphicData>
        </a:graphic>
      </p:graphicFrame>
      <p:sp>
        <p:nvSpPr>
          <p:cNvPr id="2" name="Title 1"/>
          <p:cNvSpPr>
            <a:spLocks noGrp="1"/>
          </p:cNvSpPr>
          <p:nvPr>
            <p:ph type="title"/>
          </p:nvPr>
        </p:nvSpPr>
        <p:spPr/>
        <p:txBody>
          <a:bodyPr/>
          <a:lstStyle/>
          <a:p>
            <a:r>
              <a:rPr lang="en-US" dirty="0" smtClean="0"/>
              <a:t>Nutrition specification</a:t>
            </a:r>
            <a:endParaRPr lang="en-US" dirty="0"/>
          </a:p>
        </p:txBody>
      </p:sp>
    </p:spTree>
    <p:extLst>
      <p:ext uri="{BB962C8B-B14F-4D97-AF65-F5344CB8AC3E}">
        <p14:creationId xmlns="" xmlns:p14="http://schemas.microsoft.com/office/powerpoint/2010/main" val="48908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733800" cy="4572000"/>
          </a:xfrm>
        </p:spPr>
        <p:txBody>
          <a:bodyPr>
            <a:normAutofit/>
          </a:bodyPr>
          <a:lstStyle/>
          <a:p>
            <a:pPr>
              <a:buNone/>
            </a:pPr>
            <a:r>
              <a:rPr lang="en-US" sz="3200" dirty="0" err="1" smtClean="0">
                <a:latin typeface="Times New Roman" pitchFamily="18" charset="0"/>
                <a:cs typeface="Times New Roman" pitchFamily="18" charset="0"/>
              </a:rPr>
              <a:t>Kingdom:Animalia</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Phylum:Chordata</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Class:Aves</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Order:Anseriformes</a:t>
            </a:r>
            <a:endParaRPr lang="en-US" sz="3200" dirty="0" smtClean="0">
              <a:latin typeface="Times New Roman" pitchFamily="18" charset="0"/>
              <a:cs typeface="Times New Roman" pitchFamily="18" charset="0"/>
            </a:endParaRPr>
          </a:p>
          <a:p>
            <a:pPr>
              <a:buNone/>
            </a:pPr>
            <a:r>
              <a:rPr lang="en-US" sz="3200" dirty="0" err="1" smtClean="0">
                <a:latin typeface="Times New Roman" pitchFamily="18" charset="0"/>
                <a:cs typeface="Times New Roman" pitchFamily="18" charset="0"/>
              </a:rPr>
              <a:t>Family:Anatidae</a:t>
            </a:r>
            <a:endParaRPr lang="en-US" sz="3200" dirty="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Classification:</a:t>
            </a:r>
            <a:endParaRPr lang="en-US" sz="4000" b="1" dirty="0">
              <a:solidFill>
                <a:srgbClr val="92D050"/>
              </a:solidFill>
              <a:latin typeface="Times New Roman" pitchFamily="18" charset="0"/>
              <a:cs typeface="Times New Roman" pitchFamily="18" charset="0"/>
            </a:endParaRPr>
          </a:p>
        </p:txBody>
      </p:sp>
      <p:pic>
        <p:nvPicPr>
          <p:cNvPr id="6146" name="Picture 2" descr="File:Bucephala-albeola-010.jpg">
            <a:hlinkClick r:id="rId2"/>
          </p:cNvPr>
          <p:cNvPicPr>
            <a:picLocks noChangeAspect="1" noChangeArrowheads="1"/>
          </p:cNvPicPr>
          <p:nvPr/>
        </p:nvPicPr>
        <p:blipFill>
          <a:blip r:embed="rId3"/>
          <a:srcRect/>
          <a:stretch>
            <a:fillRect/>
          </a:stretch>
        </p:blipFill>
        <p:spPr bwMode="auto">
          <a:xfrm>
            <a:off x="4876800" y="0"/>
            <a:ext cx="4267200"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Muscovy:26 </a:t>
            </a:r>
            <a:r>
              <a:rPr lang="en-US" dirty="0"/>
              <a:t>to 28 </a:t>
            </a:r>
            <a:r>
              <a:rPr lang="en-US" dirty="0" smtClean="0"/>
              <a:t>weeks(female) and 27 </a:t>
            </a:r>
            <a:r>
              <a:rPr lang="en-US" dirty="0"/>
              <a:t>to 29 </a:t>
            </a:r>
            <a:r>
              <a:rPr lang="en-US" dirty="0" smtClean="0"/>
              <a:t>weeks(male)</a:t>
            </a:r>
          </a:p>
          <a:p>
            <a:r>
              <a:rPr lang="en-US" dirty="0" smtClean="0"/>
              <a:t>Mallard:7 months</a:t>
            </a:r>
          </a:p>
          <a:p>
            <a:r>
              <a:rPr lang="en-US" dirty="0" smtClean="0"/>
              <a:t>Breeding season. August-May</a:t>
            </a:r>
            <a:endParaRPr lang="en-US" dirty="0"/>
          </a:p>
        </p:txBody>
      </p:sp>
      <p:sp>
        <p:nvSpPr>
          <p:cNvPr id="2" name="Title 1"/>
          <p:cNvSpPr>
            <a:spLocks noGrp="1"/>
          </p:cNvSpPr>
          <p:nvPr>
            <p:ph type="title"/>
          </p:nvPr>
        </p:nvSpPr>
        <p:spPr/>
        <p:txBody>
          <a:bodyPr/>
          <a:lstStyle/>
          <a:p>
            <a:r>
              <a:rPr lang="en-US" dirty="0" smtClean="0"/>
              <a:t>Sexual maturity</a:t>
            </a:r>
            <a:endParaRPr lang="en-US" dirty="0"/>
          </a:p>
        </p:txBody>
      </p:sp>
    </p:spTree>
    <p:extLst>
      <p:ext uri="{BB962C8B-B14F-4D97-AF65-F5344CB8AC3E}">
        <p14:creationId xmlns="" xmlns:p14="http://schemas.microsoft.com/office/powerpoint/2010/main" val="385333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4800600" cy="4572000"/>
          </a:xfrm>
        </p:spPr>
        <p:txBody>
          <a:bodyPr>
            <a:normAutofit/>
          </a:bodyPr>
          <a:lstStyle/>
          <a:p>
            <a:r>
              <a:rPr lang="en-US" sz="2800" dirty="0" smtClean="0">
                <a:latin typeface="Times New Roman" pitchFamily="18" charset="0"/>
                <a:cs typeface="Times New Roman" pitchFamily="18" charset="0"/>
              </a:rPr>
              <a:t>Clutch size: 8-12 eggs</a:t>
            </a:r>
          </a:p>
          <a:p>
            <a:r>
              <a:rPr lang="en-US" sz="2800" dirty="0" smtClean="0">
                <a:latin typeface="Times New Roman" pitchFamily="18" charset="0"/>
                <a:cs typeface="Times New Roman" pitchFamily="18" charset="0"/>
              </a:rPr>
              <a:t>Chicks are </a:t>
            </a:r>
            <a:r>
              <a:rPr lang="en-US" sz="2800" dirty="0" err="1" smtClean="0">
                <a:solidFill>
                  <a:srgbClr val="FF0000"/>
                </a:solidFill>
                <a:latin typeface="Times New Roman" pitchFamily="18" charset="0"/>
                <a:cs typeface="Times New Roman" pitchFamily="18" charset="0"/>
              </a:rPr>
              <a:t>precocial</a:t>
            </a:r>
            <a:r>
              <a:rPr lang="en-US" sz="2800" dirty="0" smtClean="0">
                <a:solidFill>
                  <a:srgbClr val="FF0000"/>
                </a:solidFill>
                <a:latin typeface="Times New Roman" pitchFamily="18" charset="0"/>
                <a:cs typeface="Times New Roman" pitchFamily="18" charset="0"/>
              </a:rPr>
              <a:t>.</a:t>
            </a:r>
          </a:p>
          <a:p>
            <a:r>
              <a:rPr lang="en-US" sz="2800" dirty="0" smtClean="0">
                <a:latin typeface="Times New Roman" pitchFamily="18" charset="0"/>
                <a:cs typeface="Times New Roman" pitchFamily="18" charset="0"/>
              </a:rPr>
              <a:t>Hatching Period variable.</a:t>
            </a:r>
          </a:p>
          <a:p>
            <a:r>
              <a:rPr lang="en-US" sz="2800" dirty="0" smtClean="0">
                <a:latin typeface="Times New Roman" pitchFamily="18" charset="0"/>
                <a:cs typeface="Times New Roman" pitchFamily="18" charset="0"/>
              </a:rPr>
              <a:t>28 days for </a:t>
            </a:r>
            <a:r>
              <a:rPr lang="en-US" sz="2800" dirty="0" err="1" smtClean="0">
                <a:latin typeface="Times New Roman" pitchFamily="18" charset="0"/>
                <a:cs typeface="Times New Roman" pitchFamily="18" charset="0"/>
              </a:rPr>
              <a:t>pekins</a:t>
            </a:r>
            <a:r>
              <a:rPr lang="en-US" sz="2800" dirty="0" smtClean="0">
                <a:latin typeface="Times New Roman" pitchFamily="18" charset="0"/>
                <a:cs typeface="Times New Roman" pitchFamily="18" charset="0"/>
              </a:rPr>
              <a:t> ducks egg.</a:t>
            </a:r>
          </a:p>
          <a:p>
            <a:r>
              <a:rPr lang="en-US" sz="2800" dirty="0" smtClean="0">
                <a:latin typeface="Times New Roman" pitchFamily="18" charset="0"/>
                <a:cs typeface="Times New Roman" pitchFamily="18" charset="0"/>
              </a:rPr>
              <a:t>35 days for Muscovy ducks egg.</a:t>
            </a:r>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Eggs</a:t>
            </a:r>
            <a:endParaRPr lang="en-US" sz="4000"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Egg Composition(1oo gram of whole eggs)</a:t>
            </a:r>
            <a:endParaRPr lang="en-US" sz="3200" b="1"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3400" y="1414463"/>
            <a:ext cx="8305799" cy="49269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57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3733800" cy="4572000"/>
          </a:xfrm>
        </p:spPr>
        <p:txBody>
          <a:bodyPr/>
          <a:lstStyle/>
          <a:p>
            <a:r>
              <a:rPr lang="en-US" sz="2800" dirty="0" smtClean="0">
                <a:latin typeface="Times New Roman" pitchFamily="18" charset="0"/>
                <a:cs typeface="Times New Roman" pitchFamily="18" charset="0"/>
              </a:rPr>
              <a:t>Adult Male duck is called Drake</a:t>
            </a:r>
          </a:p>
          <a:p>
            <a:r>
              <a:rPr lang="en-US" sz="2800" dirty="0" smtClean="0">
                <a:latin typeface="Times New Roman" pitchFamily="18" charset="0"/>
                <a:cs typeface="Times New Roman" pitchFamily="18" charset="0"/>
              </a:rPr>
              <a:t>Adult female is called Hen</a:t>
            </a:r>
          </a:p>
          <a:p>
            <a:r>
              <a:rPr lang="en-US" sz="2800" dirty="0" smtClean="0">
                <a:latin typeface="Times New Roman" pitchFamily="18" charset="0"/>
                <a:cs typeface="Times New Roman" pitchFamily="18" charset="0"/>
              </a:rPr>
              <a:t>Baby duck is called Duckling</a:t>
            </a:r>
          </a:p>
          <a:p>
            <a:r>
              <a:rPr lang="en-US" sz="2800" dirty="0" smtClean="0">
                <a:latin typeface="Times New Roman" pitchFamily="18" charset="0"/>
                <a:cs typeface="Times New Roman" pitchFamily="18" charset="0"/>
              </a:rPr>
              <a:t>Group of ducks is called </a:t>
            </a:r>
            <a:r>
              <a:rPr lang="en-US" sz="2800" dirty="0" err="1" smtClean="0">
                <a:latin typeface="Times New Roman" pitchFamily="18" charset="0"/>
                <a:cs typeface="Times New Roman" pitchFamily="18" charset="0"/>
              </a:rPr>
              <a:t>Raft,Team</a:t>
            </a:r>
            <a:r>
              <a:rPr lang="en-US" sz="2800" dirty="0" smtClean="0">
                <a:latin typeface="Times New Roman" pitchFamily="18" charset="0"/>
                <a:cs typeface="Times New Roman" pitchFamily="18" charset="0"/>
              </a:rPr>
              <a:t> or paddling</a:t>
            </a:r>
          </a:p>
          <a:p>
            <a:endParaRPr lang="en-US" dirty="0" smtClean="0"/>
          </a:p>
          <a:p>
            <a:endParaRPr lang="en-US" dirty="0"/>
          </a:p>
        </p:txBody>
      </p:sp>
      <p:sp>
        <p:nvSpPr>
          <p:cNvPr id="2" name="Title 1"/>
          <p:cNvSpPr>
            <a:spLocks noGrp="1"/>
          </p:cNvSpPr>
          <p:nvPr>
            <p:ph type="title"/>
          </p:nvPr>
        </p:nvSpPr>
        <p:spPr>
          <a:xfrm>
            <a:off x="457200" y="228600"/>
            <a:ext cx="7467600" cy="1143000"/>
          </a:xfrm>
        </p:spPr>
        <p:txBody>
          <a:bodyPr>
            <a:normAutofit/>
          </a:bodyPr>
          <a:lstStyle/>
          <a:p>
            <a:r>
              <a:rPr lang="en-US" sz="4000" b="1" dirty="0" smtClean="0">
                <a:solidFill>
                  <a:srgbClr val="92D050"/>
                </a:solidFill>
                <a:latin typeface="Times New Roman" pitchFamily="18" charset="0"/>
                <a:cs typeface="Times New Roman" pitchFamily="18" charset="0"/>
              </a:rPr>
              <a:t>Interesting  Facts:</a:t>
            </a:r>
            <a:endParaRPr lang="en-US" sz="4000" b="1" dirty="0">
              <a:solidFill>
                <a:srgbClr val="92D050"/>
              </a:solidFill>
              <a:latin typeface="Times New Roman" pitchFamily="18" charset="0"/>
              <a:cs typeface="Times New Roman" pitchFamily="18" charset="0"/>
            </a:endParaRPr>
          </a:p>
        </p:txBody>
      </p:sp>
      <p:pic>
        <p:nvPicPr>
          <p:cNvPr id="24582" name="Picture 6" descr="File:Tunnel of ducks.jpg">
            <a:hlinkClick r:id="rId2"/>
          </p:cNvPr>
          <p:cNvPicPr>
            <a:picLocks noChangeAspect="1" noChangeArrowheads="1"/>
          </p:cNvPicPr>
          <p:nvPr/>
        </p:nvPicPr>
        <p:blipFill>
          <a:blip r:embed="rId3"/>
          <a:srcRect/>
          <a:stretch>
            <a:fillRect/>
          </a:stretch>
        </p:blipFill>
        <p:spPr bwMode="auto">
          <a:xfrm>
            <a:off x="5334000" y="914400"/>
            <a:ext cx="3571875" cy="5715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581400" cy="4572000"/>
          </a:xfrm>
        </p:spPr>
        <p:txBody>
          <a:bodyPr>
            <a:normAutofit fontScale="77500" lnSpcReduction="20000"/>
          </a:bodyPr>
          <a:lstStyle/>
          <a:p>
            <a:r>
              <a:rPr lang="en-US" sz="3300" dirty="0" smtClean="0">
                <a:latin typeface="Times New Roman" pitchFamily="18" charset="0"/>
                <a:cs typeface="Times New Roman" pitchFamily="18" charset="0"/>
              </a:rPr>
              <a:t>Ducks feet have no nerves or blood </a:t>
            </a:r>
            <a:r>
              <a:rPr lang="en-US" sz="3300" dirty="0" err="1" smtClean="0">
                <a:latin typeface="Times New Roman" pitchFamily="18" charset="0"/>
                <a:cs typeface="Times New Roman" pitchFamily="18" charset="0"/>
              </a:rPr>
              <a:t>vessels,so</a:t>
            </a:r>
            <a:r>
              <a:rPr lang="en-US" sz="3300" dirty="0" smtClean="0">
                <a:latin typeface="Times New Roman" pitchFamily="18" charset="0"/>
                <a:cs typeface="Times New Roman" pitchFamily="18" charset="0"/>
              </a:rPr>
              <a:t> they never feel cold even if they swim in ice cold water.</a:t>
            </a:r>
          </a:p>
          <a:p>
            <a:r>
              <a:rPr lang="en-US" sz="3300" dirty="0" smtClean="0">
                <a:latin typeface="Times New Roman" pitchFamily="18" charset="0"/>
                <a:cs typeface="Times New Roman" pitchFamily="18" charset="0"/>
              </a:rPr>
              <a:t>Ducks have webbed feet which act like paddles during swimming.</a:t>
            </a:r>
          </a:p>
          <a:p>
            <a:r>
              <a:rPr lang="en-US" sz="3300" dirty="0" smtClean="0">
                <a:latin typeface="Times New Roman" pitchFamily="18" charset="0"/>
                <a:cs typeface="Times New Roman" pitchFamily="18" charset="0"/>
              </a:rPr>
              <a:t>Ducks can live from 2-12 years depending upon the species.</a:t>
            </a:r>
          </a:p>
          <a:p>
            <a:endParaRPr lang="en-US" dirty="0" smtClean="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Interesting Facts:</a:t>
            </a:r>
            <a:endParaRPr lang="en-US" sz="4000"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2971800" cy="4572000"/>
          </a:xfrm>
        </p:spPr>
        <p:txBody>
          <a:bodyPr>
            <a:normAutofit/>
          </a:bodyPr>
          <a:lstStyle/>
          <a:p>
            <a:r>
              <a:rPr lang="en-US" sz="2800" dirty="0" smtClean="0">
                <a:latin typeface="Times New Roman" pitchFamily="18" charset="0"/>
                <a:cs typeface="Times New Roman" pitchFamily="18" charset="0"/>
              </a:rPr>
              <a:t>Male ducks are Silent</a:t>
            </a:r>
          </a:p>
          <a:p>
            <a:r>
              <a:rPr lang="en-US" sz="2800" dirty="0" smtClean="0">
                <a:latin typeface="Times New Roman" pitchFamily="18" charset="0"/>
                <a:cs typeface="Times New Roman" pitchFamily="18" charset="0"/>
              </a:rPr>
              <a:t>Female ducks calls Quack.</a:t>
            </a:r>
          </a:p>
          <a:p>
            <a:r>
              <a:rPr lang="en-US" sz="2800" dirty="0" smtClean="0">
                <a:latin typeface="Times New Roman" pitchFamily="18" charset="0"/>
                <a:cs typeface="Times New Roman" pitchFamily="18" charset="0"/>
              </a:rPr>
              <a:t>It is a myth that ducks quack won’t </a:t>
            </a:r>
            <a:r>
              <a:rPr lang="en-US" sz="2800" dirty="0" err="1" smtClean="0">
                <a:latin typeface="Times New Roman" pitchFamily="18" charset="0"/>
                <a:cs typeface="Times New Roman" pitchFamily="18" charset="0"/>
              </a:rPr>
              <a:t>echo,which</a:t>
            </a:r>
            <a:r>
              <a:rPr lang="en-US" sz="2800" dirty="0" smtClean="0">
                <a:latin typeface="Times New Roman" pitchFamily="18" charset="0"/>
                <a:cs typeface="Times New Roman" pitchFamily="18" charset="0"/>
              </a:rPr>
              <a:t> has been disproved.</a:t>
            </a:r>
            <a:endParaRPr lang="en-US" sz="2800"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4000" b="1" dirty="0" smtClean="0">
                <a:solidFill>
                  <a:srgbClr val="92D050"/>
                </a:solidFill>
                <a:latin typeface="Times New Roman" pitchFamily="18" charset="0"/>
                <a:cs typeface="Times New Roman" pitchFamily="18" charset="0"/>
              </a:rPr>
              <a:t>Interesting Facts:</a:t>
            </a:r>
            <a:br>
              <a:rPr lang="en-US" sz="4000" b="1" dirty="0" smtClean="0">
                <a:solidFill>
                  <a:srgbClr val="92D050"/>
                </a:solidFill>
                <a:latin typeface="Times New Roman" pitchFamily="18" charset="0"/>
                <a:cs typeface="Times New Roman" pitchFamily="18" charset="0"/>
              </a:rPr>
            </a:br>
            <a:endParaRPr lang="en-US" sz="4000" b="1" dirty="0">
              <a:solidFill>
                <a:srgbClr val="92D050"/>
              </a:solidFill>
              <a:latin typeface="Times New Roman" pitchFamily="18" charset="0"/>
              <a:cs typeface="Times New Roman" pitchFamily="18" charset="0"/>
            </a:endParaRPr>
          </a:p>
        </p:txBody>
      </p:sp>
      <p:pic>
        <p:nvPicPr>
          <p:cNvPr id="22530" name="Picture 2" descr="http://prickereepines.homestead.com/baby_ducks.jpg"/>
          <p:cNvPicPr>
            <a:picLocks noChangeAspect="1" noChangeArrowheads="1"/>
          </p:cNvPicPr>
          <p:nvPr/>
        </p:nvPicPr>
        <p:blipFill>
          <a:blip r:embed="rId2"/>
          <a:srcRect/>
          <a:stretch>
            <a:fillRect/>
          </a:stretch>
        </p:blipFill>
        <p:spPr bwMode="auto">
          <a:xfrm>
            <a:off x="4495800" y="0"/>
            <a:ext cx="46482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of their familiarity and comic nature, ducks are often featured as fictional characters. </a:t>
            </a:r>
            <a:endParaRPr lang="en-US" dirty="0" smtClean="0"/>
          </a:p>
        </p:txBody>
      </p:sp>
      <p:sp>
        <p:nvSpPr>
          <p:cNvPr id="3" name="Title 2"/>
          <p:cNvSpPr>
            <a:spLocks noGrp="1"/>
          </p:cNvSpPr>
          <p:nvPr>
            <p:ph type="title"/>
          </p:nvPr>
        </p:nvSpPr>
        <p:spPr/>
        <p:txBody>
          <a:bodyPr>
            <a:normAutofit fontScale="90000"/>
          </a:bodyPr>
          <a:lstStyle/>
          <a:p>
            <a:r>
              <a:rPr lang="en-US" dirty="0" smtClean="0"/>
              <a:t>Fictional characters </a:t>
            </a:r>
            <a:r>
              <a:rPr lang="en-US" dirty="0" smtClean="0"/>
              <a:t/>
            </a:r>
            <a:br>
              <a:rPr lang="en-US"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1026" name="Picture 2" descr="C:\Users\Waqas\Desktop\220px-Donald_Duck1.gif"/>
          <p:cNvPicPr>
            <a:picLocks noGrp="1" noChangeAspect="1" noChangeArrowheads="1"/>
          </p:cNvPicPr>
          <p:nvPr>
            <p:ph idx="1"/>
          </p:nvPr>
        </p:nvPicPr>
        <p:blipFill>
          <a:blip r:embed="rId3"/>
          <a:srcRect/>
          <a:stretch>
            <a:fillRect/>
          </a:stretch>
        </p:blipFill>
        <p:spPr bwMode="auto">
          <a:xfrm>
            <a:off x="1066800" y="1676400"/>
            <a:ext cx="3048000" cy="4191000"/>
          </a:xfrm>
          <a:prstGeom prst="rect">
            <a:avLst/>
          </a:prstGeom>
          <a:noFill/>
        </p:spPr>
      </p:pic>
      <p:pic>
        <p:nvPicPr>
          <p:cNvPr id="7" name="Picture 6" descr="http://2.bp.blogspot.com/_9DbWcozSA54/S9kZOON2FmI/AAAAAAAABFc/yppWZ2Nzp7s/s1600/Daffy%2BDuck.png"/>
          <p:cNvPicPr/>
          <p:nvPr/>
        </p:nvPicPr>
        <p:blipFill>
          <a:blip r:embed="rId4" cstate="print"/>
          <a:srcRect/>
          <a:stretch>
            <a:fillRect/>
          </a:stretch>
        </p:blipFill>
        <p:spPr bwMode="auto">
          <a:xfrm>
            <a:off x="5029200" y="1905000"/>
            <a:ext cx="3124200" cy="4114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733800" cy="4572000"/>
          </a:xfrm>
        </p:spPr>
        <p:txBody>
          <a:bodyPr>
            <a:normAutofit fontScale="92500"/>
          </a:bodyPr>
          <a:lstStyle/>
          <a:p>
            <a:r>
              <a:rPr lang="en-US" dirty="0" smtClean="0">
                <a:latin typeface="Times New Roman" pitchFamily="18" charset="0"/>
                <a:cs typeface="Times New Roman" pitchFamily="18" charset="0"/>
              </a:rPr>
              <a:t>The ducks eggs are larger than chicken eggs.</a:t>
            </a:r>
          </a:p>
          <a:p>
            <a:r>
              <a:rPr lang="en-US" dirty="0" smtClean="0">
                <a:latin typeface="Times New Roman" pitchFamily="18" charset="0"/>
                <a:cs typeface="Times New Roman" pitchFamily="18" charset="0"/>
              </a:rPr>
              <a:t>Shell is slightly tougher to crack, so long shelf life in refrigerator about 6 weeks.</a:t>
            </a:r>
          </a:p>
          <a:p>
            <a:r>
              <a:rPr lang="en-US" dirty="0" smtClean="0">
                <a:latin typeface="Times New Roman" pitchFamily="18" charset="0"/>
                <a:cs typeface="Times New Roman" pitchFamily="18" charset="0"/>
              </a:rPr>
              <a:t>Yolk is larger in proportional to the albumin as compared to chicken egg.</a:t>
            </a:r>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en-US" sz="4000" b="1" dirty="0" smtClean="0">
                <a:solidFill>
                  <a:srgbClr val="92D050"/>
                </a:solidFill>
                <a:latin typeface="Times New Roman" pitchFamily="18" charset="0"/>
                <a:cs typeface="Times New Roman" pitchFamily="18" charset="0"/>
              </a:rPr>
              <a:t>Difference Between Duck Egg and Chicken Egg: </a:t>
            </a:r>
            <a:endParaRPr lang="en-US" sz="4000" b="1" dirty="0">
              <a:solidFill>
                <a:srgbClr val="92D050"/>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4648200" cy="4572000"/>
          </a:xfrm>
        </p:spPr>
        <p:txBody>
          <a:bodyPr>
            <a:normAutofit/>
          </a:bodyPr>
          <a:lstStyle/>
          <a:p>
            <a:r>
              <a:rPr lang="en-US" sz="2800" dirty="0" smtClean="0">
                <a:latin typeface="Times New Roman" pitchFamily="18" charset="0"/>
                <a:cs typeface="Times New Roman" pitchFamily="18" charset="0"/>
              </a:rPr>
              <a:t>Total energy = 130cal</a:t>
            </a:r>
          </a:p>
          <a:p>
            <a:r>
              <a:rPr lang="en-US" sz="2800" dirty="0" smtClean="0">
                <a:latin typeface="Times New Roman" pitchFamily="18" charset="0"/>
                <a:cs typeface="Times New Roman" pitchFamily="18" charset="0"/>
              </a:rPr>
              <a:t>Out of which,86cal from FATS.</a:t>
            </a:r>
          </a:p>
          <a:p>
            <a:r>
              <a:rPr lang="en-US" sz="2800" dirty="0" smtClean="0">
                <a:latin typeface="Times New Roman" pitchFamily="18" charset="0"/>
                <a:cs typeface="Times New Roman" pitchFamily="18" charset="0"/>
              </a:rPr>
              <a:t>Fats mostly unsaturated.</a:t>
            </a:r>
          </a:p>
          <a:p>
            <a:r>
              <a:rPr lang="en-US" sz="2800" dirty="0" smtClean="0">
                <a:latin typeface="Times New Roman" pitchFamily="18" charset="0"/>
                <a:cs typeface="Times New Roman" pitchFamily="18" charset="0"/>
              </a:rPr>
              <a:t>100 grams of duck egg contains more amount of  Vitamin B6,B12  and </a:t>
            </a:r>
            <a:r>
              <a:rPr lang="en-US" sz="2800" dirty="0" err="1" smtClean="0">
                <a:latin typeface="Times New Roman" pitchFamily="18" charset="0"/>
                <a:cs typeface="Times New Roman" pitchFamily="18" charset="0"/>
              </a:rPr>
              <a:t>vit.A</a:t>
            </a:r>
            <a:r>
              <a:rPr lang="en-US" sz="2800" dirty="0" smtClean="0">
                <a:latin typeface="Times New Roman" pitchFamily="18" charset="0"/>
                <a:cs typeface="Times New Roman" pitchFamily="18" charset="0"/>
              </a:rPr>
              <a:t> than the same amount of chicken egg</a:t>
            </a:r>
            <a:r>
              <a:rPr lang="en-US" dirty="0" smtClean="0"/>
              <a:t>.</a:t>
            </a:r>
            <a:endParaRPr lang="en-US" dirty="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Nutrition Profile Of EGG:</a:t>
            </a:r>
            <a:endParaRPr lang="en-US" sz="4000" b="1" dirty="0">
              <a:solidFill>
                <a:srgbClr val="92D050"/>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latin typeface="Times New Roman" pitchFamily="18" charset="0"/>
                <a:cs typeface="Times New Roman" pitchFamily="18" charset="0"/>
              </a:rPr>
              <a:t>Anas</a:t>
            </a:r>
          </a:p>
          <a:p>
            <a:r>
              <a:rPr lang="en-US" b="1" dirty="0" smtClean="0">
                <a:latin typeface="Times New Roman" pitchFamily="18" charset="0"/>
                <a:cs typeface="Times New Roman" pitchFamily="18" charset="0"/>
              </a:rPr>
              <a:t>Aythya </a:t>
            </a:r>
          </a:p>
          <a:p>
            <a:r>
              <a:rPr lang="en-US" b="1" dirty="0" smtClean="0">
                <a:latin typeface="Times New Roman" pitchFamily="18" charset="0"/>
                <a:cs typeface="Times New Roman" pitchFamily="18" charset="0"/>
              </a:rPr>
              <a:t>Oxyura</a:t>
            </a:r>
          </a:p>
          <a:p>
            <a:pPr>
              <a:buNone/>
            </a:pPr>
            <a:r>
              <a:rPr lang="en-US" b="1" dirty="0" smtClean="0">
                <a:solidFill>
                  <a:srgbClr val="FF0000"/>
                </a:solidFill>
                <a:latin typeface="Times New Roman" pitchFamily="18" charset="0"/>
                <a:cs typeface="Times New Roman" pitchFamily="18" charset="0"/>
              </a:rPr>
              <a:t>40</a:t>
            </a:r>
            <a:r>
              <a:rPr lang="en-US" b="1" dirty="0" smtClean="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breeds </a:t>
            </a:r>
            <a:r>
              <a:rPr lang="en-US" dirty="0" smtClean="0">
                <a:solidFill>
                  <a:srgbClr val="92D050"/>
                </a:solidFill>
                <a:latin typeface="Times New Roman" pitchFamily="18" charset="0"/>
                <a:cs typeface="Times New Roman" pitchFamily="18" charset="0"/>
              </a:rPr>
              <a:t>of ducks divide into </a:t>
            </a:r>
            <a:r>
              <a:rPr lang="en-US" b="1" dirty="0" smtClean="0">
                <a:solidFill>
                  <a:srgbClr val="FF0000"/>
                </a:solidFill>
                <a:latin typeface="Times New Roman" pitchFamily="18" charset="0"/>
                <a:cs typeface="Times New Roman" pitchFamily="18" charset="0"/>
              </a:rPr>
              <a:t>4 classes </a:t>
            </a:r>
          </a:p>
          <a:p>
            <a:r>
              <a:rPr lang="en-US" b="1" dirty="0" smtClean="0">
                <a:latin typeface="Times New Roman" pitchFamily="18" charset="0"/>
                <a:cs typeface="Times New Roman" pitchFamily="18" charset="0"/>
              </a:rPr>
              <a:t>Heavy</a:t>
            </a:r>
          </a:p>
          <a:p>
            <a:r>
              <a:rPr lang="en-US" b="1" dirty="0" smtClean="0">
                <a:latin typeface="Times New Roman" pitchFamily="18" charset="0"/>
                <a:cs typeface="Times New Roman" pitchFamily="18" charset="0"/>
              </a:rPr>
              <a:t> Medium </a:t>
            </a:r>
          </a:p>
          <a:p>
            <a:r>
              <a:rPr lang="en-US" b="1" dirty="0" smtClean="0">
                <a:latin typeface="Times New Roman" pitchFamily="18" charset="0"/>
                <a:cs typeface="Times New Roman" pitchFamily="18" charset="0"/>
              </a:rPr>
              <a:t>Light and </a:t>
            </a:r>
          </a:p>
          <a:p>
            <a:r>
              <a:rPr lang="en-US" b="1" dirty="0" smtClean="0">
                <a:latin typeface="Times New Roman" pitchFamily="18" charset="0"/>
                <a:cs typeface="Times New Roman" pitchFamily="18" charset="0"/>
              </a:rPr>
              <a:t>Bantam.</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b="1" dirty="0" smtClean="0">
                <a:solidFill>
                  <a:srgbClr val="92D050"/>
                </a:solidFill>
                <a:latin typeface="Times New Roman" pitchFamily="18" charset="0"/>
                <a:cs typeface="Times New Roman" pitchFamily="18" charset="0"/>
              </a:rPr>
              <a:t>Genera</a:t>
            </a:r>
            <a:endParaRPr lang="en-US"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oultry\Desktop\download (1).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09600" y="1752600"/>
            <a:ext cx="7391400" cy="3886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err="1" smtClean="0"/>
              <a:t>Khakhi</a:t>
            </a:r>
            <a:r>
              <a:rPr lang="en-US" dirty="0" smtClean="0"/>
              <a:t> Campbell(</a:t>
            </a:r>
            <a:r>
              <a:rPr lang="en-US" dirty="0" err="1" smtClean="0"/>
              <a:t>europe</a:t>
            </a:r>
            <a:r>
              <a:rPr lang="en-US" dirty="0" smtClean="0"/>
              <a:t>,</a:t>
            </a:r>
            <a:r>
              <a:rPr lang="en-US" dirty="0">
                <a:solidFill>
                  <a:srgbClr val="252525"/>
                </a:solidFill>
                <a:latin typeface="Arial"/>
              </a:rPr>
              <a:t> </a:t>
            </a:r>
            <a:r>
              <a:rPr lang="en-US" sz="1800" dirty="0">
                <a:solidFill>
                  <a:srgbClr val="FFC000"/>
                </a:solidFill>
                <a:latin typeface="Arial"/>
              </a:rPr>
              <a:t>Mrs. </a:t>
            </a:r>
            <a:r>
              <a:rPr lang="en-US" sz="1800" dirty="0" err="1">
                <a:solidFill>
                  <a:srgbClr val="FFC000"/>
                </a:solidFill>
                <a:latin typeface="Arial"/>
              </a:rPr>
              <a:t>Adah</a:t>
            </a:r>
            <a:r>
              <a:rPr lang="en-US" sz="1800" dirty="0">
                <a:solidFill>
                  <a:srgbClr val="FFC000"/>
                </a:solidFill>
                <a:latin typeface="Arial"/>
              </a:rPr>
              <a:t> </a:t>
            </a:r>
            <a:r>
              <a:rPr lang="en-US" sz="1800" dirty="0" smtClean="0">
                <a:solidFill>
                  <a:srgbClr val="FFC000"/>
                </a:solidFill>
                <a:latin typeface="Arial"/>
              </a:rPr>
              <a:t>Campbell 1898,(</a:t>
            </a:r>
            <a:r>
              <a:rPr lang="en-US" sz="3100" dirty="0" err="1">
                <a:solidFill>
                  <a:srgbClr val="FFC000"/>
                </a:solidFill>
                <a:latin typeface="Helvetica Neue"/>
              </a:rPr>
              <a:t>Anas</a:t>
            </a:r>
            <a:r>
              <a:rPr lang="en-US" sz="3100" dirty="0">
                <a:solidFill>
                  <a:srgbClr val="FFC000"/>
                </a:solidFill>
                <a:latin typeface="Helvetica Neue"/>
              </a:rPr>
              <a:t> </a:t>
            </a:r>
            <a:r>
              <a:rPr lang="en-US" sz="3100" dirty="0" err="1" smtClean="0">
                <a:solidFill>
                  <a:srgbClr val="FFC000"/>
                </a:solidFill>
                <a:latin typeface="Helvetica Neue"/>
              </a:rPr>
              <a:t>platyrhynchos</a:t>
            </a:r>
            <a:r>
              <a:rPr lang="en-US" sz="3100" dirty="0" smtClean="0">
                <a:solidFill>
                  <a:srgbClr val="FFC000"/>
                </a:solidFill>
                <a:latin typeface="Helvetica Neue"/>
              </a:rPr>
              <a:t>)</a:t>
            </a:r>
            <a:r>
              <a:rPr lang="en-US" dirty="0" smtClean="0"/>
              <a:t/>
            </a:r>
            <a:br>
              <a:rPr lang="en-US" dirty="0" smtClean="0"/>
            </a:br>
            <a:r>
              <a:rPr lang="en-US" sz="2200" dirty="0">
                <a:solidFill>
                  <a:srgbClr val="FFC000"/>
                </a:solidFill>
                <a:latin typeface="Arial"/>
              </a:rPr>
              <a:t>They are a cross between </a:t>
            </a:r>
            <a:r>
              <a:rPr lang="en-US" sz="2200" dirty="0">
                <a:solidFill>
                  <a:srgbClr val="FFC000"/>
                </a:solidFill>
                <a:latin typeface="Arial"/>
                <a:hlinkClick r:id="rId3" tooltip="Mallard"/>
              </a:rPr>
              <a:t>Mallard</a:t>
            </a:r>
            <a:r>
              <a:rPr lang="en-US" sz="2200" dirty="0">
                <a:solidFill>
                  <a:srgbClr val="FFC000"/>
                </a:solidFill>
                <a:latin typeface="Arial"/>
              </a:rPr>
              <a:t>, </a:t>
            </a:r>
            <a:r>
              <a:rPr lang="en-US" sz="2200" dirty="0">
                <a:solidFill>
                  <a:srgbClr val="FFC000"/>
                </a:solidFill>
                <a:latin typeface="Arial"/>
                <a:hlinkClick r:id="rId4" tooltip="Rouen duck"/>
              </a:rPr>
              <a:t>Rouen</a:t>
            </a:r>
            <a:r>
              <a:rPr lang="en-US" sz="2200" dirty="0">
                <a:solidFill>
                  <a:srgbClr val="FFC000"/>
                </a:solidFill>
                <a:latin typeface="Arial"/>
              </a:rPr>
              <a:t> </a:t>
            </a:r>
            <a:r>
              <a:rPr lang="en-US" sz="2200" dirty="0" err="1">
                <a:solidFill>
                  <a:srgbClr val="FFC000"/>
                </a:solidFill>
                <a:latin typeface="Arial"/>
              </a:rPr>
              <a:t>and</a:t>
            </a:r>
            <a:r>
              <a:rPr lang="en-US" sz="2200" dirty="0" err="1">
                <a:solidFill>
                  <a:srgbClr val="FFC000"/>
                </a:solidFill>
                <a:latin typeface="Arial"/>
                <a:hlinkClick r:id="rId5" tooltip="Indian Runner Duck"/>
              </a:rPr>
              <a:t>Runner</a:t>
            </a:r>
            <a:r>
              <a:rPr lang="en-US" sz="2200" dirty="0">
                <a:solidFill>
                  <a:srgbClr val="FFC000"/>
                </a:solidFill>
                <a:latin typeface="Arial"/>
              </a:rPr>
              <a:t> ducks</a:t>
            </a:r>
            <a:endParaRPr lang="en-US" sz="2200" dirty="0">
              <a:solidFill>
                <a:srgbClr val="FFC000"/>
              </a:solidFill>
            </a:endParaRPr>
          </a:p>
        </p:txBody>
      </p:sp>
    </p:spTree>
    <p:extLst>
      <p:ext uri="{BB962C8B-B14F-4D97-AF65-F5344CB8AC3E}">
        <p14:creationId xmlns="" xmlns:p14="http://schemas.microsoft.com/office/powerpoint/2010/main" val="2395194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Nd9GcQm4oNcadiiIobgLzt0QHkbHT91gyQmLLnSrKBjZHSWYihdjwPZhmF6dIc">
            <a:hlinkClick r:id="rId2"/>
          </p:cNvPr>
          <p:cNvPicPr>
            <a:picLocks noGrp="1" noChangeAspect="1" noChangeArrowheads="1"/>
          </p:cNvPicPr>
          <p:nvPr>
            <p:ph idx="1"/>
          </p:nvPr>
        </p:nvPicPr>
        <p:blipFill>
          <a:blip r:embed="rId3"/>
          <a:stretch>
            <a:fillRect/>
          </a:stretch>
        </p:blipFill>
        <p:spPr bwMode="auto">
          <a:xfrm>
            <a:off x="3967162" y="3239294"/>
            <a:ext cx="1209675" cy="10096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3200" b="1" dirty="0" smtClean="0">
                <a:solidFill>
                  <a:srgbClr val="FFC000"/>
                </a:solidFill>
                <a:latin typeface="Aharoni" pitchFamily="2" charset="-79"/>
                <a:cs typeface="Aharoni" pitchFamily="2" charset="-79"/>
              </a:rPr>
              <a:t>Indian Runner</a:t>
            </a:r>
            <a:r>
              <a:rPr lang="en-US" sz="3200" b="1" dirty="0" smtClean="0">
                <a:solidFill>
                  <a:srgbClr val="FFC000"/>
                </a:solidFill>
              </a:rPr>
              <a:t>(</a:t>
            </a:r>
            <a:r>
              <a:rPr lang="en-US" sz="3200" b="1" i="1" dirty="0" err="1">
                <a:solidFill>
                  <a:srgbClr val="FFC000"/>
                </a:solidFill>
                <a:latin typeface="Arial"/>
              </a:rPr>
              <a:t>Anas</a:t>
            </a:r>
            <a:r>
              <a:rPr lang="en-US" sz="3200" b="1" i="1" dirty="0">
                <a:solidFill>
                  <a:srgbClr val="FFC000"/>
                </a:solidFill>
                <a:latin typeface="Arial"/>
              </a:rPr>
              <a:t> </a:t>
            </a:r>
            <a:r>
              <a:rPr lang="en-US" sz="3200" b="1" i="1" dirty="0" err="1">
                <a:solidFill>
                  <a:srgbClr val="FFC000"/>
                </a:solidFill>
                <a:latin typeface="Arial"/>
              </a:rPr>
              <a:t>platyrhynchos</a:t>
            </a:r>
            <a:r>
              <a:rPr lang="en-US" sz="3200" b="1" i="1" dirty="0">
                <a:solidFill>
                  <a:srgbClr val="FFC000"/>
                </a:solidFill>
                <a:latin typeface="Arial"/>
              </a:rPr>
              <a:t> </a:t>
            </a:r>
            <a:r>
              <a:rPr lang="en-US" sz="3200" b="1" i="1" dirty="0" err="1" smtClean="0">
                <a:solidFill>
                  <a:srgbClr val="FFC000"/>
                </a:solidFill>
                <a:latin typeface="Arial"/>
              </a:rPr>
              <a:t>domesticus</a:t>
            </a:r>
            <a:r>
              <a:rPr lang="en-US" sz="3200" b="1" i="1" dirty="0" smtClean="0">
                <a:solidFill>
                  <a:srgbClr val="FFC000"/>
                </a:solidFill>
                <a:latin typeface="Arial"/>
              </a:rPr>
              <a:t>)</a:t>
            </a:r>
            <a:endParaRPr lang="en-US" sz="3200" b="1" dirty="0">
              <a:solidFill>
                <a:srgbClr val="FFC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p:txBody>
          <a:bodyPr>
            <a:normAutofit fontScale="90000"/>
          </a:bodyPr>
          <a:lstStyle/>
          <a:p>
            <a:r>
              <a:rPr lang="en-US" i="1" dirty="0" smtClean="0">
                <a:solidFill>
                  <a:schemeClr val="hlink"/>
                </a:solidFill>
              </a:rPr>
              <a:t/>
            </a:r>
            <a:br>
              <a:rPr lang="en-US" i="1" dirty="0" smtClean="0">
                <a:solidFill>
                  <a:schemeClr val="hlink"/>
                </a:solidFill>
              </a:rPr>
            </a:br>
            <a:r>
              <a:rPr lang="en-US" i="1" dirty="0" smtClean="0">
                <a:solidFill>
                  <a:schemeClr val="hlink"/>
                </a:solidFill>
              </a:rPr>
              <a:t/>
            </a:r>
            <a:br>
              <a:rPr lang="en-US" i="1" dirty="0" smtClean="0">
                <a:solidFill>
                  <a:schemeClr val="hlink"/>
                </a:solidFill>
              </a:rPr>
            </a:br>
            <a:r>
              <a:rPr lang="en-US" sz="3600" b="1" i="1" dirty="0" smtClean="0">
                <a:solidFill>
                  <a:srgbClr val="00B0F0"/>
                </a:solidFill>
              </a:rPr>
              <a:t>MUSCOVY </a:t>
            </a:r>
            <a:r>
              <a:rPr lang="en-US" sz="3600" b="1" i="1" dirty="0" smtClean="0">
                <a:solidFill>
                  <a:srgbClr val="00B050"/>
                </a:solidFill>
              </a:rPr>
              <a:t>DUCKS(</a:t>
            </a:r>
            <a:r>
              <a:rPr lang="en-US" sz="3600" i="1" dirty="0" err="1">
                <a:solidFill>
                  <a:srgbClr val="00B050"/>
                </a:solidFill>
                <a:latin typeface="Arial"/>
              </a:rPr>
              <a:t>Cairina</a:t>
            </a:r>
            <a:r>
              <a:rPr lang="en-US" sz="3600" i="1" dirty="0">
                <a:solidFill>
                  <a:srgbClr val="00B050"/>
                </a:solidFill>
                <a:latin typeface="Arial"/>
              </a:rPr>
              <a:t> </a:t>
            </a:r>
            <a:r>
              <a:rPr lang="en-US" sz="3600" i="1" dirty="0" err="1" smtClean="0">
                <a:solidFill>
                  <a:srgbClr val="00B050"/>
                </a:solidFill>
                <a:latin typeface="Arial"/>
              </a:rPr>
              <a:t>moschata</a:t>
            </a:r>
            <a:r>
              <a:rPr lang="en-US" sz="3600" i="1" dirty="0" smtClean="0">
                <a:solidFill>
                  <a:srgbClr val="00B050"/>
                </a:solidFill>
                <a:latin typeface="Arial"/>
              </a:rPr>
              <a:t>)</a:t>
            </a:r>
            <a:r>
              <a:rPr lang="en-US" sz="3600" i="1" dirty="0" smtClean="0">
                <a:solidFill>
                  <a:schemeClr val="hlink"/>
                </a:solidFill>
              </a:rPr>
              <a:t/>
            </a:r>
            <a:br>
              <a:rPr lang="en-US" sz="3600" i="1" dirty="0" smtClean="0">
                <a:solidFill>
                  <a:schemeClr val="hlink"/>
                </a:solidFill>
              </a:rPr>
            </a:br>
            <a:endParaRPr lang="en-US" sz="3600" dirty="0" smtClean="0"/>
          </a:p>
        </p:txBody>
      </p:sp>
      <p:sp>
        <p:nvSpPr>
          <p:cNvPr id="31747" name="Rectangle 3"/>
          <p:cNvSpPr>
            <a:spLocks noGrp="1" noChangeArrowheads="1"/>
          </p:cNvSpPr>
          <p:nvPr>
            <p:ph type="body" idx="4294967295"/>
          </p:nvPr>
        </p:nvSpPr>
        <p:spPr>
          <a:xfrm>
            <a:off x="0" y="1600200"/>
            <a:ext cx="8229600" cy="4525963"/>
          </a:xfrm>
        </p:spPr>
        <p:txBody>
          <a:bodyPr/>
          <a:lstStyle/>
          <a:p>
            <a:pPr eaLnBrk="1" hangingPunct="1"/>
            <a:endParaRPr lang="en-US" i="1" dirty="0" smtClean="0">
              <a:solidFill>
                <a:schemeClr val="hlink"/>
              </a:solidFill>
            </a:endParaRPr>
          </a:p>
          <a:p>
            <a:pPr eaLnBrk="1" hangingPunct="1"/>
            <a:endParaRPr lang="en-US" i="1" dirty="0" smtClean="0">
              <a:solidFill>
                <a:schemeClr val="hlink"/>
              </a:solidFill>
            </a:endParaRPr>
          </a:p>
        </p:txBody>
      </p:sp>
      <p:pic>
        <p:nvPicPr>
          <p:cNvPr id="31748" name="Picture 6" descr="collection of muscovies"/>
          <p:cNvPicPr>
            <a:picLocks noChangeAspect="1" noChangeArrowheads="1"/>
          </p:cNvPicPr>
          <p:nvPr/>
        </p:nvPicPr>
        <p:blipFill>
          <a:blip r:embed="rId2"/>
          <a:srcRect/>
          <a:stretch>
            <a:fillRect/>
          </a:stretch>
        </p:blipFill>
        <p:spPr bwMode="auto">
          <a:xfrm>
            <a:off x="4800600" y="2209800"/>
            <a:ext cx="3657600" cy="3657600"/>
          </a:xfrm>
          <a:prstGeom prst="rect">
            <a:avLst/>
          </a:prstGeom>
          <a:noFill/>
          <a:ln w="9525">
            <a:noFill/>
            <a:miter lim="800000"/>
            <a:headEnd/>
            <a:tailEnd/>
          </a:ln>
        </p:spPr>
      </p:pic>
      <p:pic>
        <p:nvPicPr>
          <p:cNvPr id="31749" name="Picture 8" descr="lavender muscovy"/>
          <p:cNvPicPr>
            <a:picLocks noChangeAspect="1" noChangeArrowheads="1"/>
          </p:cNvPicPr>
          <p:nvPr/>
        </p:nvPicPr>
        <p:blipFill>
          <a:blip r:embed="rId3"/>
          <a:srcRect/>
          <a:stretch>
            <a:fillRect/>
          </a:stretch>
        </p:blipFill>
        <p:spPr bwMode="auto">
          <a:xfrm>
            <a:off x="381000" y="2209800"/>
            <a:ext cx="38862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dirty="0" err="1" smtClean="0"/>
              <a:t>Pekin</a:t>
            </a:r>
            <a:r>
              <a:rPr lang="en-US" dirty="0" smtClean="0"/>
              <a:t> </a:t>
            </a:r>
            <a:r>
              <a:rPr lang="en-US" sz="3600" dirty="0" smtClean="0">
                <a:solidFill>
                  <a:srgbClr val="FFC000"/>
                </a:solidFill>
              </a:rPr>
              <a:t>Duck(</a:t>
            </a:r>
            <a:r>
              <a:rPr lang="en-US" sz="3600" i="1" dirty="0" err="1">
                <a:solidFill>
                  <a:srgbClr val="FFC000"/>
                </a:solidFill>
                <a:latin typeface="Arial"/>
              </a:rPr>
              <a:t>Anas</a:t>
            </a:r>
            <a:r>
              <a:rPr lang="en-US" sz="3600" i="1" dirty="0">
                <a:solidFill>
                  <a:srgbClr val="FFC000"/>
                </a:solidFill>
                <a:latin typeface="Arial"/>
              </a:rPr>
              <a:t> </a:t>
            </a:r>
            <a:r>
              <a:rPr lang="en-US" sz="3600" i="1" dirty="0" err="1">
                <a:solidFill>
                  <a:srgbClr val="FFC000"/>
                </a:solidFill>
                <a:latin typeface="Arial"/>
              </a:rPr>
              <a:t>platyrhynchos</a:t>
            </a:r>
            <a:r>
              <a:rPr lang="en-US" sz="3600" i="1" dirty="0">
                <a:solidFill>
                  <a:srgbClr val="FFC000"/>
                </a:solidFill>
                <a:latin typeface="Arial"/>
              </a:rPr>
              <a:t> </a:t>
            </a:r>
            <a:r>
              <a:rPr lang="en-US" sz="3600" i="1" dirty="0" err="1">
                <a:solidFill>
                  <a:srgbClr val="FFC000"/>
                </a:solidFill>
                <a:latin typeface="Arial"/>
              </a:rPr>
              <a:t>domestica</a:t>
            </a:r>
            <a:r>
              <a:rPr lang="en-US" sz="3600" dirty="0">
                <a:solidFill>
                  <a:srgbClr val="FFC000"/>
                </a:solidFill>
                <a:latin typeface="Arial"/>
              </a:rPr>
              <a:t>,</a:t>
            </a:r>
            <a:r>
              <a:rPr lang="en-US" u="sng" dirty="0" smtClean="0"/>
              <a:t/>
            </a:r>
            <a:br>
              <a:rPr lang="en-US" u="sng" dirty="0" smtClean="0"/>
            </a:br>
            <a:endParaRPr lang="en-US" u="sng" dirty="0" smtClean="0"/>
          </a:p>
        </p:txBody>
      </p:sp>
      <p:pic>
        <p:nvPicPr>
          <p:cNvPr id="49156" name="Picture 5" descr="Pekin_duck_200">
            <a:hlinkClick r:id="rId2"/>
          </p:cNvPr>
          <p:cNvPicPr>
            <a:picLocks noChangeAspect="1" noChangeArrowheads="1"/>
          </p:cNvPicPr>
          <p:nvPr/>
        </p:nvPicPr>
        <p:blipFill>
          <a:blip r:embed="rId3"/>
          <a:srcRect/>
          <a:stretch>
            <a:fillRect/>
          </a:stretch>
        </p:blipFill>
        <p:spPr bwMode="auto">
          <a:xfrm>
            <a:off x="1449888" y="1828800"/>
            <a:ext cx="3886200" cy="3429000"/>
          </a:xfrm>
          <a:prstGeom prst="rect">
            <a:avLst/>
          </a:prstGeom>
          <a:noFill/>
          <a:ln w="9525">
            <a:noFill/>
            <a:miter lim="800000"/>
            <a:headEnd/>
            <a:tailEnd/>
          </a:ln>
        </p:spPr>
      </p:pic>
      <p:sp>
        <p:nvSpPr>
          <p:cNvPr id="49157" name="Rectangle 6"/>
          <p:cNvSpPr>
            <a:spLocks noChangeArrowheads="1"/>
          </p:cNvSpPr>
          <p:nvPr/>
        </p:nvSpPr>
        <p:spPr bwMode="auto">
          <a:xfrm>
            <a:off x="5486400" y="5257800"/>
            <a:ext cx="1339850" cy="366713"/>
          </a:xfrm>
          <a:prstGeom prst="rect">
            <a:avLst/>
          </a:prstGeom>
          <a:noFill/>
          <a:ln w="9525">
            <a:noFill/>
            <a:miter lim="800000"/>
            <a:headEnd/>
            <a:tailEnd/>
          </a:ln>
        </p:spPr>
        <p:txBody>
          <a:bodyPr wrap="none" anchor="ctr">
            <a:spAutoFit/>
          </a:bodyPr>
          <a:lstStyle/>
          <a:p>
            <a:pPr eaLnBrk="1" hangingPunct="1"/>
            <a:r>
              <a:rPr lang="en-US" dirty="0">
                <a:latin typeface="Arial" charset="0"/>
              </a:rPr>
              <a:t>Pekin Duck</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nvalleytalks.hoop.la/fileSendAction/fcType/0/fcOid/277135813758814357/filePointer/277558145497383914/fodoid/277558145497383910/imageType/LARGE/inlineImage/true/Thank-You-Chicken_Animated.gif"/>
          <p:cNvPicPr/>
          <p:nvPr/>
        </p:nvPicPr>
        <p:blipFill>
          <a:blip r:embed="rId2"/>
          <a:srcRect/>
          <a:stretch>
            <a:fillRect/>
          </a:stretch>
        </p:blipFill>
        <p:spPr bwMode="auto">
          <a:xfrm>
            <a:off x="457200" y="457200"/>
            <a:ext cx="81534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4322698"/>
              </p:ext>
            </p:extLst>
          </p:nvPr>
        </p:nvGraphicFramePr>
        <p:xfrm>
          <a:off x="228600" y="304800"/>
          <a:ext cx="8534400" cy="5914096"/>
        </p:xfrm>
        <a:graphic>
          <a:graphicData uri="http://schemas.openxmlformats.org/drawingml/2006/table">
            <a:tbl>
              <a:tblPr firstRow="1" bandRow="1">
                <a:tableStyleId>{5C22544A-7EE6-4342-B048-85BDC9FD1C3A}</a:tableStyleId>
              </a:tblPr>
              <a:tblGrid>
                <a:gridCol w="829263"/>
                <a:gridCol w="1281587"/>
                <a:gridCol w="980038"/>
                <a:gridCol w="1481112"/>
                <a:gridCol w="720729"/>
                <a:gridCol w="1357909"/>
                <a:gridCol w="1883762"/>
              </a:tblGrid>
              <a:tr h="975606">
                <a:tc>
                  <a:txBody>
                    <a:bodyPr/>
                    <a:lstStyle/>
                    <a:p>
                      <a:pPr marL="0" marR="0">
                        <a:lnSpc>
                          <a:spcPct val="115000"/>
                        </a:lnSpc>
                        <a:spcBef>
                          <a:spcPts val="0"/>
                        </a:spcBef>
                        <a:spcAft>
                          <a:spcPts val="0"/>
                        </a:spcAft>
                      </a:pPr>
                      <a:r>
                        <a:rPr lang="en-US" sz="1600" b="1" dirty="0" smtClean="0">
                          <a:solidFill>
                            <a:schemeClr val="tx1"/>
                          </a:solidFill>
                          <a:latin typeface="Times New Roman" pitchFamily="18" charset="0"/>
                          <a:ea typeface="Calibri"/>
                          <a:cs typeface="Times New Roman" pitchFamily="18" charset="0"/>
                        </a:rPr>
                        <a:t>Class</a:t>
                      </a:r>
                      <a:endParaRPr lang="en-US" sz="1600" b="1" dirty="0">
                        <a:solidFill>
                          <a:schemeClr val="tx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Breed</a:t>
                      </a: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General Purpose </a:t>
                      </a: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Body Weight</a:t>
                      </a:r>
                    </a:p>
                    <a:p>
                      <a:pPr marL="0" marR="0">
                        <a:lnSpc>
                          <a:spcPct val="115000"/>
                        </a:lnSpc>
                        <a:spcBef>
                          <a:spcPts val="0"/>
                        </a:spcBef>
                        <a:spcAft>
                          <a:spcPts val="0"/>
                        </a:spcAft>
                      </a:pPr>
                      <a:r>
                        <a:rPr lang="en-US" sz="1600" b="1" dirty="0" smtClean="0">
                          <a:solidFill>
                            <a:schemeClr val="tx1"/>
                          </a:solidFill>
                          <a:latin typeface="Times New Roman" pitchFamily="18" charset="0"/>
                          <a:ea typeface="Calibri"/>
                          <a:cs typeface="Times New Roman" pitchFamily="18" charset="0"/>
                        </a:rPr>
                        <a:t>(Kg)</a:t>
                      </a:r>
                      <a:endParaRPr lang="en-US" sz="1600" b="1" dirty="0">
                        <a:solidFill>
                          <a:schemeClr val="tx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 Eggs</a:t>
                      </a:r>
                    </a:p>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Per Year</a:t>
                      </a: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smtClean="0">
                          <a:solidFill>
                            <a:schemeClr val="tx1"/>
                          </a:solidFill>
                          <a:latin typeface="Times New Roman" pitchFamily="18" charset="0"/>
                          <a:ea typeface="Calibri"/>
                          <a:cs typeface="Times New Roman" pitchFamily="18" charset="0"/>
                        </a:rPr>
                        <a:t>Variety/Color</a:t>
                      </a:r>
                      <a:endParaRPr lang="en-US" sz="1600" b="1" dirty="0">
                        <a:solidFill>
                          <a:schemeClr val="tx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600" b="1" dirty="0">
                          <a:solidFill>
                            <a:schemeClr val="tx1"/>
                          </a:solidFill>
                          <a:latin typeface="Times New Roman" pitchFamily="18" charset="0"/>
                          <a:ea typeface="Calibri"/>
                          <a:cs typeface="Times New Roman" pitchFamily="18" charset="0"/>
                        </a:rPr>
                        <a:t>Special Distinguishing Feature</a:t>
                      </a:r>
                    </a:p>
                  </a:txBody>
                  <a:tcPr marL="68580" marR="68580" marT="0" marB="0">
                    <a:solidFill>
                      <a:schemeClr val="accent1">
                        <a:lumMod val="75000"/>
                      </a:schemeClr>
                    </a:solidFill>
                  </a:tcPr>
                </a:tc>
              </a:tr>
              <a:tr h="666048">
                <a:tc rowSpan="2">
                  <a:txBody>
                    <a:bodyPr/>
                    <a:lstStyle/>
                    <a:p>
                      <a:pPr marL="0" marR="0">
                        <a:lnSpc>
                          <a:spcPct val="115000"/>
                        </a:lnSpc>
                        <a:spcBef>
                          <a:spcPts val="0"/>
                        </a:spcBef>
                        <a:spcAft>
                          <a:spcPts val="0"/>
                        </a:spcAft>
                      </a:pPr>
                      <a:endParaRPr lang="en-US" sz="1100" b="1">
                        <a:solidFill>
                          <a:schemeClr val="bg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Heavy</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err="1">
                          <a:solidFill>
                            <a:schemeClr val="bg1"/>
                          </a:solidFill>
                          <a:latin typeface="Times New Roman" pitchFamily="18" charset="0"/>
                          <a:ea typeface="Calibri"/>
                          <a:cs typeface="Times New Roman" pitchFamily="18" charset="0"/>
                        </a:rPr>
                        <a:t>Aylesbury</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Meat</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3.6-4.1</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40-60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White</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White skin &amp; bill, large deep keel</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r h="666048">
                <a:tc vMerge="1">
                  <a:txBody>
                    <a:bodyPr/>
                    <a:lstStyle/>
                    <a:p>
                      <a:endParaRPr lang="en-US"/>
                    </a:p>
                  </a:txBody>
                  <a:tcPr/>
                </a:tc>
                <a:tc>
                  <a:txBody>
                    <a:bodyPr/>
                    <a:lstStyle/>
                    <a:p>
                      <a:pPr marL="0" marR="0">
                        <a:lnSpc>
                          <a:spcPct val="115000"/>
                        </a:lnSpc>
                        <a:spcBef>
                          <a:spcPts val="0"/>
                        </a:spcBef>
                        <a:spcAft>
                          <a:spcPts val="0"/>
                        </a:spcAft>
                      </a:pPr>
                      <a:r>
                        <a:rPr lang="en-US" sz="1400" b="1" dirty="0" err="1">
                          <a:solidFill>
                            <a:schemeClr val="bg1"/>
                          </a:solidFill>
                          <a:latin typeface="Times New Roman" pitchFamily="18" charset="0"/>
                          <a:ea typeface="Calibri"/>
                          <a:cs typeface="Times New Roman" pitchFamily="18" charset="0"/>
                        </a:rPr>
                        <a:t>Pekin</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Meat/eggs</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3.6-4.1</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100-180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White</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Yellow skin, feet &amp; orange bill</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r h="1117522">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Medium</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Crested</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Show</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3.2-3.6</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60-100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Black</a:t>
                      </a:r>
                      <a:r>
                        <a:rPr lang="en-US" sz="1400" b="1" dirty="0" smtClean="0">
                          <a:solidFill>
                            <a:schemeClr val="bg1"/>
                          </a:solidFill>
                          <a:latin typeface="Times New Roman" pitchFamily="18" charset="0"/>
                          <a:ea typeface="Calibri"/>
                          <a:cs typeface="Times New Roman" pitchFamily="18" charset="0"/>
                        </a:rPr>
                        <a:t>, White</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Ball of feathers on back of head</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r h="1332096">
                <a:tc rowSpan="2">
                  <a:txBody>
                    <a:bodyPr/>
                    <a:lstStyle/>
                    <a:p>
                      <a:pPr marL="0" marR="0">
                        <a:lnSpc>
                          <a:spcPct val="115000"/>
                        </a:lnSpc>
                        <a:spcBef>
                          <a:spcPts val="0"/>
                        </a:spcBef>
                        <a:spcAft>
                          <a:spcPts val="0"/>
                        </a:spcAft>
                      </a:pPr>
                      <a:endParaRPr lang="en-US" sz="1100" b="1">
                        <a:solidFill>
                          <a:schemeClr val="bg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Light</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Indian Runner</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Eggs/show</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1.2-2.0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100-150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Black, buff, chocolate</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Unique upright carriage resembles</a:t>
                      </a:r>
                      <a:endParaRPr lang="en-US" sz="1100" b="1" dirty="0">
                        <a:solidFill>
                          <a:schemeClr val="bg1"/>
                        </a:solidFill>
                        <a:latin typeface="Times New Roman" pitchFamily="18" charset="0"/>
                        <a:ea typeface="Calibri"/>
                        <a:cs typeface="Times New Roman" pitchFamily="18" charset="0"/>
                      </a:endParaRPr>
                    </a:p>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a walking bowling pin</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r h="444032">
                <a:tc vMerge="1">
                  <a:txBody>
                    <a:bodyPr/>
                    <a:lstStyle/>
                    <a:p>
                      <a:endParaRPr lang="en-US"/>
                    </a:p>
                  </a:txBody>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Campbell </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Eggs</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2.0-2.3</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200-300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err="1">
                          <a:solidFill>
                            <a:schemeClr val="bg1"/>
                          </a:solidFill>
                          <a:latin typeface="Times New Roman" pitchFamily="18" charset="0"/>
                          <a:ea typeface="Calibri"/>
                          <a:cs typeface="Times New Roman" pitchFamily="18" charset="0"/>
                        </a:rPr>
                        <a:t>Khakhi</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Seal-brown plumage</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r h="666048">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Bantam</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Mallard</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a:solidFill>
                            <a:schemeClr val="bg1"/>
                          </a:solidFill>
                          <a:latin typeface="Times New Roman" pitchFamily="18" charset="0"/>
                          <a:ea typeface="Calibri"/>
                          <a:cs typeface="Times New Roman" pitchFamily="18" charset="0"/>
                        </a:rPr>
                        <a:t>Show</a:t>
                      </a:r>
                      <a:endParaRPr lang="en-US" sz="1100" b="1">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1.4-2.0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20-50</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Grey</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c>
                  <a:txBody>
                    <a:bodyPr/>
                    <a:lstStyle/>
                    <a:p>
                      <a:pPr marL="0" marR="0">
                        <a:lnSpc>
                          <a:spcPct val="115000"/>
                        </a:lnSpc>
                        <a:spcBef>
                          <a:spcPts val="0"/>
                        </a:spcBef>
                        <a:spcAft>
                          <a:spcPts val="0"/>
                        </a:spcAft>
                      </a:pPr>
                      <a:r>
                        <a:rPr lang="en-US" sz="1400" b="1" dirty="0">
                          <a:solidFill>
                            <a:schemeClr val="bg1"/>
                          </a:solidFill>
                          <a:latin typeface="Times New Roman" pitchFamily="18" charset="0"/>
                          <a:ea typeface="Calibri"/>
                          <a:cs typeface="Times New Roman" pitchFamily="18" charset="0"/>
                        </a:rPr>
                        <a:t>Resembles common wild mallard</a:t>
                      </a:r>
                      <a:endParaRPr lang="en-US" sz="1100" b="1" dirty="0">
                        <a:solidFill>
                          <a:schemeClr val="bg1"/>
                        </a:solidFill>
                        <a:latin typeface="Times New Roman" pitchFamily="18" charset="0"/>
                        <a:ea typeface="Calibri"/>
                        <a:cs typeface="Times New Roman" pitchFamily="18" charset="0"/>
                      </a:endParaRPr>
                    </a:p>
                  </a:txBody>
                  <a:tcPr marL="68580" marR="68580" marT="0" marB="0">
                    <a:solidFill>
                      <a:schemeClr val="accent1">
                        <a:lumMod val="7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Rectal temperature is 39.5c</a:t>
            </a:r>
          </a:p>
          <a:p>
            <a:r>
              <a:rPr lang="en-US" sz="2800" dirty="0" smtClean="0">
                <a:latin typeface="Times New Roman" pitchFamily="18" charset="0"/>
                <a:cs typeface="Times New Roman" pitchFamily="18" charset="0"/>
              </a:rPr>
              <a:t>Respiration rate averaging 10.8 per minute; ranges from 8.2 to 12.6</a:t>
            </a:r>
          </a:p>
          <a:p>
            <a:r>
              <a:rPr lang="en-US" sz="2800" dirty="0" smtClean="0">
                <a:latin typeface="Times New Roman" pitchFamily="18" charset="0"/>
                <a:cs typeface="Times New Roman" pitchFamily="18" charset="0"/>
              </a:rPr>
              <a:t> Heart rate is 185 per minute with a range of 175-194.</a:t>
            </a:r>
          </a:p>
          <a:p>
            <a:endParaRPr lang="en-US" dirty="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Physiological Norms of Waterfowl</a:t>
            </a:r>
            <a:endParaRPr lang="en-US" sz="4000" b="1" dirty="0">
              <a:solidFill>
                <a:srgbClr val="92D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5029200" cy="4572000"/>
          </a:xfrm>
        </p:spPr>
        <p:txBody>
          <a:bodyPr>
            <a:normAutofit/>
          </a:bodyPr>
          <a:lstStyle/>
          <a:p>
            <a:r>
              <a:rPr lang="en-US" sz="2800" dirty="0" smtClean="0">
                <a:latin typeface="Times New Roman" pitchFamily="18" charset="0"/>
                <a:cs typeface="Times New Roman" pitchFamily="18" charset="0"/>
              </a:rPr>
              <a:t>Ducks have been domesticated as pets for more than 500 years ago.</a:t>
            </a:r>
          </a:p>
          <a:p>
            <a:r>
              <a:rPr lang="en-US" sz="2800" dirty="0" smtClean="0">
                <a:latin typeface="Times New Roman" pitchFamily="18" charset="0"/>
                <a:cs typeface="Times New Roman" pitchFamily="18" charset="0"/>
              </a:rPr>
              <a:t>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domestication started in china.</a:t>
            </a:r>
          </a:p>
          <a:p>
            <a:r>
              <a:rPr lang="en-US" sz="2800" dirty="0" smtClean="0">
                <a:latin typeface="Times New Roman" pitchFamily="18" charset="0"/>
                <a:cs typeface="Times New Roman" pitchFamily="18" charset="0"/>
              </a:rPr>
              <a:t>All domestic ducks are descended from either  the MALLARD or MUSCOVY duck</a:t>
            </a:r>
            <a:r>
              <a:rPr lang="en-US" sz="2800" dirty="0" smtClean="0"/>
              <a:t>.</a:t>
            </a:r>
            <a:endParaRPr lang="en-US" sz="2800" dirty="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Domestication and Origin:</a:t>
            </a:r>
            <a:endParaRPr lang="en-US" sz="4000" b="1" dirty="0">
              <a:solidFill>
                <a:srgbClr val="92D050"/>
              </a:solidFill>
              <a:latin typeface="Times New Roman" pitchFamily="18" charset="0"/>
              <a:cs typeface="Times New Roman" pitchFamily="18" charset="0"/>
            </a:endParaRPr>
          </a:p>
        </p:txBody>
      </p:sp>
      <p:pic>
        <p:nvPicPr>
          <p:cNvPr id="21506" name="Picture 2" descr="http://www.thegreathoohoo.com/wp-content/uploads/2009/05/3-ducks.jpg"/>
          <p:cNvPicPr>
            <a:picLocks noChangeAspect="1" noChangeArrowheads="1"/>
          </p:cNvPicPr>
          <p:nvPr/>
        </p:nvPicPr>
        <p:blipFill>
          <a:blip r:embed="rId2"/>
          <a:srcRect/>
          <a:stretch>
            <a:fillRect/>
          </a:stretch>
        </p:blipFill>
        <p:spPr bwMode="auto">
          <a:xfrm>
            <a:off x="6248400" y="2438400"/>
            <a:ext cx="2667000" cy="381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4038600" cy="4572000"/>
          </a:xfrm>
        </p:spPr>
        <p:txBody>
          <a:bodyPr>
            <a:normAutofit fontScale="92500" lnSpcReduction="10000"/>
          </a:bodyPr>
          <a:lstStyle/>
          <a:p>
            <a:r>
              <a:rPr lang="en-US" dirty="0" smtClean="0">
                <a:latin typeface="Times New Roman" pitchFamily="18" charset="0"/>
                <a:cs typeface="Times New Roman" pitchFamily="18" charset="0"/>
              </a:rPr>
              <a:t>The word </a:t>
            </a:r>
            <a:r>
              <a:rPr lang="en-US" i="1" dirty="0" smtClean="0">
                <a:latin typeface="Times New Roman" pitchFamily="18" charset="0"/>
                <a:cs typeface="Times New Roman" pitchFamily="18" charset="0"/>
              </a:rPr>
              <a:t>duck</a:t>
            </a:r>
            <a:r>
              <a:rPr lang="en-US" dirty="0" smtClean="0">
                <a:latin typeface="Times New Roman" pitchFamily="18" charset="0"/>
                <a:cs typeface="Times New Roman" pitchFamily="18" charset="0"/>
              </a:rPr>
              <a:t> comes from Old English </a:t>
            </a:r>
            <a:r>
              <a:rPr lang="en-US" dirty="0" err="1" smtClean="0">
                <a:latin typeface="Times New Roman" pitchFamily="18" charset="0"/>
                <a:cs typeface="Times New Roman" pitchFamily="18" charset="0"/>
              </a:rPr>
              <a:t>duce"diver</a:t>
            </a:r>
            <a:r>
              <a:rPr lang="en-US" dirty="0" smtClean="0">
                <a:latin typeface="Times New Roman" pitchFamily="18" charset="0"/>
                <a:cs typeface="Times New Roman" pitchFamily="18" charset="0"/>
              </a:rPr>
              <a:t>", a derivative of the verb </a:t>
            </a:r>
            <a:r>
              <a:rPr lang="en-US" dirty="0" err="1" smtClean="0">
                <a:latin typeface="Times New Roman" pitchFamily="18" charset="0"/>
                <a:cs typeface="Times New Roman" pitchFamily="18" charset="0"/>
              </a:rPr>
              <a:t>ducan</a:t>
            </a:r>
            <a:r>
              <a:rPr lang="en-US" dirty="0" smtClean="0">
                <a:latin typeface="Times New Roman" pitchFamily="18" charset="0"/>
                <a:cs typeface="Times New Roman" pitchFamily="18" charset="0"/>
              </a:rPr>
              <a:t> "to duck, bend down low as if to get under something, or dive", because of the way many species in the dabbling duck group feed by upending; compare with Dutch </a:t>
            </a:r>
            <a:r>
              <a:rPr lang="en-US" i="1" dirty="0" err="1" smtClean="0">
                <a:latin typeface="Times New Roman" pitchFamily="18" charset="0"/>
                <a:cs typeface="Times New Roman" pitchFamily="18" charset="0"/>
              </a:rPr>
              <a:t>duiken</a:t>
            </a:r>
            <a:r>
              <a:rPr lang="en-US" dirty="0" smtClean="0">
                <a:latin typeface="Times New Roman" pitchFamily="18" charset="0"/>
                <a:cs typeface="Times New Roman" pitchFamily="18" charset="0"/>
              </a:rPr>
              <a:t> and German </a:t>
            </a:r>
            <a:r>
              <a:rPr lang="en-US" i="1" dirty="0" err="1" smtClean="0">
                <a:latin typeface="Times New Roman" pitchFamily="18" charset="0"/>
                <a:cs typeface="Times New Roman" pitchFamily="18" charset="0"/>
              </a:rPr>
              <a:t>tauchen</a:t>
            </a:r>
            <a:r>
              <a:rPr lang="en-US" dirty="0" smtClean="0">
                <a:latin typeface="Times New Roman" pitchFamily="18" charset="0"/>
                <a:cs typeface="Times New Roman" pitchFamily="18" charset="0"/>
              </a:rPr>
              <a:t> "to dive".</a:t>
            </a:r>
          </a:p>
          <a:p>
            <a:endParaRPr lang="en-US" dirty="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Etymology</a:t>
            </a:r>
            <a:endParaRPr lang="en-US" sz="4000" b="1" dirty="0">
              <a:solidFill>
                <a:srgbClr val="92D050"/>
              </a:solidFill>
              <a:latin typeface="Times New Roman" pitchFamily="18" charset="0"/>
              <a:cs typeface="Times New Roman" pitchFamily="18" charset="0"/>
            </a:endParaRPr>
          </a:p>
        </p:txBody>
      </p:sp>
      <p:pic>
        <p:nvPicPr>
          <p:cNvPr id="5122" name="Picture 2" descr="http://upload.wikimedia.org/wikipedia/commons/thumb/8/82/Pacific_Black_Ducks_on_pond_ducking.jpg/220px-Pacific_Black_Ducks_on_pond_ducking.jpg">
            <a:hlinkClick r:id="rId2"/>
          </p:cNvPr>
          <p:cNvPicPr>
            <a:picLocks noChangeAspect="1" noChangeArrowheads="1"/>
          </p:cNvPicPr>
          <p:nvPr/>
        </p:nvPicPr>
        <p:blipFill>
          <a:blip r:embed="rId3"/>
          <a:srcRect/>
          <a:stretch>
            <a:fillRect/>
          </a:stretch>
        </p:blipFill>
        <p:spPr bwMode="auto">
          <a:xfrm>
            <a:off x="5029200" y="0"/>
            <a:ext cx="41148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3886200" cy="4572000"/>
          </a:xfrm>
        </p:spPr>
        <p:txBody>
          <a:bodyPr>
            <a:normAutofit/>
          </a:bodyPr>
          <a:lstStyle/>
          <a:p>
            <a:r>
              <a:rPr lang="en-US" sz="2800" dirty="0" smtClean="0">
                <a:latin typeface="Times New Roman" pitchFamily="18" charset="0"/>
                <a:cs typeface="Times New Roman" pitchFamily="18" charset="0"/>
              </a:rPr>
              <a:t>Elongated and broad body</a:t>
            </a:r>
          </a:p>
          <a:p>
            <a:r>
              <a:rPr lang="en-US" sz="2800" dirty="0" smtClean="0">
                <a:latin typeface="Times New Roman" pitchFamily="18" charset="0"/>
                <a:cs typeface="Times New Roman" pitchFamily="18" charset="0"/>
              </a:rPr>
              <a:t>short neck</a:t>
            </a:r>
          </a:p>
          <a:p>
            <a:r>
              <a:rPr lang="en-US" sz="2800" dirty="0" smtClean="0">
                <a:latin typeface="Times New Roman" pitchFamily="18" charset="0"/>
                <a:cs typeface="Times New Roman" pitchFamily="18" charset="0"/>
              </a:rPr>
              <a:t>Bill is broad and contain serrated lamellae</a:t>
            </a:r>
          </a:p>
          <a:p>
            <a:r>
              <a:rPr lang="en-US" sz="2800" dirty="0" smtClean="0">
                <a:solidFill>
                  <a:srgbClr val="FF0000"/>
                </a:solidFill>
                <a:latin typeface="Times New Roman" pitchFamily="18" charset="0"/>
                <a:cs typeface="Times New Roman" pitchFamily="18" charset="0"/>
              </a:rPr>
              <a:t>Pectin along the beak</a:t>
            </a:r>
          </a:p>
          <a:p>
            <a:r>
              <a:rPr lang="en-US" sz="2800" dirty="0" smtClean="0">
                <a:latin typeface="Times New Roman" pitchFamily="18" charset="0"/>
                <a:cs typeface="Times New Roman" pitchFamily="18" charset="0"/>
              </a:rPr>
              <a:t>Wings are </a:t>
            </a:r>
            <a:r>
              <a:rPr lang="en-US" sz="2800" dirty="0" err="1" smtClean="0">
                <a:latin typeface="Times New Roman" pitchFamily="18" charset="0"/>
                <a:cs typeface="Times New Roman" pitchFamily="18" charset="0"/>
              </a:rPr>
              <a:t>short,strong</a:t>
            </a:r>
            <a:r>
              <a:rPr lang="en-US" sz="2800" dirty="0" smtClean="0">
                <a:latin typeface="Times New Roman" pitchFamily="18" charset="0"/>
                <a:cs typeface="Times New Roman" pitchFamily="18" charset="0"/>
              </a:rPr>
              <a:t> and pointed</a:t>
            </a:r>
          </a:p>
          <a:p>
            <a:endParaRPr lang="en-US" dirty="0"/>
          </a:p>
        </p:txBody>
      </p:sp>
      <p:sp>
        <p:nvSpPr>
          <p:cNvPr id="2" name="Title 1"/>
          <p:cNvSpPr>
            <a:spLocks noGrp="1"/>
          </p:cNvSpPr>
          <p:nvPr>
            <p:ph type="title"/>
          </p:nvPr>
        </p:nvSpPr>
        <p:spPr/>
        <p:txBody>
          <a:bodyPr>
            <a:normAutofit/>
          </a:bodyPr>
          <a:lstStyle/>
          <a:p>
            <a:r>
              <a:rPr lang="en-US" sz="4000" b="1" dirty="0" smtClean="0">
                <a:solidFill>
                  <a:srgbClr val="92D050"/>
                </a:solidFill>
                <a:latin typeface="Times New Roman" pitchFamily="18" charset="0"/>
                <a:cs typeface="Times New Roman" pitchFamily="18" charset="0"/>
              </a:rPr>
              <a:t>Morphology</a:t>
            </a:r>
            <a:endParaRPr lang="en-US" sz="4000" dirty="0">
              <a:solidFill>
                <a:srgbClr val="92D050"/>
              </a:solidFill>
              <a:latin typeface="Times New Roman" pitchFamily="18" charset="0"/>
              <a:cs typeface="Times New Roman" pitchFamily="18" charset="0"/>
            </a:endParaRPr>
          </a:p>
        </p:txBody>
      </p:sp>
      <p:pic>
        <p:nvPicPr>
          <p:cNvPr id="4098" name="Picture 2" descr="http://upload.wikimedia.org/wikipedia/commons/thumb/5/51/Mandarin.duck.arp.jpg/220px-Mandarin.duck.arp.jpg">
            <a:hlinkClick r:id="rId2"/>
          </p:cNvPr>
          <p:cNvPicPr>
            <a:picLocks noChangeAspect="1" noChangeArrowheads="1"/>
          </p:cNvPicPr>
          <p:nvPr/>
        </p:nvPicPr>
        <p:blipFill>
          <a:blip r:embed="rId3"/>
          <a:srcRect/>
          <a:stretch>
            <a:fillRect/>
          </a:stretch>
        </p:blipFill>
        <p:spPr bwMode="auto">
          <a:xfrm>
            <a:off x="4724400" y="76200"/>
            <a:ext cx="4419600"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1537</TotalTime>
  <Words>1664</Words>
  <Application>Microsoft Office PowerPoint</Application>
  <PresentationFormat>On-screen Show (4:3)</PresentationFormat>
  <Paragraphs>244</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DUCKS</vt:lpstr>
      <vt:lpstr>Slide 2</vt:lpstr>
      <vt:lpstr>Classification:</vt:lpstr>
      <vt:lpstr>Genera</vt:lpstr>
      <vt:lpstr>Slide 5</vt:lpstr>
      <vt:lpstr>Physiological Norms of Waterfowl</vt:lpstr>
      <vt:lpstr>Domestication and Origin:</vt:lpstr>
      <vt:lpstr>Etymology</vt:lpstr>
      <vt:lpstr>Morphology</vt:lpstr>
      <vt:lpstr>Sexing male Vs.female</vt:lpstr>
      <vt:lpstr>Voice Sexing:</vt:lpstr>
      <vt:lpstr>Plumage Sexing:</vt:lpstr>
      <vt:lpstr>M Vs F</vt:lpstr>
      <vt:lpstr>Slide 14</vt:lpstr>
      <vt:lpstr>Feeding</vt:lpstr>
      <vt:lpstr>Breeding</vt:lpstr>
      <vt:lpstr>Breeding</vt:lpstr>
      <vt:lpstr>Free Range </vt:lpstr>
      <vt:lpstr>Nesting Facts:</vt:lpstr>
      <vt:lpstr>Incubation And Hatching</vt:lpstr>
      <vt:lpstr>For Natural Hatching</vt:lpstr>
      <vt:lpstr>Egg Storage</vt:lpstr>
      <vt:lpstr>Brooding(0-4 weeks)</vt:lpstr>
      <vt:lpstr>Brooding…..</vt:lpstr>
      <vt:lpstr>Rearing(15-16 week)</vt:lpstr>
      <vt:lpstr>Adult  stock (above 17 weeks of age)</vt:lpstr>
      <vt:lpstr>Reproduction!!!</vt:lpstr>
      <vt:lpstr>Water and ducks</vt:lpstr>
      <vt:lpstr>Nutrition specification</vt:lpstr>
      <vt:lpstr>Sexual maturity</vt:lpstr>
      <vt:lpstr>Eggs</vt:lpstr>
      <vt:lpstr>Egg Composition(1oo gram of whole eggs)</vt:lpstr>
      <vt:lpstr>Interesting  Facts:</vt:lpstr>
      <vt:lpstr>Interesting Facts:</vt:lpstr>
      <vt:lpstr>Interesting Facts: </vt:lpstr>
      <vt:lpstr>Fictional characters  </vt:lpstr>
      <vt:lpstr>Slide 37</vt:lpstr>
      <vt:lpstr>Difference Between Duck Egg and Chicken Egg: </vt:lpstr>
      <vt:lpstr>Nutrition Profile Of EGG:</vt:lpstr>
      <vt:lpstr>Khakhi Campbell(europe, Mrs. Adah Campbell 1898,(Anas platyrhynchos) They are a cross between Mallard, Rouen andRunner ducks</vt:lpstr>
      <vt:lpstr>Indian Runner(Anas platyrhynchos domesticus)</vt:lpstr>
      <vt:lpstr>  MUSCOVY DUCKS(Cairina moschata) </vt:lpstr>
      <vt:lpstr>Pekin Duck(Anas platyrhynchos domestica, </vt:lpstr>
      <vt:lpstr>Slide 44</vt:lpstr>
    </vt:vector>
  </TitlesOfParts>
  <Company>uvas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Duck</dc:title>
  <dc:creator>2009-dvme-40</dc:creator>
  <cp:lastModifiedBy>Waqas</cp:lastModifiedBy>
  <cp:revision>54</cp:revision>
  <dcterms:created xsi:type="dcterms:W3CDTF">2013-02-06T10:06:32Z</dcterms:created>
  <dcterms:modified xsi:type="dcterms:W3CDTF">2015-09-03T16:39:28Z</dcterms:modified>
</cp:coreProperties>
</file>