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6"/>
  </p:notesMasterIdLst>
  <p:sldIdLst>
    <p:sldId id="277" r:id="rId2"/>
    <p:sldId id="257" r:id="rId3"/>
    <p:sldId id="308" r:id="rId4"/>
    <p:sldId id="262" r:id="rId5"/>
    <p:sldId id="258" r:id="rId6"/>
    <p:sldId id="279" r:id="rId7"/>
    <p:sldId id="278" r:id="rId8"/>
    <p:sldId id="259" r:id="rId9"/>
    <p:sldId id="280" r:id="rId10"/>
    <p:sldId id="274" r:id="rId11"/>
    <p:sldId id="281" r:id="rId12"/>
    <p:sldId id="260" r:id="rId13"/>
    <p:sldId id="282" r:id="rId14"/>
    <p:sldId id="303" r:id="rId15"/>
    <p:sldId id="307" r:id="rId16"/>
    <p:sldId id="261" r:id="rId17"/>
    <p:sldId id="305" r:id="rId18"/>
    <p:sldId id="306" r:id="rId19"/>
    <p:sldId id="276" r:id="rId20"/>
    <p:sldId id="291" r:id="rId21"/>
    <p:sldId id="263" r:id="rId22"/>
    <p:sldId id="283" r:id="rId23"/>
    <p:sldId id="264" r:id="rId24"/>
    <p:sldId id="284" r:id="rId25"/>
    <p:sldId id="292" r:id="rId26"/>
    <p:sldId id="265" r:id="rId27"/>
    <p:sldId id="285" r:id="rId28"/>
    <p:sldId id="293" r:id="rId29"/>
    <p:sldId id="266" r:id="rId30"/>
    <p:sldId id="302" r:id="rId31"/>
    <p:sldId id="267" r:id="rId32"/>
    <p:sldId id="294" r:id="rId33"/>
    <p:sldId id="286" r:id="rId34"/>
    <p:sldId id="270" r:id="rId35"/>
    <p:sldId id="287" r:id="rId36"/>
    <p:sldId id="268" r:id="rId37"/>
    <p:sldId id="288" r:id="rId38"/>
    <p:sldId id="295" r:id="rId39"/>
    <p:sldId id="275" r:id="rId40"/>
    <p:sldId id="269" r:id="rId41"/>
    <p:sldId id="296" r:id="rId42"/>
    <p:sldId id="297" r:id="rId43"/>
    <p:sldId id="289" r:id="rId44"/>
    <p:sldId id="271" r:id="rId45"/>
    <p:sldId id="298" r:id="rId46"/>
    <p:sldId id="290" r:id="rId47"/>
    <p:sldId id="272" r:id="rId48"/>
    <p:sldId id="300" r:id="rId49"/>
    <p:sldId id="304" r:id="rId50"/>
    <p:sldId id="299" r:id="rId51"/>
    <p:sldId id="310" r:id="rId52"/>
    <p:sldId id="311" r:id="rId53"/>
    <p:sldId id="313" r:id="rId54"/>
    <p:sldId id="27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63749-5C1B-4177-9218-96E3D4CCFA7D}" type="datetimeFigureOut">
              <a:rPr lang="en-US" smtClean="0"/>
              <a:pPr/>
              <a:t>12/16/2015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4A4D6-E146-46DA-BCBB-AFE2365C94E2}" type="slidenum">
              <a:rPr lang="en-US" smtClean="0"/>
              <a:pPr/>
              <a:t>‹#›</a:t>
            </a:fld>
            <a:endParaRPr lang="en-US"/>
          </a:p>
        </p:txBody>
      </p:sp>
    </p:spTree>
    <p:extLst>
      <p:ext uri="{BB962C8B-B14F-4D97-AF65-F5344CB8AC3E}">
        <p14:creationId xmlns:p14="http://schemas.microsoft.com/office/powerpoint/2010/main" val="192361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4A4D6-E146-46DA-BCBB-AFE2365C94E2}" type="slidenum">
              <a:rPr lang="en-US" smtClean="0"/>
              <a:pPr/>
              <a:t>24</a:t>
            </a:fld>
            <a:endParaRPr lang="en-US"/>
          </a:p>
        </p:txBody>
      </p:sp>
    </p:spTree>
    <p:extLst>
      <p:ext uri="{BB962C8B-B14F-4D97-AF65-F5344CB8AC3E}">
        <p14:creationId xmlns:p14="http://schemas.microsoft.com/office/powerpoint/2010/main" val="238059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44A7BC0-5615-4C5A-871E-3615F1F163A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44A7BC0-5615-4C5A-871E-3615F1F163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97CF78-4475-415A-90C7-2B0A369C6225}" type="datetimeFigureOut">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7BC0-5615-4C5A-871E-3615F1F163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297CF78-4475-415A-90C7-2B0A369C6225}" type="datetimeFigureOut">
              <a:rPr lang="en-US" smtClean="0"/>
              <a:pPr/>
              <a:t>12/16/2015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4A7BC0-5615-4C5A-871E-3615F1F163A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Keel_(bird)" TargetMode="External"/><Relationship Id="rId2" Type="http://schemas.openxmlformats.org/officeDocument/2006/relationships/hyperlink" Target="http://en.wikipedia.org/wiki/Sternum" TargetMode="External"/><Relationship Id="rId1" Type="http://schemas.openxmlformats.org/officeDocument/2006/relationships/slideLayout" Target="../slideLayouts/slideLayout7.xml"/><Relationship Id="rId5" Type="http://schemas.openxmlformats.org/officeDocument/2006/relationships/hyperlink" Target="http://en.wikipedia.org/wiki/Ratites" TargetMode="External"/><Relationship Id="rId4" Type="http://schemas.openxmlformats.org/officeDocument/2006/relationships/hyperlink" Target="http://en.wikipedia.org/wiki/Bea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Chordate" TargetMode="External"/><Relationship Id="rId7" Type="http://schemas.openxmlformats.org/officeDocument/2006/relationships/image" Target="../media/image3.jpeg"/><Relationship Id="rId2" Type="http://schemas.openxmlformats.org/officeDocument/2006/relationships/hyperlink" Target="http://en.wikipedia.org/wiki/Animalia" TargetMode="External"/><Relationship Id="rId1" Type="http://schemas.openxmlformats.org/officeDocument/2006/relationships/slideLayout" Target="../slideLayouts/slideLayout7.xml"/><Relationship Id="rId6" Type="http://schemas.openxmlformats.org/officeDocument/2006/relationships/hyperlink" Target="http://www.sandiegozoo.org/animalbytes/t-ostrich.html" TargetMode="External"/><Relationship Id="rId5" Type="http://schemas.openxmlformats.org/officeDocument/2006/relationships/hyperlink" Target="http://www.sandiegozoo.org/animalbytes/a-birds.html" TargetMode="External"/><Relationship Id="rId4" Type="http://schemas.openxmlformats.org/officeDocument/2006/relationships/hyperlink" Target="http://en.wikipedia.org/wiki/Vertebrat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andiegozoo.org/animalbytes/t-ostrich.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sandiegozoo.org/animalbytes/t-lion.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sandiegozoo.org/animalbytes/t-ostrich.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Arabian_Peninsula"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andiegozoo.org/animalbytes/t-ostrich.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sandiegozoo.org/animalbytes/e-desert.html" TargetMode="External"/><Relationship Id="rId2" Type="http://schemas.openxmlformats.org/officeDocument/2006/relationships/hyperlink" Target="http://www.sandiegozoo.org/animalbytes/t-ostrich.html" TargetMode="External"/><Relationship Id="rId1" Type="http://schemas.openxmlformats.org/officeDocument/2006/relationships/slideLayout" Target="../slideLayouts/slideLayout7.xml"/><Relationship Id="rId6" Type="http://schemas.openxmlformats.org/officeDocument/2006/relationships/hyperlink" Target="http://www.sandiegozoo.org/animalbytes/e-savanna.html" TargetMode="External"/><Relationship Id="rId5" Type="http://schemas.openxmlformats.org/officeDocument/2006/relationships/hyperlink" Target="http://www.sandiegozoo.org/animalbytes/g-africa.html"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hyperlink" Target="http://www.sandiegozoo.org/animalbytes/t-ostrich.htm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andiegozoo.org/animalbytes/t-ostrich.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sandiegozoo.org/animalbytes/t-ostrich.htm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andiegozoo.org/animalbytes/t-lizard.htm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sandiegozoo.org/animalbytes/t-ostrich.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andiegozoo.org/animalbytes/a-status.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OSTRICH</a:t>
            </a:r>
            <a:endParaRPr lang="en-US" dirty="0"/>
          </a:p>
        </p:txBody>
      </p:sp>
      <p:pic>
        <p:nvPicPr>
          <p:cNvPr id="4" name="Content Placeholder 3" descr="C:\Users\Muhammd Farooq\Desktop\images.jpg"/>
          <p:cNvPicPr>
            <a:picLocks noGrp="1" noChangeAspect="1" noChangeArrowheads="1"/>
          </p:cNvPicPr>
          <p:nvPr>
            <p:ph idx="1"/>
          </p:nvPr>
        </p:nvPicPr>
        <p:blipFill>
          <a:blip r:embed="rId2"/>
          <a:stretch>
            <a:fillRect/>
          </a:stretch>
        </p:blipFill>
        <p:spPr bwMode="auto">
          <a:xfrm>
            <a:off x="609600" y="1524000"/>
            <a:ext cx="7620000" cy="4495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57200"/>
            <a:ext cx="8915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The ostrich is a flightless bird because it does not have a breastbone called a </a:t>
            </a:r>
            <a:r>
              <a:rPr kumimoji="0" lang="en-US" sz="3200" b="0" i="1"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keeled sternum</a:t>
            </a: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flying birds have.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Feathers are also different from those of birds that fly:</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Fluffy, and don't hook together like flight feathers.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Not waterproof, and in the rain an ostrich looks very shaggy and drenched.</a:t>
            </a:r>
          </a:p>
          <a:p>
            <a:pPr marL="0" marR="0" lvl="0" indent="0" algn="just" defTabSz="914400" rtl="0" eaLnBrk="1" fontAlgn="base" latinLnBrk="0" hangingPunct="1">
              <a:lnSpc>
                <a:spcPct val="100000"/>
              </a:lnSpc>
              <a:spcBef>
                <a:spcPct val="0"/>
              </a:spcBef>
              <a:spcAft>
                <a:spcPct val="0"/>
              </a:spcAft>
              <a:buClrTx/>
              <a:buSzTx/>
              <a:tabLst/>
            </a:pPr>
            <a:r>
              <a:rPr lang="en-US" sz="3200" b="1" dirty="0" smtClean="0">
                <a:solidFill>
                  <a:srgbClr val="FF0000"/>
                </a:solidFill>
                <a:latin typeface="Calibri" pitchFamily="34" charset="0"/>
                <a:cs typeface="Arial" pitchFamily="34" charset="0"/>
              </a:rPr>
              <a:t>No Preen/</a:t>
            </a:r>
            <a:r>
              <a:rPr lang="en-US" sz="3200" b="1" dirty="0" err="1" smtClean="0">
                <a:solidFill>
                  <a:srgbClr val="FF0000"/>
                </a:solidFill>
                <a:latin typeface="Calibri" pitchFamily="34" charset="0"/>
                <a:cs typeface="Arial" pitchFamily="34" charset="0"/>
              </a:rPr>
              <a:t>Uropygeal</a:t>
            </a:r>
            <a:r>
              <a:rPr lang="en-US" sz="3200" b="1" dirty="0" smtClean="0">
                <a:solidFill>
                  <a:srgbClr val="FF0000"/>
                </a:solidFill>
                <a:latin typeface="Calibri" pitchFamily="34" charset="0"/>
                <a:cs typeface="Arial" pitchFamily="34" charset="0"/>
              </a:rPr>
              <a:t> gland</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1026" name="Picture 2" descr="C:\Users\Muhammd Farooq\Desktop\images (5).jpg"/>
          <p:cNvPicPr>
            <a:picLocks noChangeAspect="1" noChangeArrowheads="1"/>
          </p:cNvPicPr>
          <p:nvPr/>
        </p:nvPicPr>
        <p:blipFill>
          <a:blip r:embed="rId2"/>
          <a:srcRect/>
          <a:stretch>
            <a:fillRect/>
          </a:stretch>
        </p:blipFill>
        <p:spPr bwMode="auto">
          <a:xfrm>
            <a:off x="5410200" y="4647426"/>
            <a:ext cx="3734268" cy="2481949"/>
          </a:xfrm>
          <a:prstGeom prst="rect">
            <a:avLst/>
          </a:prstGeom>
          <a:noFill/>
        </p:spPr>
      </p:pic>
      <p:sp>
        <p:nvSpPr>
          <p:cNvPr id="4" name="Down Arrow 3"/>
          <p:cNvSpPr/>
          <p:nvPr/>
        </p:nvSpPr>
        <p:spPr>
          <a:xfrm flipH="1">
            <a:off x="3809999" y="4191000"/>
            <a:ext cx="304800" cy="762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752600"/>
            <a:ext cx="7086600" cy="2677656"/>
          </a:xfrm>
          <a:prstGeom prst="rect">
            <a:avLst/>
          </a:prstGeom>
          <a:noFill/>
        </p:spPr>
        <p:txBody>
          <a:bodyPr wrap="square" rtlCol="0">
            <a:spAutoFit/>
          </a:bodyPr>
          <a:lstStyle/>
          <a:p>
            <a:r>
              <a:rPr lang="en-US" sz="7200" b="1" dirty="0" smtClean="0">
                <a:solidFill>
                  <a:srgbClr val="FF0000"/>
                </a:solidFill>
              </a:rPr>
              <a:t>Why </a:t>
            </a:r>
            <a:r>
              <a:rPr lang="en-US" sz="9600" b="1" dirty="0" smtClean="0">
                <a:solidFill>
                  <a:srgbClr val="FF0000"/>
                </a:solidFill>
              </a:rPr>
              <a:t>Ostrich</a:t>
            </a:r>
            <a:r>
              <a:rPr lang="en-US" sz="7200" b="1" dirty="0" smtClean="0">
                <a:solidFill>
                  <a:srgbClr val="FF0000"/>
                </a:solidFill>
              </a:rPr>
              <a:t> is Unique??</a:t>
            </a:r>
            <a:endParaRPr lang="en-US" sz="72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4343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Unique facts</a:t>
            </a:r>
            <a:endPar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 ostrich’s eye is almost 2 inches (5 centimeters) across, the largest eye of any land animal.</a:t>
            </a:r>
            <a:b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C:\Users\Muhammd Farooq\Desktop\images (4).jpg"/>
          <p:cNvPicPr>
            <a:picLocks noChangeAspect="1" noChangeArrowheads="1"/>
          </p:cNvPicPr>
          <p:nvPr/>
        </p:nvPicPr>
        <p:blipFill>
          <a:blip r:embed="rId2"/>
          <a:srcRect/>
          <a:stretch>
            <a:fillRect/>
          </a:stretch>
        </p:blipFill>
        <p:spPr bwMode="auto">
          <a:xfrm>
            <a:off x="4495800" y="609600"/>
            <a:ext cx="4329112" cy="5410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8153400" cy="2308324"/>
          </a:xfrm>
          <a:prstGeom prst="rect">
            <a:avLst/>
          </a:prstGeom>
          <a:noFill/>
        </p:spPr>
        <p:txBody>
          <a:bodyPr wrap="square" rtlCol="0">
            <a:spAutoFit/>
          </a:bodyPr>
          <a:lstStyle/>
          <a:p>
            <a:pPr algn="just"/>
            <a:r>
              <a:rPr lang="en-US" sz="2800" dirty="0" smtClean="0">
                <a:solidFill>
                  <a:srgbClr val="000000"/>
                </a:solidFill>
                <a:latin typeface="Aharoni" pitchFamily="2" charset="-79"/>
                <a:ea typeface="Times New Roman" pitchFamily="18" charset="0"/>
                <a:cs typeface="Aharoni" pitchFamily="2" charset="-79"/>
              </a:rPr>
              <a:t> </a:t>
            </a:r>
            <a:r>
              <a:rPr lang="en-US" sz="3600" dirty="0" smtClean="0">
                <a:solidFill>
                  <a:srgbClr val="000000"/>
                </a:solidFill>
                <a:latin typeface="Arial" pitchFamily="34" charset="0"/>
                <a:ea typeface="Times New Roman" pitchFamily="18" charset="0"/>
                <a:cs typeface="Arial" pitchFamily="34" charset="0"/>
              </a:rPr>
              <a:t>When family groups of ostriches meet, they may challenge each other with short chases, then the winning adult pair takes all the chicks with them. </a:t>
            </a:r>
            <a:endParaRPr lang="en-US" sz="3600" dirty="0">
              <a:latin typeface="Arial" pitchFamily="34" charset="0"/>
              <a:cs typeface="Arial" pitchFamily="34" charset="0"/>
            </a:endParaRPr>
          </a:p>
        </p:txBody>
      </p:sp>
      <p:pic>
        <p:nvPicPr>
          <p:cNvPr id="3" name="Picture 2" descr="images (1).jpg"/>
          <p:cNvPicPr>
            <a:picLocks noChangeAspect="1"/>
          </p:cNvPicPr>
          <p:nvPr/>
        </p:nvPicPr>
        <p:blipFill>
          <a:blip r:embed="rId2"/>
          <a:stretch>
            <a:fillRect/>
          </a:stretch>
        </p:blipFill>
        <p:spPr>
          <a:xfrm>
            <a:off x="1676400" y="3276600"/>
            <a:ext cx="6324600" cy="3352800"/>
          </a:xfrm>
          <a:prstGeom prst="rect">
            <a:avLst/>
          </a:prstGeom>
        </p:spPr>
      </p:pic>
      <p:sp>
        <p:nvSpPr>
          <p:cNvPr id="4" name="TextBox 3"/>
          <p:cNvSpPr txBox="1"/>
          <p:nvPr/>
        </p:nvSpPr>
        <p:spPr>
          <a:xfrm>
            <a:off x="2819400" y="533400"/>
            <a:ext cx="2425664" cy="523220"/>
          </a:xfrm>
          <a:prstGeom prst="rect">
            <a:avLst/>
          </a:prstGeom>
          <a:noFill/>
        </p:spPr>
        <p:txBody>
          <a:bodyPr wrap="none" rtlCol="0">
            <a:spAutoFit/>
          </a:bodyPr>
          <a:lstStyle/>
          <a:p>
            <a:r>
              <a:rPr lang="en-US" sz="2800" b="1" dirty="0" smtClean="0">
                <a:solidFill>
                  <a:srgbClr val="FF0000"/>
                </a:solidFill>
                <a:latin typeface="Aharoni" pitchFamily="2" charset="-79"/>
                <a:cs typeface="Aharoni" pitchFamily="2" charset="-79"/>
              </a:rPr>
              <a:t>Unique Facts</a:t>
            </a:r>
            <a:r>
              <a:rPr lang="en-US" sz="2800" dirty="0" smtClean="0">
                <a:latin typeface="Aharoni" pitchFamily="2" charset="-79"/>
                <a:cs typeface="Aharoni" pitchFamily="2" charset="-79"/>
              </a:rPr>
              <a:t>:</a:t>
            </a:r>
            <a:endParaRPr lang="en-US" sz="2800" dirty="0">
              <a:latin typeface="Aharoni" pitchFamily="2" charset="-79"/>
              <a:cs typeface="Aharoni" pitchFamily="2" charset="-79"/>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686800" cy="3416320"/>
          </a:xfrm>
          <a:prstGeom prst="rect">
            <a:avLst/>
          </a:prstGeom>
        </p:spPr>
        <p:txBody>
          <a:bodyPr wrap="square">
            <a:spAutoFit/>
          </a:bodyPr>
          <a:lstStyle/>
          <a:p>
            <a:pPr marL="571500" indent="-571500" algn="just">
              <a:buFont typeface="Wingdings" pitchFamily="2" charset="2"/>
              <a:buChar char="Ø"/>
            </a:pPr>
            <a:r>
              <a:rPr lang="en-US" sz="3600" dirty="0" smtClean="0">
                <a:solidFill>
                  <a:srgbClr val="000000"/>
                </a:solidFill>
                <a:latin typeface="Arial" pitchFamily="34" charset="0"/>
                <a:ea typeface="Times New Roman" pitchFamily="18" charset="0"/>
                <a:cs typeface="Arial" pitchFamily="34" charset="0"/>
              </a:rPr>
              <a:t>Some of these "ostrich nurseries" can end up with 300 chicks and only a couple of adults to look after them all!</a:t>
            </a:r>
          </a:p>
          <a:p>
            <a:pPr marL="571500" indent="-571500" algn="just">
              <a:buFont typeface="Wingdings" pitchFamily="2" charset="2"/>
              <a:buChar char="Ø"/>
            </a:pPr>
            <a:r>
              <a:rPr lang="en-US" sz="3600" dirty="0" smtClean="0">
                <a:solidFill>
                  <a:srgbClr val="000000"/>
                </a:solidFill>
                <a:latin typeface="Arial" pitchFamily="34" charset="0"/>
                <a:cs typeface="Arial" pitchFamily="34" charset="0"/>
              </a:rPr>
              <a:t>6 months earlier female becomes mature.</a:t>
            </a:r>
          </a:p>
          <a:p>
            <a:pPr marL="571500" indent="-571500" algn="just">
              <a:buFont typeface="Wingdings" pitchFamily="2" charset="2"/>
              <a:buChar char="Ø"/>
            </a:pPr>
            <a:r>
              <a:rPr lang="en-US" sz="3600" dirty="0" smtClean="0">
                <a:solidFill>
                  <a:srgbClr val="000000"/>
                </a:solidFill>
                <a:latin typeface="Arial" pitchFamily="34" charset="0"/>
                <a:cs typeface="Arial" pitchFamily="34" charset="0"/>
              </a:rPr>
              <a:t>March or April goes up to September.</a:t>
            </a:r>
            <a:endParaRPr lang="en-US" sz="36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8001000" cy="3539430"/>
          </a:xfrm>
          <a:prstGeom prst="rect">
            <a:avLst/>
          </a:prstGeom>
        </p:spPr>
        <p:txBody>
          <a:bodyPr wrap="square">
            <a:spAutoFit/>
          </a:bodyPr>
          <a:lstStyle/>
          <a:p>
            <a:pPr>
              <a:buFont typeface="Arial" pitchFamily="34" charset="0"/>
              <a:buChar char="•"/>
            </a:pPr>
            <a:endParaRPr lang="en-US" sz="2800" dirty="0" smtClean="0">
              <a:solidFill>
                <a:srgbClr val="252525"/>
              </a:solidFill>
              <a:latin typeface="Arial"/>
            </a:endParaRPr>
          </a:p>
          <a:p>
            <a:pPr>
              <a:buFont typeface="Arial" pitchFamily="34" charset="0"/>
              <a:buChar char="•"/>
            </a:pPr>
            <a:r>
              <a:rPr lang="en-US" sz="2800" dirty="0" smtClean="0">
                <a:solidFill>
                  <a:srgbClr val="252525"/>
                </a:solidFill>
                <a:latin typeface="Arial"/>
              </a:rPr>
              <a:t>The </a:t>
            </a:r>
            <a:r>
              <a:rPr lang="en-US" sz="2800" dirty="0">
                <a:solidFill>
                  <a:srgbClr val="252525"/>
                </a:solidFill>
                <a:latin typeface="Arial"/>
              </a:rPr>
              <a:t>ostrich's </a:t>
            </a:r>
            <a:r>
              <a:rPr lang="en-US" sz="2800" dirty="0">
                <a:solidFill>
                  <a:srgbClr val="0B0080"/>
                </a:solidFill>
                <a:latin typeface="Arial"/>
                <a:hlinkClick r:id="rId2" tooltip="Sternum"/>
              </a:rPr>
              <a:t>sternum</a:t>
            </a:r>
            <a:r>
              <a:rPr lang="en-US" sz="2800" dirty="0">
                <a:solidFill>
                  <a:srgbClr val="252525"/>
                </a:solidFill>
                <a:latin typeface="Arial"/>
              </a:rPr>
              <a:t> is flat, lacking the </a:t>
            </a:r>
            <a:r>
              <a:rPr lang="en-US" sz="2800" dirty="0">
                <a:solidFill>
                  <a:srgbClr val="0B0080"/>
                </a:solidFill>
                <a:latin typeface="Arial"/>
                <a:hlinkClick r:id="rId3" tooltip="Keel (bird)"/>
              </a:rPr>
              <a:t>keel</a:t>
            </a:r>
            <a:r>
              <a:rPr lang="en-US" sz="2800" dirty="0">
                <a:solidFill>
                  <a:srgbClr val="252525"/>
                </a:solidFill>
                <a:latin typeface="Arial"/>
              </a:rPr>
              <a:t> </a:t>
            </a:r>
            <a:r>
              <a:rPr lang="en-US" sz="2800" dirty="0" smtClean="0">
                <a:solidFill>
                  <a:srgbClr val="252525"/>
                </a:solidFill>
                <a:latin typeface="Arial"/>
              </a:rPr>
              <a:t>to</a:t>
            </a:r>
          </a:p>
          <a:p>
            <a:r>
              <a:rPr lang="en-US" sz="2800" dirty="0" smtClean="0">
                <a:solidFill>
                  <a:srgbClr val="252525"/>
                </a:solidFill>
                <a:latin typeface="Arial"/>
              </a:rPr>
              <a:t> </a:t>
            </a:r>
            <a:r>
              <a:rPr lang="en-US" sz="2800" dirty="0">
                <a:solidFill>
                  <a:srgbClr val="252525"/>
                </a:solidFill>
                <a:latin typeface="Arial"/>
              </a:rPr>
              <a:t>which wing muscles attach in flying </a:t>
            </a:r>
            <a:r>
              <a:rPr lang="en-US" sz="2800" dirty="0" smtClean="0">
                <a:solidFill>
                  <a:srgbClr val="252525"/>
                </a:solidFill>
                <a:latin typeface="Arial"/>
              </a:rPr>
              <a:t>birds.</a:t>
            </a:r>
          </a:p>
          <a:p>
            <a:pPr>
              <a:buFont typeface="Arial" pitchFamily="34" charset="0"/>
              <a:buChar char="•"/>
            </a:pPr>
            <a:endParaRPr lang="en-US" sz="2800" dirty="0" smtClean="0">
              <a:solidFill>
                <a:srgbClr val="252525"/>
              </a:solidFill>
              <a:latin typeface="Arial"/>
            </a:endParaRPr>
          </a:p>
          <a:p>
            <a:pPr>
              <a:buFont typeface="Arial" pitchFamily="34" charset="0"/>
              <a:buChar char="•"/>
            </a:pPr>
            <a:r>
              <a:rPr lang="en-US" sz="2800" dirty="0" smtClean="0">
                <a:solidFill>
                  <a:srgbClr val="252525"/>
                </a:solidFill>
                <a:latin typeface="Arial"/>
              </a:rPr>
              <a:t>The</a:t>
            </a:r>
            <a:r>
              <a:rPr lang="en-US" sz="2800" dirty="0">
                <a:solidFill>
                  <a:srgbClr val="252525"/>
                </a:solidFill>
                <a:latin typeface="Arial"/>
              </a:rPr>
              <a:t> </a:t>
            </a:r>
            <a:r>
              <a:rPr lang="en-US" sz="2800" dirty="0">
                <a:solidFill>
                  <a:srgbClr val="0B0080"/>
                </a:solidFill>
                <a:latin typeface="Arial"/>
                <a:hlinkClick r:id="rId4" tooltip="Beak"/>
              </a:rPr>
              <a:t>beak</a:t>
            </a:r>
            <a:r>
              <a:rPr lang="en-US" sz="2800" dirty="0">
                <a:solidFill>
                  <a:srgbClr val="252525"/>
                </a:solidFill>
                <a:latin typeface="Arial"/>
              </a:rPr>
              <a:t> is flat and broad, with a rounded </a:t>
            </a:r>
            <a:r>
              <a:rPr lang="en-US" sz="2800" dirty="0" smtClean="0">
                <a:solidFill>
                  <a:srgbClr val="252525"/>
                </a:solidFill>
                <a:latin typeface="Arial"/>
              </a:rPr>
              <a:t>tip.</a:t>
            </a:r>
          </a:p>
          <a:p>
            <a:pPr>
              <a:buFont typeface="Arial" pitchFamily="34" charset="0"/>
              <a:buChar char="•"/>
            </a:pPr>
            <a:endParaRPr lang="en-US" sz="2800" dirty="0" smtClean="0">
              <a:solidFill>
                <a:srgbClr val="252525"/>
              </a:solidFill>
              <a:latin typeface="Arial"/>
            </a:endParaRPr>
          </a:p>
          <a:p>
            <a:pPr>
              <a:buFont typeface="Arial" pitchFamily="34" charset="0"/>
              <a:buChar char="•"/>
            </a:pPr>
            <a:r>
              <a:rPr lang="en-US" sz="2800" dirty="0" smtClean="0">
                <a:solidFill>
                  <a:srgbClr val="252525"/>
                </a:solidFill>
                <a:latin typeface="Arial"/>
              </a:rPr>
              <a:t>Like </a:t>
            </a:r>
            <a:r>
              <a:rPr lang="en-US" sz="2800" dirty="0">
                <a:solidFill>
                  <a:srgbClr val="252525"/>
                </a:solidFill>
                <a:latin typeface="Arial"/>
              </a:rPr>
              <a:t>all </a:t>
            </a:r>
            <a:r>
              <a:rPr lang="en-US" sz="2800" dirty="0">
                <a:solidFill>
                  <a:srgbClr val="0B0080"/>
                </a:solidFill>
                <a:latin typeface="Arial"/>
                <a:hlinkClick r:id="rId5" tooltip="Ratites"/>
              </a:rPr>
              <a:t>ratites</a:t>
            </a:r>
            <a:r>
              <a:rPr lang="en-US" sz="2800" dirty="0">
                <a:solidFill>
                  <a:srgbClr val="252525"/>
                </a:solidFill>
                <a:latin typeface="Arial"/>
              </a:rPr>
              <a:t>, the ostrich has no </a:t>
            </a:r>
            <a:r>
              <a:rPr lang="en-US" sz="2800" b="1" dirty="0" smtClean="0">
                <a:solidFill>
                  <a:srgbClr val="FF0000"/>
                </a:solidFill>
                <a:latin typeface="Arial"/>
              </a:rPr>
              <a:t>crop</a:t>
            </a:r>
            <a:r>
              <a:rPr lang="en-US" sz="2800" dirty="0" smtClean="0">
                <a:solidFill>
                  <a:srgbClr val="252525"/>
                </a:solidFill>
                <a:latin typeface="Arial"/>
              </a:rPr>
              <a:t>, and </a:t>
            </a:r>
            <a:r>
              <a:rPr lang="en-US" sz="2800" dirty="0">
                <a:solidFill>
                  <a:srgbClr val="252525"/>
                </a:solidFill>
                <a:latin typeface="Arial"/>
              </a:rPr>
              <a:t>it also lacks a </a:t>
            </a:r>
            <a:r>
              <a:rPr lang="en-US" sz="2800" b="1" dirty="0" smtClean="0">
                <a:solidFill>
                  <a:srgbClr val="FF0000"/>
                </a:solidFill>
                <a:latin typeface="Arial"/>
              </a:rPr>
              <a:t>gallbladder</a:t>
            </a:r>
            <a:r>
              <a:rPr lang="en-US" sz="2800" b="1" dirty="0" smtClean="0">
                <a:solidFill>
                  <a:srgbClr val="0B0080"/>
                </a:solidFill>
                <a:latin typeface="Arial"/>
              </a:rPr>
              <a:t>.</a:t>
            </a:r>
            <a:endParaRPr lang="en-US" sz="2800" b="1" dirty="0"/>
          </a:p>
        </p:txBody>
      </p:sp>
    </p:spTree>
    <p:extLst>
      <p:ext uri="{BB962C8B-B14F-4D97-AF65-F5344CB8AC3E}">
        <p14:creationId xmlns:p14="http://schemas.microsoft.com/office/powerpoint/2010/main" val="125814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304800"/>
            <a:ext cx="8915399"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One ostrich egg is equivalent to the weight of about 2</a:t>
            </a:r>
            <a:r>
              <a:rPr lang="en-US" sz="3600" dirty="0" smtClean="0">
                <a:solidFill>
                  <a:srgbClr val="000000"/>
                </a:solidFill>
                <a:latin typeface="Calibri" pitchFamily="34" charset="0"/>
                <a:ea typeface="Times New Roman" pitchFamily="18" charset="0"/>
                <a:cs typeface="Arial" pitchFamily="34" charset="0"/>
              </a:rPr>
              <a:t> dozen </a:t>
            </a:r>
            <a: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chicken eggs!</a:t>
            </a:r>
            <a:b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sz="36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Ostriches are attracted to small, shiny objects and peck curiously at them.</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C:\Users\Muhammd Farooq\Desktop\images (3).jpg"/>
          <p:cNvPicPr>
            <a:picLocks noChangeAspect="1" noChangeArrowheads="1"/>
          </p:cNvPicPr>
          <p:nvPr/>
        </p:nvPicPr>
        <p:blipFill>
          <a:blip r:embed="rId2"/>
          <a:srcRect/>
          <a:stretch>
            <a:fillRect/>
          </a:stretch>
        </p:blipFill>
        <p:spPr bwMode="auto">
          <a:xfrm>
            <a:off x="2362200" y="2971800"/>
            <a:ext cx="6095999" cy="3276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534400" cy="6124754"/>
          </a:xfrm>
          <a:prstGeom prst="rect">
            <a:avLst/>
          </a:prstGeom>
        </p:spPr>
        <p:txBody>
          <a:bodyPr wrap="square">
            <a:spAutoFit/>
          </a:bodyPr>
          <a:lstStyle/>
          <a:p>
            <a:pPr>
              <a:buFont typeface="Arial" pitchFamily="34" charset="0"/>
              <a:buChar char="•"/>
            </a:pPr>
            <a:r>
              <a:rPr lang="en-US" sz="2800" dirty="0" smtClean="0">
                <a:solidFill>
                  <a:srgbClr val="252525"/>
                </a:solidFill>
                <a:latin typeface="Arial"/>
              </a:rPr>
              <a:t>The skin of the female's neck and thighs is pinkish gray,</a:t>
            </a:r>
          </a:p>
          <a:p>
            <a:pPr>
              <a:buFont typeface="Arial" pitchFamily="34" charset="0"/>
              <a:buChar char="•"/>
            </a:pPr>
            <a:r>
              <a:rPr lang="en-US" sz="2800" dirty="0" smtClean="0">
                <a:solidFill>
                  <a:srgbClr val="252525"/>
                </a:solidFill>
                <a:latin typeface="Arial"/>
              </a:rPr>
              <a:t>while the male's is blue-gray, gray </a:t>
            </a:r>
            <a:r>
              <a:rPr lang="en-US" sz="2800" dirty="0">
                <a:solidFill>
                  <a:srgbClr val="252525"/>
                </a:solidFill>
                <a:latin typeface="Arial"/>
              </a:rPr>
              <a:t>or pink dependent on </a:t>
            </a:r>
            <a:r>
              <a:rPr lang="en-US" sz="2800" dirty="0" smtClean="0">
                <a:solidFill>
                  <a:srgbClr val="252525"/>
                </a:solidFill>
                <a:latin typeface="Arial"/>
              </a:rPr>
              <a:t>subspecies</a:t>
            </a:r>
          </a:p>
          <a:p>
            <a:pPr>
              <a:buFont typeface="Arial" pitchFamily="34" charset="0"/>
              <a:buChar char="•"/>
            </a:pPr>
            <a:r>
              <a:rPr lang="en-US" sz="2800" dirty="0" smtClean="0">
                <a:solidFill>
                  <a:srgbClr val="252525"/>
                </a:solidFill>
                <a:latin typeface="Arial"/>
              </a:rPr>
              <a:t>Male feathers are black</a:t>
            </a:r>
          </a:p>
          <a:p>
            <a:pPr>
              <a:buFont typeface="Arial" pitchFamily="34" charset="0"/>
              <a:buChar char="•"/>
            </a:pPr>
            <a:r>
              <a:rPr lang="en-US" sz="2800" dirty="0" smtClean="0">
                <a:solidFill>
                  <a:srgbClr val="252525"/>
                </a:solidFill>
                <a:latin typeface="Arial"/>
              </a:rPr>
              <a:t>Female feathers are brown</a:t>
            </a:r>
          </a:p>
          <a:p>
            <a:r>
              <a:rPr lang="en-US" sz="2800" dirty="0" smtClean="0">
                <a:solidFill>
                  <a:srgbClr val="252525"/>
                </a:solidFill>
                <a:latin typeface="Arial"/>
              </a:rPr>
              <a:t>But the tips of feathers are white at tips</a:t>
            </a:r>
          </a:p>
          <a:p>
            <a:r>
              <a:rPr lang="en-US" sz="2800" dirty="0" smtClean="0">
                <a:solidFill>
                  <a:srgbClr val="252525"/>
                </a:solidFill>
                <a:latin typeface="Arial"/>
              </a:rPr>
              <a:t>Male is large size ,female is smaller in size</a:t>
            </a:r>
          </a:p>
          <a:p>
            <a:r>
              <a:rPr lang="en-US" sz="2800" dirty="0" smtClean="0">
                <a:solidFill>
                  <a:srgbClr val="252525"/>
                </a:solidFill>
                <a:latin typeface="Arial"/>
              </a:rPr>
              <a:t>Male has </a:t>
            </a:r>
            <a:r>
              <a:rPr lang="en-US" sz="2800" dirty="0" err="1" smtClean="0">
                <a:solidFill>
                  <a:srgbClr val="252525"/>
                </a:solidFill>
                <a:latin typeface="Arial"/>
              </a:rPr>
              <a:t>distinguised</a:t>
            </a:r>
            <a:r>
              <a:rPr lang="en-US" sz="2800" dirty="0" smtClean="0">
                <a:solidFill>
                  <a:srgbClr val="252525"/>
                </a:solidFill>
                <a:latin typeface="Arial"/>
              </a:rPr>
              <a:t> </a:t>
            </a:r>
            <a:r>
              <a:rPr lang="en-US" sz="2800" dirty="0" err="1" smtClean="0">
                <a:solidFill>
                  <a:srgbClr val="252525"/>
                </a:solidFill>
                <a:latin typeface="Arial"/>
              </a:rPr>
              <a:t>copulatory</a:t>
            </a:r>
            <a:r>
              <a:rPr lang="en-US" sz="2800" dirty="0" smtClean="0">
                <a:solidFill>
                  <a:srgbClr val="252525"/>
                </a:solidFill>
                <a:latin typeface="Arial"/>
              </a:rPr>
              <a:t> </a:t>
            </a:r>
            <a:r>
              <a:rPr lang="en-US" sz="2800" dirty="0" err="1" smtClean="0">
                <a:solidFill>
                  <a:srgbClr val="252525"/>
                </a:solidFill>
                <a:latin typeface="Arial"/>
              </a:rPr>
              <a:t>organ,phallus</a:t>
            </a:r>
            <a:endParaRPr lang="en-US" sz="2800" dirty="0" smtClean="0">
              <a:solidFill>
                <a:srgbClr val="252525"/>
              </a:solidFill>
              <a:latin typeface="Arial"/>
            </a:endParaRPr>
          </a:p>
          <a:p>
            <a:r>
              <a:rPr lang="en-US" sz="2800" dirty="0" smtClean="0">
                <a:solidFill>
                  <a:srgbClr val="252525"/>
                </a:solidFill>
                <a:latin typeface="Arial"/>
              </a:rPr>
              <a:t>Female has </a:t>
            </a:r>
            <a:r>
              <a:rPr lang="en-US" sz="2800" dirty="0" err="1" smtClean="0">
                <a:solidFill>
                  <a:srgbClr val="252525"/>
                </a:solidFill>
                <a:latin typeface="Arial"/>
              </a:rPr>
              <a:t>cloacal</a:t>
            </a:r>
            <a:r>
              <a:rPr lang="en-US" sz="2800" dirty="0" smtClean="0">
                <a:solidFill>
                  <a:srgbClr val="252525"/>
                </a:solidFill>
                <a:latin typeface="Arial"/>
              </a:rPr>
              <a:t> opening for </a:t>
            </a:r>
            <a:r>
              <a:rPr lang="en-US" sz="2800" dirty="0" err="1" smtClean="0">
                <a:solidFill>
                  <a:srgbClr val="252525"/>
                </a:solidFill>
                <a:latin typeface="Arial"/>
              </a:rPr>
              <a:t>mating.both</a:t>
            </a:r>
            <a:r>
              <a:rPr lang="en-US" sz="2800" dirty="0" smtClean="0">
                <a:solidFill>
                  <a:srgbClr val="252525"/>
                </a:solidFill>
                <a:latin typeface="Arial"/>
              </a:rPr>
              <a:t> mate in sitting position</a:t>
            </a:r>
          </a:p>
          <a:p>
            <a:r>
              <a:rPr lang="en-US" sz="2800" dirty="0" smtClean="0">
                <a:solidFill>
                  <a:srgbClr val="252525"/>
                </a:solidFill>
                <a:latin typeface="Arial"/>
              </a:rPr>
              <a:t>Ostrich/</a:t>
            </a:r>
            <a:r>
              <a:rPr lang="en-US" sz="2800" dirty="0" err="1" smtClean="0">
                <a:solidFill>
                  <a:srgbClr val="252525"/>
                </a:solidFill>
                <a:latin typeface="Arial"/>
              </a:rPr>
              <a:t>retites</a:t>
            </a:r>
            <a:r>
              <a:rPr lang="en-US" sz="2800" dirty="0" smtClean="0">
                <a:solidFill>
                  <a:srgbClr val="252525"/>
                </a:solidFill>
                <a:latin typeface="Arial"/>
              </a:rPr>
              <a:t> are only birds that have separate opening for GIT,REPRODUCTIVE AND urinary systems.</a:t>
            </a:r>
            <a:endParaRPr lang="en-US" sz="2800" dirty="0"/>
          </a:p>
        </p:txBody>
      </p:sp>
    </p:spTree>
    <p:extLst>
      <p:ext uri="{BB962C8B-B14F-4D97-AF65-F5344CB8AC3E}">
        <p14:creationId xmlns:p14="http://schemas.microsoft.com/office/powerpoint/2010/main" val="140212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831" y="1447800"/>
            <a:ext cx="559880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49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Ostrich Egg Fun Facts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a:r>
            <a:br>
              <a:rPr kumimoji="0" lang="en-US" sz="36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br>
            <a:r>
              <a:rPr kumimoji="0" lang="en-US" sz="3600" b="0"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The shells of ostrich eggs are thick and strong - necessary because adult ostriches are heavy and sit on the eggs in the nest.</a:t>
            </a:r>
          </a:p>
          <a:p>
            <a:pPr marL="0" marR="0" lvl="0" indent="0" algn="l" defTabSz="914400" rtl="0" eaLnBrk="1" fontAlgn="base" latinLnBrk="0" hangingPunct="1">
              <a:lnSpc>
                <a:spcPct val="100000"/>
              </a:lnSpc>
              <a:spcBef>
                <a:spcPct val="0"/>
              </a:spcBef>
              <a:spcAft>
                <a:spcPct val="0"/>
              </a:spcAft>
              <a:buClrTx/>
              <a:buSzTx/>
              <a:buFontTx/>
              <a:buNone/>
              <a:tabLst/>
            </a:pPr>
            <a:endParaRPr lang="en-US" sz="3600" dirty="0" smtClean="0">
              <a:solidFill>
                <a:schemeClr val="bg1"/>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Sometimes if the nest is unprotected briefly, large birds called vultures drop stones from the air to try and break an egg for food, and a strong shell prevents too much breakage.</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839200" cy="6124754"/>
          </a:xfrm>
          <a:prstGeom prst="rect">
            <a:avLst/>
          </a:prstGeom>
        </p:spPr>
        <p:txBody>
          <a:bodyPr wrap="square">
            <a:spAutoFit/>
          </a:bodyPr>
          <a:lstStyle/>
          <a:p>
            <a:r>
              <a:rPr lang="en-US" sz="2800" dirty="0" err="1" smtClean="0"/>
              <a:t>Kingdom:</a:t>
            </a:r>
            <a:r>
              <a:rPr lang="en-US" sz="2800" dirty="0" err="1" smtClean="0">
                <a:hlinkClick r:id="rId2" tooltip="Animalia"/>
              </a:rPr>
              <a:t>Animalia</a:t>
            </a:r>
            <a:endParaRPr lang="en-US" sz="2800" dirty="0" smtClean="0"/>
          </a:p>
          <a:p>
            <a:r>
              <a:rPr lang="en-US" sz="2800" dirty="0" err="1" smtClean="0"/>
              <a:t>Phylum:</a:t>
            </a:r>
            <a:r>
              <a:rPr lang="en-US" sz="2800" dirty="0" err="1" smtClean="0">
                <a:hlinkClick r:id="rId3" tooltip="Chordate"/>
              </a:rPr>
              <a:t>Chordata</a:t>
            </a:r>
            <a:endParaRPr lang="en-US" sz="2800" dirty="0" smtClean="0"/>
          </a:p>
          <a:p>
            <a:r>
              <a:rPr lang="en-US" sz="2800" dirty="0" err="1" smtClean="0"/>
              <a:t>Subphylum:</a:t>
            </a:r>
            <a:r>
              <a:rPr lang="en-US" sz="2800" u="sng" dirty="0" err="1" smtClean="0">
                <a:hlinkClick r:id="rId4" tooltip="Vertebrate"/>
              </a:rPr>
              <a:t>Vertebrata</a:t>
            </a:r>
            <a:endParaRPr lang="en-US" sz="2800" b="1" dirty="0" smtClean="0"/>
          </a:p>
          <a:p>
            <a:r>
              <a:rPr lang="en-US" sz="2800" b="1" dirty="0" smtClean="0"/>
              <a:t>Class</a:t>
            </a:r>
            <a:r>
              <a:rPr lang="en-US" sz="2800" b="1" dirty="0"/>
              <a:t>:</a:t>
            </a:r>
            <a:r>
              <a:rPr lang="en-US" sz="2800" dirty="0"/>
              <a:t> </a:t>
            </a:r>
            <a:r>
              <a:rPr lang="en-US" sz="2800" u="sng" dirty="0">
                <a:hlinkClick r:id="rId5"/>
              </a:rPr>
              <a:t>Aves (Birds) </a:t>
            </a:r>
            <a:r>
              <a:rPr lang="en-US" sz="2800" dirty="0"/>
              <a:t/>
            </a:r>
            <a:br>
              <a:rPr lang="en-US" sz="2800" dirty="0"/>
            </a:br>
            <a:r>
              <a:rPr lang="en-US" sz="2800" b="1" dirty="0"/>
              <a:t>Order:</a:t>
            </a:r>
            <a:r>
              <a:rPr lang="en-US" sz="2800" dirty="0"/>
              <a:t> </a:t>
            </a:r>
            <a:r>
              <a:rPr lang="en-US" sz="2800" dirty="0" err="1"/>
              <a:t>Struthioniformes</a:t>
            </a:r>
            <a:r>
              <a:rPr lang="en-US" sz="2800" dirty="0"/>
              <a:t/>
            </a:r>
            <a:br>
              <a:rPr lang="en-US" sz="2800" dirty="0"/>
            </a:br>
            <a:r>
              <a:rPr lang="en-US" sz="2800" b="1" dirty="0"/>
              <a:t>Family:</a:t>
            </a:r>
            <a:r>
              <a:rPr lang="en-US" sz="2800" dirty="0"/>
              <a:t> </a:t>
            </a:r>
            <a:r>
              <a:rPr lang="en-US" sz="2800" dirty="0" err="1"/>
              <a:t>Struthionidae</a:t>
            </a:r>
            <a:r>
              <a:rPr lang="en-US" sz="2800" dirty="0"/>
              <a:t> </a:t>
            </a:r>
            <a:br>
              <a:rPr lang="en-US" sz="2800" dirty="0"/>
            </a:br>
            <a:r>
              <a:rPr lang="en-US" sz="2800" b="1" dirty="0"/>
              <a:t>Genus:</a:t>
            </a:r>
            <a:r>
              <a:rPr lang="en-US" sz="2800" dirty="0"/>
              <a:t> </a:t>
            </a:r>
            <a:r>
              <a:rPr lang="en-US" sz="2800" i="1" dirty="0" err="1"/>
              <a:t>Struthio</a:t>
            </a:r>
            <a:r>
              <a:rPr lang="en-US" sz="2800" dirty="0"/>
              <a:t/>
            </a:r>
            <a:br>
              <a:rPr lang="en-US" sz="2800" dirty="0"/>
            </a:br>
            <a:r>
              <a:rPr lang="en-US" sz="2800" b="1" dirty="0"/>
              <a:t>Species:</a:t>
            </a:r>
            <a:r>
              <a:rPr lang="en-US" sz="2800" dirty="0"/>
              <a:t> </a:t>
            </a:r>
            <a:r>
              <a:rPr lang="en-US" sz="2800" i="1" dirty="0" err="1"/>
              <a:t>camelus</a:t>
            </a:r>
            <a:r>
              <a:rPr lang="en-US" sz="2800" dirty="0"/>
              <a:t/>
            </a:r>
            <a:br>
              <a:rPr lang="en-US" sz="2800" dirty="0"/>
            </a:br>
            <a:r>
              <a:rPr lang="en-US" sz="2800" b="1" dirty="0"/>
              <a:t>Subspecies:</a:t>
            </a:r>
            <a:r>
              <a:rPr lang="en-US" sz="2800" dirty="0"/>
              <a:t> </a:t>
            </a:r>
            <a:br>
              <a:rPr lang="en-US" sz="2800" dirty="0"/>
            </a:br>
            <a:r>
              <a:rPr lang="en-US" sz="2800" b="1" dirty="0"/>
              <a:t>• </a:t>
            </a:r>
            <a:r>
              <a:rPr lang="en-US" sz="2800" i="1" dirty="0" err="1"/>
              <a:t>camelus</a:t>
            </a:r>
            <a:r>
              <a:rPr lang="en-US" sz="2800" dirty="0"/>
              <a:t> (North African) </a:t>
            </a:r>
            <a:br>
              <a:rPr lang="en-US" sz="2800" dirty="0"/>
            </a:br>
            <a:r>
              <a:rPr lang="en-US" sz="2800" b="1" dirty="0"/>
              <a:t>• </a:t>
            </a:r>
            <a:r>
              <a:rPr lang="en-US" sz="2800" i="1" dirty="0" err="1"/>
              <a:t>molybdophanes</a:t>
            </a:r>
            <a:r>
              <a:rPr lang="en-US" sz="2800" dirty="0"/>
              <a:t> (Somali)</a:t>
            </a:r>
            <a:br>
              <a:rPr lang="en-US" sz="2800" dirty="0"/>
            </a:br>
            <a:r>
              <a:rPr lang="en-US" sz="2800" b="1" dirty="0"/>
              <a:t>• </a:t>
            </a:r>
            <a:r>
              <a:rPr lang="en-US" sz="2800" i="1" dirty="0" err="1"/>
              <a:t>massaicus</a:t>
            </a:r>
            <a:r>
              <a:rPr lang="en-US" sz="2800" dirty="0"/>
              <a:t> (</a:t>
            </a:r>
            <a:r>
              <a:rPr lang="en-US" sz="2800" dirty="0" err="1"/>
              <a:t>Masai</a:t>
            </a:r>
            <a:r>
              <a:rPr lang="en-US" sz="2800" dirty="0"/>
              <a:t>)</a:t>
            </a:r>
            <a:br>
              <a:rPr lang="en-US" sz="2800" dirty="0"/>
            </a:br>
            <a:r>
              <a:rPr lang="en-US" sz="2800" b="1" dirty="0"/>
              <a:t>•</a:t>
            </a:r>
            <a:r>
              <a:rPr lang="en-US" sz="2800" i="1" dirty="0"/>
              <a:t> </a:t>
            </a:r>
            <a:r>
              <a:rPr lang="en-US" sz="2800" i="1" dirty="0" err="1"/>
              <a:t>australis</a:t>
            </a:r>
            <a:r>
              <a:rPr lang="en-US" sz="2800" dirty="0"/>
              <a:t> (South African) </a:t>
            </a:r>
            <a:br>
              <a:rPr lang="en-US" sz="2800" dirty="0"/>
            </a:br>
            <a:endParaRPr lang="en-US" sz="2800" dirty="0"/>
          </a:p>
        </p:txBody>
      </p:sp>
      <p:pic>
        <p:nvPicPr>
          <p:cNvPr id="3" name="Picture 2" descr="http://www.sandiegozoo.org/animalbytes/images/ostrich_inset_male.jpg">
            <a:hlinkClick r:id="rId6"/>
          </p:cNvPr>
          <p:cNvPicPr/>
          <p:nvPr/>
        </p:nvPicPr>
        <p:blipFill>
          <a:blip r:embed="rId7"/>
          <a:srcRect/>
          <a:stretch>
            <a:fillRect/>
          </a:stretch>
        </p:blipFill>
        <p:spPr bwMode="auto">
          <a:xfrm>
            <a:off x="4267200" y="304800"/>
            <a:ext cx="48768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2308324"/>
          </a:xfrm>
          <a:prstGeom prst="rect">
            <a:avLst/>
          </a:prstGeom>
        </p:spPr>
        <p:txBody>
          <a:bodyPr wrap="square">
            <a:spAutoFit/>
          </a:bodyPr>
          <a:lstStyle/>
          <a:p>
            <a:pPr lvl="0" eaLnBrk="0" fontAlgn="base" hangingPunct="0">
              <a:spcBef>
                <a:spcPct val="0"/>
              </a:spcBef>
              <a:spcAft>
                <a:spcPct val="0"/>
              </a:spcAft>
            </a:pPr>
            <a:r>
              <a:rPr lang="en-US" sz="3600" dirty="0" smtClean="0">
                <a:solidFill>
                  <a:schemeClr val="bg1"/>
                </a:solidFill>
                <a:latin typeface="Calibri" pitchFamily="34" charset="0"/>
                <a:ea typeface="Times New Roman" pitchFamily="18" charset="0"/>
                <a:cs typeface="Arial" pitchFamily="34" charset="0"/>
              </a:rPr>
              <a:t>The eggs in a nest are laid over several weeks, yet they hatch together. The chicks inside the eggs chirp to each other and then start hatching together.</a:t>
            </a:r>
            <a:endParaRPr lang="en-US" sz="3600" dirty="0" smtClean="0">
              <a:solidFill>
                <a:schemeClr val="bg1"/>
              </a:solidFill>
              <a:latin typeface="Arial" pitchFamily="34" charset="0"/>
              <a:ea typeface="Times New Roman" pitchFamily="18" charset="0"/>
              <a:cs typeface="Arial" pitchFamily="34" charset="0"/>
            </a:endParaRPr>
          </a:p>
        </p:txBody>
      </p:sp>
      <p:pic>
        <p:nvPicPr>
          <p:cNvPr id="1026" name="Picture 2" descr="C:\Users\Muhammd Farooq\Desktop\egg.jpg"/>
          <p:cNvPicPr>
            <a:picLocks noChangeAspect="1" noChangeArrowheads="1"/>
          </p:cNvPicPr>
          <p:nvPr/>
        </p:nvPicPr>
        <p:blipFill>
          <a:blip r:embed="rId2"/>
          <a:srcRect/>
          <a:stretch>
            <a:fillRect/>
          </a:stretch>
        </p:blipFill>
        <p:spPr bwMode="auto">
          <a:xfrm>
            <a:off x="3238499" y="2571750"/>
            <a:ext cx="5482167" cy="39052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hlinkClick r:id="rId2"/>
          </p:cNvPr>
          <p:cNvSpPr>
            <a:spLocks noChangeArrowheads="1"/>
          </p:cNvSpPr>
          <p:nvPr/>
        </p:nvSpPr>
        <p:spPr bwMode="auto">
          <a:xfrm>
            <a:off x="0" y="0"/>
            <a:ext cx="48006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66633"/>
                </a:solidFill>
                <a:effectLst/>
                <a:latin typeface="Calibri" pitchFamily="34" charset="0"/>
                <a:ea typeface="Times New Roman" pitchFamily="18" charset="0"/>
                <a:cs typeface="Arial" pitchFamily="34" charset="0"/>
              </a:rPr>
              <a:t>Born to run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The largest and heaviest living bird.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Flightless bird that can never take to the skies, so instead it’s built for running.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Its long, thick, and powerful legs can cover great distances without much effort, and its feet have only two toes for greater speed.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descr="C:\Users\Muhammd Farooq\Desktop\images (7).jpg"/>
          <p:cNvPicPr>
            <a:picLocks noChangeAspect="1" noChangeArrowheads="1"/>
          </p:cNvPicPr>
          <p:nvPr/>
        </p:nvPicPr>
        <p:blipFill>
          <a:blip r:embed="rId3"/>
          <a:srcRect/>
          <a:stretch>
            <a:fillRect/>
          </a:stretch>
        </p:blipFill>
        <p:spPr bwMode="auto">
          <a:xfrm>
            <a:off x="4876800" y="2667000"/>
            <a:ext cx="4267200" cy="385476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4724400" cy="6740307"/>
          </a:xfrm>
          <a:prstGeom prst="rect">
            <a:avLst/>
          </a:prstGeom>
          <a:noFill/>
        </p:spPr>
        <p:txBody>
          <a:bodyPr wrap="square" rtlCol="0">
            <a:spAutoFit/>
          </a:bodyPr>
          <a:lstStyle/>
          <a:p>
            <a:pPr lvl="0" algn="justLow"/>
            <a:r>
              <a:rPr lang="en-US" sz="3600" dirty="0" smtClean="0">
                <a:solidFill>
                  <a:schemeClr val="bg1"/>
                </a:solidFill>
                <a:latin typeface="Arial" pitchFamily="34" charset="0"/>
                <a:ea typeface="Times New Roman" pitchFamily="18" charset="0"/>
                <a:cs typeface="Arial" pitchFamily="34" charset="0"/>
              </a:rPr>
              <a:t>Ostrich eggs are so big that the Bushmen of the </a:t>
            </a:r>
            <a:r>
              <a:rPr lang="en-US" sz="3600" dirty="0" smtClean="0">
                <a:solidFill>
                  <a:schemeClr val="bg1"/>
                </a:solidFill>
                <a:latin typeface="Aharoni" pitchFamily="2" charset="-79"/>
                <a:ea typeface="Times New Roman" pitchFamily="18" charset="0"/>
                <a:cs typeface="Aharoni" pitchFamily="2" charset="-79"/>
              </a:rPr>
              <a:t>Kalahari desert </a:t>
            </a:r>
            <a:r>
              <a:rPr lang="en-US" sz="3600" dirty="0" smtClean="0">
                <a:solidFill>
                  <a:schemeClr val="bg1"/>
                </a:solidFill>
                <a:latin typeface="Arial" pitchFamily="34" charset="0"/>
                <a:ea typeface="Times New Roman" pitchFamily="18" charset="0"/>
                <a:cs typeface="Arial" pitchFamily="34" charset="0"/>
              </a:rPr>
              <a:t>use empty eggs to </a:t>
            </a:r>
            <a:r>
              <a:rPr lang="en-US" sz="3600" dirty="0" smtClean="0">
                <a:solidFill>
                  <a:schemeClr val="bg1"/>
                </a:solidFill>
                <a:latin typeface="Aharoni" pitchFamily="2" charset="-79"/>
                <a:ea typeface="Times New Roman" pitchFamily="18" charset="0"/>
                <a:cs typeface="Aharoni" pitchFamily="2" charset="-79"/>
              </a:rPr>
              <a:t>store water. </a:t>
            </a:r>
            <a:r>
              <a:rPr lang="en-US" sz="3600" dirty="0" smtClean="0">
                <a:solidFill>
                  <a:schemeClr val="bg1"/>
                </a:solidFill>
                <a:latin typeface="Arial" pitchFamily="34" charset="0"/>
                <a:ea typeface="Times New Roman" pitchFamily="18" charset="0"/>
                <a:cs typeface="Arial" pitchFamily="34" charset="0"/>
              </a:rPr>
              <a:t>They fill empty shells and bury them in shade under trees. An ostrich egg shell can hold about a </a:t>
            </a:r>
            <a:r>
              <a:rPr lang="en-US" sz="3600" dirty="0" err="1" smtClean="0">
                <a:solidFill>
                  <a:schemeClr val="bg1"/>
                </a:solidFill>
                <a:latin typeface="Arial" pitchFamily="34" charset="0"/>
                <a:ea typeface="Times New Roman" pitchFamily="18" charset="0"/>
                <a:cs typeface="Arial" pitchFamily="34" charset="0"/>
              </a:rPr>
              <a:t>litre</a:t>
            </a:r>
            <a:r>
              <a:rPr lang="en-US" sz="3600" dirty="0" smtClean="0">
                <a:solidFill>
                  <a:schemeClr val="bg1"/>
                </a:solidFill>
                <a:latin typeface="Arial" pitchFamily="34" charset="0"/>
                <a:ea typeface="Times New Roman" pitchFamily="18" charset="0"/>
                <a:cs typeface="Arial" pitchFamily="34" charset="0"/>
              </a:rPr>
              <a:t> of water.</a:t>
            </a:r>
            <a:r>
              <a:rPr lang="en-US" sz="3600" dirty="0" smtClean="0">
                <a:solidFill>
                  <a:schemeClr val="bg1"/>
                </a:solidFill>
                <a:latin typeface="Arial" pitchFamily="34" charset="0"/>
                <a:cs typeface="Arial" pitchFamily="34" charset="0"/>
              </a:rPr>
              <a:t> </a:t>
            </a:r>
          </a:p>
          <a:p>
            <a:endParaRPr lang="en-US" sz="3600" dirty="0"/>
          </a:p>
        </p:txBody>
      </p:sp>
      <p:pic>
        <p:nvPicPr>
          <p:cNvPr id="3" name="Picture 2" descr="Ostrich-ssp-australis-chick-hatching-from-egg.jpg"/>
          <p:cNvPicPr>
            <a:picLocks noChangeAspect="1"/>
          </p:cNvPicPr>
          <p:nvPr/>
        </p:nvPicPr>
        <p:blipFill>
          <a:blip r:embed="rId2"/>
          <a:stretch>
            <a:fillRect/>
          </a:stretch>
        </p:blipFill>
        <p:spPr>
          <a:xfrm>
            <a:off x="5105400" y="1295400"/>
            <a:ext cx="4038599" cy="42671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solidFill>
                  <a:srgbClr val="000000"/>
                </a:solidFill>
                <a:latin typeface="Calibri" pitchFamily="34" charset="0"/>
                <a:ea typeface="Times New Roman" pitchFamily="18" charset="0"/>
                <a:cs typeface="Arial" pitchFamily="34" charset="0"/>
              </a:rPr>
              <a:t>                      RUNNING AND SPEED:</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dirty="0" smtClean="0">
              <a:solidFill>
                <a:srgbClr val="000000"/>
              </a:solidFill>
              <a:latin typeface="Calibri" pitchFamily="34" charset="0"/>
              <a:ea typeface="Times New Roman" pitchFamily="18" charset="0"/>
              <a:cs typeface="Arial" pitchFamily="34" charset="0"/>
            </a:endParaRPr>
          </a:p>
        </p:txBody>
      </p:sp>
      <p:pic>
        <p:nvPicPr>
          <p:cNvPr id="4" name="Picture 2" descr="C:\Users\Muhammd Farooq\Desktop\_46532671_ostrich_512.jpg"/>
          <p:cNvPicPr>
            <a:picLocks noChangeAspect="1" noChangeArrowheads="1"/>
          </p:cNvPicPr>
          <p:nvPr/>
        </p:nvPicPr>
        <p:blipFill>
          <a:blip r:embed="rId2"/>
          <a:srcRect/>
          <a:stretch>
            <a:fillRect/>
          </a:stretch>
        </p:blipFill>
        <p:spPr bwMode="auto">
          <a:xfrm>
            <a:off x="0" y="1676400"/>
            <a:ext cx="9144000" cy="5029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610600" cy="2862322"/>
          </a:xfrm>
          <a:prstGeom prst="rect">
            <a:avLst/>
          </a:prstGeom>
          <a:noFill/>
        </p:spPr>
        <p:txBody>
          <a:bodyPr wrap="square" rtlCol="0">
            <a:spAutoFit/>
          </a:bodyPr>
          <a:lstStyle/>
          <a:p>
            <a:pPr lvl="0"/>
            <a:r>
              <a:rPr lang="en-US" sz="3600" dirty="0" smtClean="0">
                <a:solidFill>
                  <a:srgbClr val="000000"/>
                </a:solidFill>
                <a:latin typeface="Calibri" pitchFamily="34" charset="0"/>
                <a:ea typeface="Times New Roman" pitchFamily="18" charset="0"/>
                <a:cs typeface="Arial" pitchFamily="34" charset="0"/>
              </a:rPr>
              <a:t>Ostriches can sprint in short bursts up to 43 miles per hour (70 kilometers per hour), and they can maintain a steady speed of 31 miles per hour (50 kilometers per hour). </a:t>
            </a:r>
            <a:endParaRPr lang="en-US" sz="3600" dirty="0" smtClean="0">
              <a:latin typeface="Arial" pitchFamily="34" charset="0"/>
              <a:cs typeface="Arial" pitchFamily="34" charset="0"/>
            </a:endParaRPr>
          </a:p>
          <a:p>
            <a:endParaRPr lang="en-US" sz="3600" dirty="0"/>
          </a:p>
        </p:txBody>
      </p:sp>
      <p:sp>
        <p:nvSpPr>
          <p:cNvPr id="3" name="TextBox 2"/>
          <p:cNvSpPr txBox="1"/>
          <p:nvPr/>
        </p:nvSpPr>
        <p:spPr>
          <a:xfrm>
            <a:off x="2209800" y="457200"/>
            <a:ext cx="5352940" cy="646331"/>
          </a:xfrm>
          <a:prstGeom prst="rect">
            <a:avLst/>
          </a:prstGeom>
          <a:noFill/>
        </p:spPr>
        <p:txBody>
          <a:bodyPr wrap="none" rtlCol="0">
            <a:spAutoFit/>
          </a:bodyPr>
          <a:lstStyle/>
          <a:p>
            <a:r>
              <a:rPr lang="en-US" sz="3600" dirty="0" smtClean="0">
                <a:solidFill>
                  <a:srgbClr val="000000"/>
                </a:solidFill>
                <a:latin typeface="Bauhaus 93" pitchFamily="82" charset="0"/>
                <a:ea typeface="Times New Roman" pitchFamily="18" charset="0"/>
                <a:cs typeface="Arial" pitchFamily="34" charset="0"/>
              </a:rPr>
              <a:t> </a:t>
            </a:r>
            <a:r>
              <a:rPr lang="en-US" sz="3600" dirty="0" smtClean="0">
                <a:solidFill>
                  <a:srgbClr val="000000"/>
                </a:solidFill>
                <a:latin typeface="Arial" pitchFamily="34" charset="0"/>
                <a:ea typeface="Times New Roman" pitchFamily="18" charset="0"/>
                <a:cs typeface="Arial" pitchFamily="34" charset="0"/>
              </a:rPr>
              <a:t>RUNNING AND SPEED:</a:t>
            </a:r>
            <a:endParaRPr lang="en-US" sz="3600" dirty="0">
              <a:latin typeface="Arial" pitchFamily="34" charset="0"/>
              <a:cs typeface="Arial" pitchFamily="34" charset="0"/>
            </a:endParaRPr>
          </a:p>
        </p:txBody>
      </p:sp>
      <p:pic>
        <p:nvPicPr>
          <p:cNvPr id="2050" name="Picture 2" descr="C:\Users\Muhammd Farooq\Desktop\ooo.jpg"/>
          <p:cNvPicPr>
            <a:picLocks noChangeAspect="1" noChangeArrowheads="1"/>
          </p:cNvPicPr>
          <p:nvPr/>
        </p:nvPicPr>
        <p:blipFill>
          <a:blip r:embed="rId3"/>
          <a:srcRect/>
          <a:stretch>
            <a:fillRect/>
          </a:stretch>
        </p:blipFill>
        <p:spPr bwMode="auto">
          <a:xfrm>
            <a:off x="3429000" y="3505200"/>
            <a:ext cx="4743450" cy="318538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5632311"/>
          </a:xfrm>
          <a:prstGeom prst="rect">
            <a:avLst/>
          </a:prstGeom>
        </p:spPr>
        <p:txBody>
          <a:bodyPr wrap="square">
            <a:spAutoFit/>
          </a:bodyPr>
          <a:lstStyle/>
          <a:p>
            <a:r>
              <a:rPr lang="en-US" sz="3600" dirty="0" smtClean="0">
                <a:solidFill>
                  <a:srgbClr val="000000"/>
                </a:solidFill>
                <a:latin typeface="Calibri" pitchFamily="34" charset="0"/>
                <a:ea typeface="Times New Roman" pitchFamily="18" charset="0"/>
                <a:cs typeface="Arial" pitchFamily="34" charset="0"/>
              </a:rPr>
              <a:t>Just one of an ostrich’s strides can be 10 to 16 feet (3 to 5 meters) long</a:t>
            </a:r>
          </a:p>
          <a:p>
            <a:endParaRPr lang="en-US" sz="3600" dirty="0" smtClean="0">
              <a:solidFill>
                <a:srgbClr val="000000"/>
              </a:solidFill>
              <a:latin typeface="Calibri" pitchFamily="34" charset="0"/>
              <a:ea typeface="Times New Roman" pitchFamily="18" charset="0"/>
              <a:cs typeface="Arial" pitchFamily="34" charset="0"/>
            </a:endParaRPr>
          </a:p>
          <a:p>
            <a:r>
              <a:rPr lang="en-US" sz="3600" dirty="0" smtClean="0">
                <a:solidFill>
                  <a:srgbClr val="000000"/>
                </a:solidFill>
                <a:latin typeface="Calibri" pitchFamily="34" charset="0"/>
                <a:ea typeface="Times New Roman" pitchFamily="18" charset="0"/>
                <a:cs typeface="Arial" pitchFamily="34" charset="0"/>
              </a:rPr>
              <a:t>When danger threatens, ostriches can escape pretty easily by running away. They can also defend themselves.</a:t>
            </a:r>
          </a:p>
          <a:p>
            <a:endParaRPr lang="en-US" sz="3600" dirty="0" smtClean="0">
              <a:solidFill>
                <a:srgbClr val="000000"/>
              </a:solidFill>
              <a:latin typeface="Calibri" pitchFamily="34" charset="0"/>
              <a:ea typeface="Times New Roman" pitchFamily="18" charset="0"/>
              <a:cs typeface="Arial" pitchFamily="34" charset="0"/>
            </a:endParaRPr>
          </a:p>
          <a:p>
            <a:r>
              <a:rPr lang="en-US" sz="3600" dirty="0" smtClean="0">
                <a:solidFill>
                  <a:srgbClr val="000000"/>
                </a:solidFill>
                <a:latin typeface="Calibri" pitchFamily="34" charset="0"/>
                <a:ea typeface="Times New Roman" pitchFamily="18" charset="0"/>
                <a:cs typeface="Arial" pitchFamily="34" charset="0"/>
              </a:rPr>
              <a:t>They have a 4-inch (10-centimeter) </a:t>
            </a:r>
            <a:r>
              <a:rPr lang="en-US" sz="3600" dirty="0" smtClean="0">
                <a:solidFill>
                  <a:srgbClr val="CC3300"/>
                </a:solidFill>
                <a:latin typeface="Calibri" pitchFamily="34" charset="0"/>
                <a:ea typeface="Times New Roman" pitchFamily="18" charset="0"/>
                <a:cs typeface="Arial" pitchFamily="34" charset="0"/>
              </a:rPr>
              <a:t>claw</a:t>
            </a:r>
            <a:r>
              <a:rPr lang="en-US" sz="3600" dirty="0" smtClean="0">
                <a:solidFill>
                  <a:srgbClr val="000000"/>
                </a:solidFill>
                <a:latin typeface="Calibri" pitchFamily="34" charset="0"/>
                <a:ea typeface="Times New Roman" pitchFamily="18" charset="0"/>
                <a:cs typeface="Arial" pitchFamily="34" charset="0"/>
              </a:rPr>
              <a:t> on each foot, and their kick is powerful enough to kill a </a:t>
            </a:r>
            <a:r>
              <a:rPr lang="en-US" sz="3600" dirty="0" smtClean="0">
                <a:solidFill>
                  <a:srgbClr val="CC3300"/>
                </a:solidFill>
                <a:latin typeface="Calibri" pitchFamily="34" charset="0"/>
                <a:ea typeface="Times New Roman" pitchFamily="18" charset="0"/>
                <a:cs typeface="Arial" pitchFamily="34" charset="0"/>
                <a:hlinkClick r:id="rId2"/>
              </a:rPr>
              <a:t>lion</a:t>
            </a:r>
            <a:r>
              <a:rPr lang="en-US" sz="3600" dirty="0" smtClean="0">
                <a:solidFill>
                  <a:srgbClr val="000000"/>
                </a:solidFill>
                <a:latin typeface="Calibri" pitchFamily="34" charset="0"/>
                <a:ea typeface="Times New Roman" pitchFamily="18" charset="0"/>
                <a:cs typeface="Arial" pitchFamily="34" charset="0"/>
              </a:rPr>
              <a:t>.</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If Ostrich Can’t Fly then</a:t>
            </a:r>
            <a:r>
              <a:rPr kumimoji="0" lang="en-US" sz="4000" b="1" i="0" u="none" strike="noStrike" cap="none" normalizeH="0" dirty="0" smtClean="0">
                <a:ln>
                  <a:noFill/>
                </a:ln>
                <a:solidFill>
                  <a:schemeClr val="bg1"/>
                </a:solidFill>
                <a:effectLst/>
                <a:latin typeface="Calibri" pitchFamily="34" charset="0"/>
                <a:ea typeface="Times New Roman" pitchFamily="18" charset="0"/>
                <a:cs typeface="Arial" pitchFamily="34" charset="0"/>
              </a:rPr>
              <a:t> </a:t>
            </a:r>
            <a:r>
              <a:rPr kumimoji="0" lang="en-US" sz="4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What are the wings for?</a:t>
            </a:r>
            <a:endParaRPr kumimoji="0" lang="en-US" sz="4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3554" name="Picture 2" descr="C:\Users\Muhammd Farooq\Desktop\download.jpg"/>
          <p:cNvPicPr>
            <a:picLocks noChangeAspect="1" noChangeArrowheads="1"/>
          </p:cNvPicPr>
          <p:nvPr/>
        </p:nvPicPr>
        <p:blipFill>
          <a:blip r:embed="rId2"/>
          <a:srcRect/>
          <a:stretch>
            <a:fillRect/>
          </a:stretch>
        </p:blipFill>
        <p:spPr bwMode="auto">
          <a:xfrm>
            <a:off x="3276600" y="2590800"/>
            <a:ext cx="5555418" cy="401926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00200"/>
            <a:ext cx="8915400" cy="4524315"/>
          </a:xfrm>
          <a:prstGeom prst="rect">
            <a:avLst/>
          </a:prstGeom>
          <a:noFill/>
        </p:spPr>
        <p:txBody>
          <a:bodyPr wrap="square" rtlCol="0">
            <a:spAutoFit/>
          </a:bodyPr>
          <a:lstStyle/>
          <a:p>
            <a:pPr lvl="0"/>
            <a:r>
              <a:rPr lang="en-US" sz="3600" dirty="0" smtClean="0">
                <a:solidFill>
                  <a:srgbClr val="000000"/>
                </a:solidFill>
                <a:latin typeface="Calibri" pitchFamily="34" charset="0"/>
                <a:ea typeface="Times New Roman" pitchFamily="18" charset="0"/>
                <a:cs typeface="Arial" pitchFamily="34" charset="0"/>
              </a:rPr>
              <a:t>If they can't fly, why do they have wings?</a:t>
            </a:r>
          </a:p>
          <a:p>
            <a:pPr lvl="0"/>
            <a:endParaRPr lang="en-US" sz="3600" dirty="0" smtClean="0">
              <a:solidFill>
                <a:srgbClr val="000000"/>
              </a:solidFill>
              <a:latin typeface="Calibri" pitchFamily="34" charset="0"/>
              <a:ea typeface="Times New Roman" pitchFamily="18" charset="0"/>
              <a:cs typeface="Arial" pitchFamily="34" charset="0"/>
            </a:endParaRPr>
          </a:p>
          <a:p>
            <a:pPr lvl="0"/>
            <a:r>
              <a:rPr lang="en-US" sz="3600" dirty="0" smtClean="0">
                <a:solidFill>
                  <a:srgbClr val="000000"/>
                </a:solidFill>
                <a:latin typeface="Calibri" pitchFamily="34" charset="0"/>
                <a:ea typeface="Times New Roman" pitchFamily="18" charset="0"/>
                <a:cs typeface="Arial" pitchFamily="34" charset="0"/>
              </a:rPr>
              <a:t> For one thing, ostriches hold their wings out to help them balance when they run, especially if they suddenly change direction. </a:t>
            </a:r>
          </a:p>
          <a:p>
            <a:pPr lvl="0"/>
            <a:endParaRPr lang="en-US" sz="3600" dirty="0" smtClean="0">
              <a:solidFill>
                <a:srgbClr val="000000"/>
              </a:solidFill>
              <a:latin typeface="Calibri" pitchFamily="34" charset="0"/>
              <a:ea typeface="Times New Roman" pitchFamily="18" charset="0"/>
              <a:cs typeface="Arial" pitchFamily="34" charset="0"/>
            </a:endParaRPr>
          </a:p>
          <a:p>
            <a:pPr lvl="0"/>
            <a:r>
              <a:rPr lang="en-US" sz="3600" dirty="0" smtClean="0">
                <a:solidFill>
                  <a:srgbClr val="000000"/>
                </a:solidFill>
                <a:latin typeface="Calibri" pitchFamily="34" charset="0"/>
                <a:ea typeface="Times New Roman" pitchFamily="18" charset="0"/>
                <a:cs typeface="Arial" pitchFamily="34" charset="0"/>
              </a:rPr>
              <a:t>Their main use, though, is for displays and </a:t>
            </a:r>
            <a:r>
              <a:rPr lang="en-US" sz="3600" dirty="0" smtClean="0">
                <a:solidFill>
                  <a:srgbClr val="CC3300"/>
                </a:solidFill>
                <a:latin typeface="Calibri" pitchFamily="34" charset="0"/>
                <a:ea typeface="Times New Roman" pitchFamily="18" charset="0"/>
                <a:cs typeface="Arial" pitchFamily="34" charset="0"/>
              </a:rPr>
              <a:t>courtship</a:t>
            </a:r>
            <a:r>
              <a:rPr lang="en-US" sz="3600" dirty="0" smtClean="0">
                <a:solidFill>
                  <a:srgbClr val="000000"/>
                </a:solidFill>
                <a:latin typeface="Calibri" pitchFamily="34" charset="0"/>
                <a:ea typeface="Times New Roman" pitchFamily="18" charset="0"/>
                <a:cs typeface="Arial" pitchFamily="34" charset="0"/>
              </a:rPr>
              <a:t>, along with the tail feathers</a:t>
            </a:r>
            <a:r>
              <a:rPr lang="en-US" sz="2800" dirty="0" smtClean="0">
                <a:solidFill>
                  <a:srgbClr val="000000"/>
                </a:solidFill>
                <a:latin typeface="Calibri" pitchFamily="34" charset="0"/>
                <a:ea typeface="Times New Roman" pitchFamily="18" charset="0"/>
                <a:cs typeface="Arial" pitchFamily="34" charset="0"/>
              </a:rPr>
              <a:t>. </a:t>
            </a:r>
            <a:endParaRPr lang="en-US" dirty="0"/>
          </a:p>
        </p:txBody>
      </p:sp>
      <p:sp>
        <p:nvSpPr>
          <p:cNvPr id="4" name="TextBox 3"/>
          <p:cNvSpPr txBox="1"/>
          <p:nvPr/>
        </p:nvSpPr>
        <p:spPr>
          <a:xfrm>
            <a:off x="1295400" y="762000"/>
            <a:ext cx="6824304" cy="923330"/>
          </a:xfrm>
          <a:prstGeom prst="rect">
            <a:avLst/>
          </a:prstGeom>
          <a:noFill/>
        </p:spPr>
        <p:txBody>
          <a:bodyPr wrap="none" rtlCol="0">
            <a:spAutoFit/>
          </a:bodyPr>
          <a:lstStyle/>
          <a:p>
            <a:r>
              <a:rPr lang="en-US" sz="5400" dirty="0" smtClean="0">
                <a:latin typeface="Baskerville Old Face" pitchFamily="18" charset="0"/>
              </a:rPr>
              <a:t>Wings are not useless.!!!</a:t>
            </a:r>
            <a:endParaRPr lang="en-US" sz="5400" dirty="0">
              <a:latin typeface="Baskerville Old Fac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63000" cy="2862322"/>
          </a:xfrm>
          <a:prstGeom prst="rect">
            <a:avLst/>
          </a:prstGeom>
        </p:spPr>
        <p:txBody>
          <a:bodyPr wrap="square">
            <a:spAutoFit/>
          </a:bodyPr>
          <a:lstStyle/>
          <a:p>
            <a:pPr lvl="0"/>
            <a:r>
              <a:rPr lang="en-US" sz="3600" dirty="0" smtClean="0">
                <a:solidFill>
                  <a:srgbClr val="000000"/>
                </a:solidFill>
                <a:latin typeface="Calibri" pitchFamily="34" charset="0"/>
                <a:ea typeface="Times New Roman" pitchFamily="18" charset="0"/>
                <a:cs typeface="Arial" pitchFamily="34" charset="0"/>
              </a:rPr>
              <a:t>To show </a:t>
            </a:r>
            <a:r>
              <a:rPr lang="en-US" sz="3600" dirty="0" smtClean="0">
                <a:solidFill>
                  <a:srgbClr val="CC3300"/>
                </a:solidFill>
                <a:latin typeface="Calibri" pitchFamily="34" charset="0"/>
                <a:ea typeface="Times New Roman" pitchFamily="18" charset="0"/>
                <a:cs typeface="Arial" pitchFamily="34" charset="0"/>
              </a:rPr>
              <a:t>dominance</a:t>
            </a:r>
            <a:r>
              <a:rPr lang="en-US" sz="3600" dirty="0" smtClean="0">
                <a:solidFill>
                  <a:srgbClr val="000000"/>
                </a:solidFill>
                <a:latin typeface="Calibri" pitchFamily="34" charset="0"/>
                <a:ea typeface="Times New Roman" pitchFamily="18" charset="0"/>
                <a:cs typeface="Arial" pitchFamily="34" charset="0"/>
              </a:rPr>
              <a:t>, an ostrich holds its head up high and lifts its wings and tail feathers; to show submission, the head, wings, and tail droop down.</a:t>
            </a:r>
            <a:endParaRPr lang="en-US" sz="3600" dirty="0" smtClean="0">
              <a:latin typeface="Arial" pitchFamily="34" charset="0"/>
              <a:cs typeface="Arial" pitchFamily="34" charset="0"/>
            </a:endParaRPr>
          </a:p>
          <a:p>
            <a:endParaRPr lang="en-US" sz="3600" dirty="0"/>
          </a:p>
        </p:txBody>
      </p:sp>
      <p:pic>
        <p:nvPicPr>
          <p:cNvPr id="3074" name="Picture 2" descr="C:\Users\Muhammd Farooq\Desktop\ffff.jpg"/>
          <p:cNvPicPr>
            <a:picLocks noChangeAspect="1" noChangeArrowheads="1"/>
          </p:cNvPicPr>
          <p:nvPr/>
        </p:nvPicPr>
        <p:blipFill>
          <a:blip r:embed="rId2"/>
          <a:srcRect/>
          <a:stretch>
            <a:fillRect/>
          </a:stretch>
        </p:blipFill>
        <p:spPr bwMode="auto">
          <a:xfrm>
            <a:off x="3709987" y="2100263"/>
            <a:ext cx="4976813" cy="450009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hlinkClick r:id="rId2"/>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0" y="0"/>
            <a:ext cx="8839200" cy="6740307"/>
          </a:xfrm>
          <a:prstGeom prst="rect">
            <a:avLst/>
          </a:prstGeom>
        </p:spPr>
        <p:txBody>
          <a:bodyPr wrap="square">
            <a:spAutoFit/>
          </a:bodyPr>
          <a:lstStyle/>
          <a:p>
            <a:pPr lvl="0" fontAlgn="base">
              <a:spcBef>
                <a:spcPct val="0"/>
              </a:spcBef>
              <a:spcAft>
                <a:spcPct val="0"/>
              </a:spcAft>
            </a:pPr>
            <a:r>
              <a:rPr lang="en-US" sz="3600" b="1" dirty="0" smtClean="0">
                <a:solidFill>
                  <a:srgbClr val="666633"/>
                </a:solidFill>
                <a:latin typeface="Calibri" pitchFamily="34" charset="0"/>
                <a:ea typeface="Times New Roman" pitchFamily="18" charset="0"/>
                <a:cs typeface="Arial" pitchFamily="34" charset="0"/>
              </a:rPr>
              <a:t>Birds of a feather</a:t>
            </a:r>
            <a:endParaRPr lang="en-US" sz="3600" dirty="0" smtClean="0">
              <a:latin typeface="Arial" pitchFamily="34" charset="0"/>
              <a:cs typeface="Arial" pitchFamily="34" charset="0"/>
            </a:endParaRPr>
          </a:p>
          <a:p>
            <a:pPr lvl="0" eaLnBrk="0" fontAlgn="base" hangingPunct="0">
              <a:spcBef>
                <a:spcPct val="0"/>
              </a:spcBef>
              <a:spcAft>
                <a:spcPct val="0"/>
              </a:spcAft>
            </a:pPr>
            <a:r>
              <a:rPr lang="en-US" sz="3600" dirty="0" smtClean="0">
                <a:solidFill>
                  <a:srgbClr val="000000"/>
                </a:solidFill>
                <a:latin typeface="Calibri" pitchFamily="34" charset="0"/>
                <a:ea typeface="Times New Roman" pitchFamily="18" charset="0"/>
                <a:cs typeface="Arial" pitchFamily="34" charset="0"/>
              </a:rPr>
              <a:t>Unlike many birds, ostrich feathers are loose, soft, and smooth. </a:t>
            </a:r>
          </a:p>
          <a:p>
            <a:pPr lvl="0" eaLnBrk="0" fontAlgn="base" hangingPunct="0">
              <a:spcBef>
                <a:spcPct val="0"/>
              </a:spcBef>
              <a:spcAft>
                <a:spcPct val="0"/>
              </a:spcAft>
            </a:pPr>
            <a:endParaRPr lang="en-US" sz="3600" dirty="0" smtClean="0">
              <a:solidFill>
                <a:srgbClr val="000000"/>
              </a:solidFill>
              <a:latin typeface="Calibri" pitchFamily="34" charset="0"/>
              <a:ea typeface="Times New Roman" pitchFamily="18" charset="0"/>
              <a:cs typeface="Arial" pitchFamily="34" charset="0"/>
            </a:endParaRPr>
          </a:p>
          <a:p>
            <a:pPr lvl="0" eaLnBrk="0" fontAlgn="base" hangingPunct="0">
              <a:spcBef>
                <a:spcPct val="0"/>
              </a:spcBef>
              <a:spcAft>
                <a:spcPct val="0"/>
              </a:spcAft>
            </a:pPr>
            <a:r>
              <a:rPr lang="en-US" sz="3600" dirty="0" smtClean="0">
                <a:solidFill>
                  <a:srgbClr val="000000"/>
                </a:solidFill>
                <a:latin typeface="Calibri" pitchFamily="34" charset="0"/>
                <a:ea typeface="Times New Roman" pitchFamily="18" charset="0"/>
                <a:cs typeface="Arial" pitchFamily="34" charset="0"/>
              </a:rPr>
              <a:t>They don’t hook together the way feathers of other birds do, giving ostriches that "shaggy" look.</a:t>
            </a:r>
          </a:p>
          <a:p>
            <a:pPr lvl="0" eaLnBrk="0" fontAlgn="base" hangingPunct="0">
              <a:spcBef>
                <a:spcPct val="0"/>
              </a:spcBef>
              <a:spcAft>
                <a:spcPct val="0"/>
              </a:spcAft>
            </a:pPr>
            <a:endParaRPr lang="en-US" sz="3600" dirty="0" smtClean="0">
              <a:solidFill>
                <a:srgbClr val="000000"/>
              </a:solidFill>
              <a:latin typeface="Calibri" pitchFamily="34" charset="0"/>
              <a:ea typeface="Times New Roman" pitchFamily="18" charset="0"/>
              <a:cs typeface="Arial" pitchFamily="34" charset="0"/>
            </a:endParaRPr>
          </a:p>
          <a:p>
            <a:pPr lvl="0" eaLnBrk="0" fontAlgn="base" hangingPunct="0">
              <a:spcBef>
                <a:spcPct val="0"/>
              </a:spcBef>
              <a:spcAft>
                <a:spcPct val="0"/>
              </a:spcAft>
            </a:pPr>
            <a:r>
              <a:rPr lang="en-US" sz="3600" dirty="0" smtClean="0">
                <a:solidFill>
                  <a:srgbClr val="000000"/>
                </a:solidFill>
                <a:latin typeface="Calibri" pitchFamily="34" charset="0"/>
                <a:ea typeface="Times New Roman" pitchFamily="18" charset="0"/>
                <a:cs typeface="Arial" pitchFamily="34" charset="0"/>
              </a:rPr>
              <a:t> The feathers can also get soaked in the rain, because ostriches do not have the special gland many birds have to waterproof their feathers while preening</a:t>
            </a:r>
            <a:r>
              <a:rPr lang="en-US" dirty="0" smtClean="0">
                <a:solidFill>
                  <a:srgbClr val="000000"/>
                </a:solidFill>
                <a:latin typeface="Calibri" pitchFamily="34" charset="0"/>
                <a:ea typeface="Times New Roman" pitchFamily="18" charset="0"/>
                <a:cs typeface="Arial" pitchFamily="34" charset="0"/>
              </a:rPr>
              <a:t>.</a:t>
            </a:r>
            <a:endParaRPr lang="en-US"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01000" cy="1200329"/>
          </a:xfrm>
          <a:prstGeom prst="rect">
            <a:avLst/>
          </a:prstGeom>
        </p:spPr>
        <p:txBody>
          <a:bodyPr wrap="square">
            <a:spAutoFit/>
          </a:bodyPr>
          <a:lstStyle/>
          <a:p>
            <a:r>
              <a:rPr lang="en-US" b="1" i="1" dirty="0">
                <a:latin typeface="Arial"/>
              </a:rPr>
              <a:t>S. c. </a:t>
            </a:r>
            <a:r>
              <a:rPr lang="en-US" b="1" i="1" dirty="0" err="1">
                <a:latin typeface="Arial"/>
              </a:rPr>
              <a:t>syriacus</a:t>
            </a:r>
            <a:r>
              <a:rPr lang="en-US" dirty="0">
                <a:latin typeface="Arial"/>
              </a:rPr>
              <a:t>, </a:t>
            </a:r>
            <a:r>
              <a:rPr lang="en-US" b="1" dirty="0">
                <a:latin typeface="Arial"/>
              </a:rPr>
              <a:t>Arabian ostrich</a:t>
            </a:r>
            <a:r>
              <a:rPr lang="en-US" dirty="0">
                <a:latin typeface="Arial"/>
              </a:rPr>
              <a:t> or </a:t>
            </a:r>
            <a:r>
              <a:rPr lang="en-US" b="1" dirty="0">
                <a:latin typeface="Arial"/>
              </a:rPr>
              <a:t>Middle Eastern ostrich</a:t>
            </a:r>
            <a:r>
              <a:rPr lang="en-US" dirty="0">
                <a:latin typeface="Arial"/>
              </a:rPr>
              <a:t>, Middle East. Was formerly very common in the </a:t>
            </a:r>
            <a:r>
              <a:rPr lang="en-US" dirty="0">
                <a:latin typeface="Arial"/>
                <a:hlinkClick r:id="rId2" tooltip="Arabian Peninsula"/>
              </a:rPr>
              <a:t>Arabian Peninsula</a:t>
            </a:r>
            <a:r>
              <a:rPr lang="en-US" dirty="0">
                <a:latin typeface="Arial"/>
              </a:rPr>
              <a:t>, </a:t>
            </a:r>
            <a:r>
              <a:rPr lang="en-US" dirty="0" err="1" smtClean="0">
                <a:latin typeface="Arial"/>
              </a:rPr>
              <a:t>Syria,and</a:t>
            </a:r>
            <a:r>
              <a:rPr lang="en-US" dirty="0">
                <a:latin typeface="Arial"/>
              </a:rPr>
              <a:t> </a:t>
            </a:r>
            <a:r>
              <a:rPr lang="en-US" u="sng" dirty="0" smtClean="0">
                <a:latin typeface="Arial"/>
              </a:rPr>
              <a:t>Iraq. But now has become </a:t>
            </a:r>
            <a:r>
              <a:rPr lang="en-US" u="sng" dirty="0" err="1" smtClean="0">
                <a:latin typeface="Arial"/>
              </a:rPr>
              <a:t>Exticnt</a:t>
            </a:r>
            <a:r>
              <a:rPr lang="en-US" u="sng" dirty="0" smtClean="0">
                <a:latin typeface="Arial"/>
              </a:rPr>
              <a:t> </a:t>
            </a:r>
          </a:p>
          <a:p>
            <a:endParaRPr lang="en-US" dirty="0"/>
          </a:p>
        </p:txBody>
      </p:sp>
    </p:spTree>
    <p:extLst>
      <p:ext uri="{BB962C8B-B14F-4D97-AF65-F5344CB8AC3E}">
        <p14:creationId xmlns:p14="http://schemas.microsoft.com/office/powerpoint/2010/main" val="1864195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sandiegozoo.org/animalbytes/images/ostrich_inset_curious.jpg">
            <a:hlinkClick r:id="rId2"/>
          </p:cNvPr>
          <p:cNvPicPr>
            <a:picLocks noChangeAspect="1" noChangeArrowheads="1"/>
          </p:cNvPicPr>
          <p:nvPr/>
        </p:nvPicPr>
        <p:blipFill>
          <a:blip r:embed="rId3"/>
          <a:srcRect/>
          <a:stretch>
            <a:fillRect/>
          </a:stretch>
        </p:blipFill>
        <p:spPr bwMode="auto">
          <a:xfrm>
            <a:off x="914399" y="533400"/>
            <a:ext cx="7167743" cy="5867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8763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rgbClr val="666633"/>
                </a:solidFill>
                <a:effectLst/>
                <a:latin typeface="Calibri" pitchFamily="34" charset="0"/>
                <a:ea typeface="Times New Roman" pitchFamily="18" charset="0"/>
                <a:cs typeface="Arial" pitchFamily="34" charset="0"/>
              </a:rPr>
              <a:t>A big bird herd:</a:t>
            </a:r>
            <a:endParaRPr kumimoji="0" lang="en-US" sz="3600" b="1" i="0" u="none" strike="noStrike" cap="none" normalizeH="0" baseline="0" dirty="0" smtClean="0">
              <a:ln>
                <a:noFill/>
              </a:ln>
              <a:solidFill>
                <a:srgbClr val="666633"/>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Ostriches like to live in groups, which helps with defense. With their long necks and keen vision, they can see long distances, so in a group at least one of them is likely to see danger coming.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2308324"/>
          </a:xfrm>
          <a:prstGeom prst="rect">
            <a:avLst/>
          </a:prstGeom>
        </p:spPr>
        <p:txBody>
          <a:bodyPr wrap="square">
            <a:spAutoFit/>
          </a:bodyPr>
          <a:lstStyle/>
          <a:p>
            <a:pPr lvl="0" eaLnBrk="0" fontAlgn="base" hangingPunct="0">
              <a:spcBef>
                <a:spcPct val="0"/>
              </a:spcBef>
              <a:spcAft>
                <a:spcPct val="0"/>
              </a:spcAft>
            </a:pPr>
            <a:r>
              <a:rPr lang="en-US" sz="3600" dirty="0" smtClean="0">
                <a:solidFill>
                  <a:srgbClr val="000000"/>
                </a:solidFill>
                <a:latin typeface="Calibri" pitchFamily="34" charset="0"/>
                <a:ea typeface="Times New Roman" pitchFamily="18" charset="0"/>
                <a:cs typeface="Arial" pitchFamily="34" charset="0"/>
              </a:rPr>
              <a:t>Ostriches sometimes gather in large groups of 100 or more, but most groups are smaller, usually about 10 birds, or just a male and female pair. </a:t>
            </a:r>
            <a:endParaRPr lang="en-US" sz="3600" dirty="0" smtClean="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uhammd Farooq\Desktop\resized_3.-Ostriches-Helen-Eaton.JPG"/>
          <p:cNvPicPr>
            <a:picLocks noChangeAspect="1" noChangeArrowheads="1"/>
          </p:cNvPicPr>
          <p:nvPr/>
        </p:nvPicPr>
        <p:blipFill>
          <a:blip r:embed="rId2"/>
          <a:srcRect/>
          <a:stretch>
            <a:fillRect/>
          </a:stretch>
        </p:blipFill>
        <p:spPr bwMode="auto">
          <a:xfrm>
            <a:off x="304800" y="1143000"/>
            <a:ext cx="8437789" cy="5181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4832092"/>
          </a:xfrm>
          <a:prstGeom prst="rect">
            <a:avLst/>
          </a:prstGeom>
        </p:spPr>
        <p:txBody>
          <a:bodyPr wrap="square">
            <a:spAutoFit/>
          </a:bodyPr>
          <a:lstStyle/>
          <a:p>
            <a:pPr lvl="0" eaLnBrk="0" fontAlgn="base" hangingPunct="0">
              <a:spcBef>
                <a:spcPct val="0"/>
              </a:spcBef>
              <a:spcAft>
                <a:spcPct val="0"/>
              </a:spcAft>
            </a:pPr>
            <a:r>
              <a:rPr lang="en-US" sz="4400" dirty="0" smtClean="0">
                <a:solidFill>
                  <a:srgbClr val="000000"/>
                </a:solidFill>
                <a:latin typeface="Calibri" pitchFamily="34" charset="0"/>
                <a:ea typeface="Times New Roman" pitchFamily="18" charset="0"/>
                <a:cs typeface="Arial" pitchFamily="34" charset="0"/>
              </a:rPr>
              <a:t>The groups have a pecking order, with a dominant male that establishes and defends a </a:t>
            </a:r>
            <a:r>
              <a:rPr lang="en-US" sz="4400" dirty="0" smtClean="0">
                <a:solidFill>
                  <a:srgbClr val="CC3300"/>
                </a:solidFill>
                <a:latin typeface="Calibri" pitchFamily="34" charset="0"/>
                <a:ea typeface="Times New Roman" pitchFamily="18" charset="0"/>
                <a:cs typeface="Arial" pitchFamily="34" charset="0"/>
              </a:rPr>
              <a:t>territory</a:t>
            </a:r>
            <a:r>
              <a:rPr lang="en-US" sz="4400" dirty="0" smtClean="0">
                <a:solidFill>
                  <a:srgbClr val="000000"/>
                </a:solidFill>
                <a:latin typeface="Calibri" pitchFamily="34" charset="0"/>
                <a:ea typeface="Times New Roman" pitchFamily="18" charset="0"/>
                <a:cs typeface="Arial" pitchFamily="34" charset="0"/>
              </a:rPr>
              <a:t>, a dominant female called the "main hen," and several other females. Lone males may also come and go during breeding season.</a:t>
            </a:r>
            <a:endParaRPr lang="en-US" sz="4400" dirty="0" smtClean="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uhammd Farooq\Desktop\download (1).jpg"/>
          <p:cNvPicPr>
            <a:picLocks noChangeAspect="1" noChangeArrowheads="1"/>
          </p:cNvPicPr>
          <p:nvPr/>
        </p:nvPicPr>
        <p:blipFill>
          <a:blip r:embed="rId2"/>
          <a:srcRect/>
          <a:stretch>
            <a:fillRect/>
          </a:stretch>
        </p:blipFill>
        <p:spPr bwMode="auto">
          <a:xfrm>
            <a:off x="-1" y="0"/>
            <a:ext cx="9202119"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8991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lumMod val="95000"/>
                  </a:schemeClr>
                </a:solidFill>
                <a:effectLst/>
                <a:latin typeface="Baskerville Old Face" pitchFamily="18" charset="0"/>
                <a:ea typeface="Times New Roman" pitchFamily="18" charset="0"/>
                <a:cs typeface="Arial" pitchFamily="34" charset="0"/>
              </a:rPr>
              <a:t>Do they put their heads in the sand?</a:t>
            </a:r>
            <a:endParaRPr kumimoji="0" lang="en-US" sz="4000" b="0" i="0" u="none" strike="noStrike" cap="none" normalizeH="0" baseline="0" dirty="0" smtClean="0">
              <a:ln>
                <a:noFill/>
              </a:ln>
              <a:solidFill>
                <a:schemeClr val="tx1">
                  <a:lumMod val="95000"/>
                </a:schemeClr>
              </a:solidFill>
              <a:effectLst/>
              <a:latin typeface="Baskerville Old Face" pitchFamily="18" charset="0"/>
              <a:cs typeface="Arial" pitchFamily="34" charset="0"/>
            </a:endParaRPr>
          </a:p>
        </p:txBody>
      </p:sp>
      <p:pic>
        <p:nvPicPr>
          <p:cNvPr id="26627" name="Picture 3" descr="C:\Users\Muhammd Farooq\Desktop\download (2).jpg"/>
          <p:cNvPicPr>
            <a:picLocks noChangeAspect="1" noChangeArrowheads="1"/>
          </p:cNvPicPr>
          <p:nvPr/>
        </p:nvPicPr>
        <p:blipFill>
          <a:blip r:embed="rId2"/>
          <a:srcRect/>
          <a:stretch>
            <a:fillRect/>
          </a:stretch>
        </p:blipFill>
        <p:spPr bwMode="auto">
          <a:xfrm>
            <a:off x="304800" y="1981200"/>
            <a:ext cx="8505825" cy="4343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534400" cy="5078313"/>
          </a:xfrm>
          <a:prstGeom prst="rect">
            <a:avLst/>
          </a:prstGeom>
          <a:noFill/>
        </p:spPr>
        <p:txBody>
          <a:bodyPr wrap="square" rtlCol="0">
            <a:spAutoFit/>
          </a:bodyPr>
          <a:lstStyle/>
          <a:p>
            <a:pPr lvl="0" algn="just"/>
            <a:r>
              <a:rPr lang="en-US" sz="3600" dirty="0" smtClean="0">
                <a:solidFill>
                  <a:srgbClr val="000000"/>
                </a:solidFill>
                <a:latin typeface="Calibri" pitchFamily="34" charset="0"/>
                <a:ea typeface="Times New Roman" pitchFamily="18" charset="0"/>
                <a:cs typeface="Arial" pitchFamily="34" charset="0"/>
              </a:rPr>
              <a:t>Actually, that’s a </a:t>
            </a:r>
            <a:r>
              <a:rPr lang="en-US" sz="3600" dirty="0" smtClean="0">
                <a:solidFill>
                  <a:srgbClr val="000000"/>
                </a:solidFill>
                <a:latin typeface="Bauhaus 93" pitchFamily="82" charset="0"/>
                <a:ea typeface="Times New Roman" pitchFamily="18" charset="0"/>
                <a:cs typeface="Arial" pitchFamily="34" charset="0"/>
              </a:rPr>
              <a:t>myth</a:t>
            </a:r>
            <a:r>
              <a:rPr lang="en-US" sz="3600" dirty="0" smtClean="0">
                <a:solidFill>
                  <a:srgbClr val="000000"/>
                </a:solidFill>
                <a:latin typeface="Calibri" pitchFamily="34" charset="0"/>
                <a:ea typeface="Times New Roman" pitchFamily="18" charset="0"/>
                <a:cs typeface="Arial" pitchFamily="34" charset="0"/>
              </a:rPr>
              <a:t>: ostriches </a:t>
            </a:r>
            <a:r>
              <a:rPr lang="en-US" sz="3600" u="sng" dirty="0" smtClean="0">
                <a:solidFill>
                  <a:srgbClr val="000000"/>
                </a:solidFill>
                <a:latin typeface="Calibri" pitchFamily="34" charset="0"/>
                <a:ea typeface="Times New Roman" pitchFamily="18" charset="0"/>
                <a:cs typeface="Arial" pitchFamily="34" charset="0"/>
              </a:rPr>
              <a:t>do not</a:t>
            </a:r>
            <a:r>
              <a:rPr lang="en-US" sz="3600" dirty="0" smtClean="0">
                <a:solidFill>
                  <a:srgbClr val="000000"/>
                </a:solidFill>
                <a:latin typeface="Calibri" pitchFamily="34" charset="0"/>
                <a:ea typeface="Times New Roman" pitchFamily="18" charset="0"/>
                <a:cs typeface="Arial" pitchFamily="34" charset="0"/>
              </a:rPr>
              <a:t> bury their heads in the sand!</a:t>
            </a:r>
          </a:p>
          <a:p>
            <a:pPr lvl="0" algn="just"/>
            <a:endParaRPr lang="en-US" sz="3600" dirty="0" smtClean="0">
              <a:solidFill>
                <a:srgbClr val="000000"/>
              </a:solidFill>
              <a:latin typeface="Calibri" pitchFamily="34" charset="0"/>
              <a:ea typeface="Times New Roman" pitchFamily="18" charset="0"/>
              <a:cs typeface="Arial" pitchFamily="34" charset="0"/>
            </a:endParaRPr>
          </a:p>
          <a:p>
            <a:pPr lvl="0" algn="just"/>
            <a:r>
              <a:rPr lang="en-US" sz="3600" dirty="0" smtClean="0">
                <a:solidFill>
                  <a:srgbClr val="000000"/>
                </a:solidFill>
                <a:latin typeface="Calibri" pitchFamily="34" charset="0"/>
                <a:ea typeface="Times New Roman" pitchFamily="18" charset="0"/>
                <a:cs typeface="Arial" pitchFamily="34" charset="0"/>
              </a:rPr>
              <a:t> When an ostrich senses danger and cannot run away, it flops to the ground and remains still, </a:t>
            </a:r>
          </a:p>
          <a:p>
            <a:pPr lvl="0" algn="just"/>
            <a:endParaRPr lang="en-US" sz="3600" dirty="0" smtClean="0">
              <a:solidFill>
                <a:srgbClr val="000000"/>
              </a:solidFill>
              <a:latin typeface="Calibri" pitchFamily="34" charset="0"/>
              <a:ea typeface="Times New Roman" pitchFamily="18" charset="0"/>
              <a:cs typeface="Arial" pitchFamily="34" charset="0"/>
            </a:endParaRPr>
          </a:p>
          <a:p>
            <a:pPr lvl="0" algn="just"/>
            <a:r>
              <a:rPr lang="en-US" sz="3600" dirty="0" smtClean="0">
                <a:solidFill>
                  <a:srgbClr val="000000"/>
                </a:solidFill>
                <a:latin typeface="Calibri" pitchFamily="34" charset="0"/>
                <a:ea typeface="Times New Roman" pitchFamily="18" charset="0"/>
                <a:cs typeface="Arial" pitchFamily="34" charset="0"/>
              </a:rPr>
              <a:t>with its head and neck flat on the ground in front of it.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458200" cy="4247317"/>
          </a:xfrm>
          <a:prstGeom prst="rect">
            <a:avLst/>
          </a:prstGeom>
        </p:spPr>
        <p:txBody>
          <a:bodyPr wrap="square">
            <a:spAutoFit/>
          </a:bodyPr>
          <a:lstStyle/>
          <a:p>
            <a:pPr lvl="0" algn="just"/>
            <a:r>
              <a:rPr lang="en-US" sz="3600" dirty="0" smtClean="0">
                <a:solidFill>
                  <a:srgbClr val="000000"/>
                </a:solidFill>
                <a:latin typeface="Calibri" pitchFamily="34" charset="0"/>
                <a:ea typeface="Times New Roman" pitchFamily="18" charset="0"/>
                <a:cs typeface="Arial" pitchFamily="34" charset="0"/>
              </a:rPr>
              <a:t>Because the head and neck are lightly colored, they blend in with the color of the soil. </a:t>
            </a:r>
          </a:p>
          <a:p>
            <a:pPr lvl="0" algn="just"/>
            <a:endParaRPr lang="en-US" sz="3600" dirty="0" smtClean="0">
              <a:solidFill>
                <a:srgbClr val="000000"/>
              </a:solidFill>
              <a:latin typeface="Calibri" pitchFamily="34" charset="0"/>
              <a:ea typeface="Times New Roman" pitchFamily="18" charset="0"/>
              <a:cs typeface="Arial" pitchFamily="34" charset="0"/>
            </a:endParaRPr>
          </a:p>
          <a:p>
            <a:pPr lvl="0" algn="just"/>
            <a:r>
              <a:rPr lang="en-US" sz="3600" dirty="0" smtClean="0">
                <a:solidFill>
                  <a:srgbClr val="000000"/>
                </a:solidFill>
                <a:latin typeface="Calibri" pitchFamily="34" charset="0"/>
                <a:ea typeface="Times New Roman" pitchFamily="18" charset="0"/>
                <a:cs typeface="Arial" pitchFamily="34" charset="0"/>
              </a:rPr>
              <a:t>From a distance, it just looks like the ostrich has buried its head in the sand, because only the body is visible.</a:t>
            </a:r>
            <a:endParaRPr lang="en-US" sz="3600" dirty="0" smtClean="0">
              <a:latin typeface="Arial" pitchFamily="34" charset="0"/>
              <a:cs typeface="Arial" pitchFamily="34" charset="0"/>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MALE </a:t>
            </a:r>
            <a:r>
              <a:rPr lang="en-US" sz="3600" i="1" dirty="0" smtClean="0">
                <a:solidFill>
                  <a:schemeClr val="bg1"/>
                </a:solidFill>
                <a:latin typeface="Calibri" pitchFamily="34" charset="0"/>
                <a:ea typeface="Times New Roman" pitchFamily="18" charset="0"/>
                <a:cs typeface="Arial" pitchFamily="34" charset="0"/>
              </a:rPr>
              <a:t>ROLE </a:t>
            </a:r>
            <a:r>
              <a:rPr kumimoji="0" lang="en-US" sz="3600" b="0" i="1"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IN EGG</a:t>
            </a:r>
            <a:r>
              <a:rPr kumimoji="0" lang="en-US" sz="3600" b="0" i="1" u="none" strike="noStrike" cap="none" normalizeH="0" dirty="0" smtClean="0">
                <a:ln>
                  <a:noFill/>
                </a:ln>
                <a:solidFill>
                  <a:schemeClr val="bg1"/>
                </a:solidFill>
                <a:effectLst/>
                <a:latin typeface="Calibri" pitchFamily="34" charset="0"/>
                <a:ea typeface="Times New Roman" pitchFamily="18" charset="0"/>
                <a:cs typeface="Arial" pitchFamily="34" charset="0"/>
              </a:rPr>
              <a:t> PROTECTION</a:t>
            </a:r>
            <a:r>
              <a:rPr kumimoji="0" lang="en-US" sz="2400" b="0" i="1" u="none" strike="noStrike" cap="none" normalizeH="0" dirty="0" smtClean="0">
                <a:ln>
                  <a:noFill/>
                </a:ln>
                <a:solidFill>
                  <a:schemeClr val="bg1"/>
                </a:solidFill>
                <a:effectLst/>
                <a:latin typeface="Calibri" pitchFamily="34" charset="0"/>
                <a:ea typeface="Times New Roman" pitchFamily="18" charset="0"/>
                <a:cs typeface="Arial" pitchFamily="34" charset="0"/>
              </a:rPr>
              <a:t>:</a:t>
            </a:r>
            <a:endParaRPr kumimoji="0" lang="en-US" sz="2400" b="0" i="1" u="none" strike="noStrike" cap="none" normalizeH="0" baseline="0" dirty="0" smtClean="0">
              <a:ln>
                <a:noFill/>
              </a:ln>
              <a:solidFill>
                <a:schemeClr val="bg1"/>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i="1" dirty="0" smtClean="0">
              <a:solidFill>
                <a:schemeClr val="bg1"/>
              </a:solidFill>
              <a:latin typeface="Calibri" pitchFamily="34" charset="0"/>
              <a:ea typeface="Times New Roman" pitchFamily="18" charset="0"/>
              <a:cs typeface="Arial" pitchFamily="34" charset="0"/>
            </a:endParaRPr>
          </a:p>
          <a:p>
            <a:pPr lvl="0" fontAlgn="base">
              <a:spcBef>
                <a:spcPct val="0"/>
              </a:spcBef>
              <a:spcAft>
                <a:spcPct val="0"/>
              </a:spcAft>
            </a:pPr>
            <a:r>
              <a:rPr kumimoji="0" lang="en-US" sz="3600" b="0" i="1"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A male ostrich protects a nest of eggs laid by several females that he has mated with </a:t>
            </a:r>
            <a:r>
              <a:rPr lang="en-US" sz="3600" dirty="0" smtClean="0">
                <a:solidFill>
                  <a:schemeClr val="bg1"/>
                </a:solidFill>
              </a:rPr>
              <a:t>The male protects the eggs at nighttime. </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3" name="Picture 2" descr="http://www.kidcyber.com.au/IMAGES/ostricheggs.jpg"/>
          <p:cNvPicPr/>
          <p:nvPr/>
        </p:nvPicPr>
        <p:blipFill>
          <a:blip r:embed="rId2"/>
          <a:srcRect/>
          <a:stretch>
            <a:fillRect/>
          </a:stretch>
        </p:blipFill>
        <p:spPr bwMode="auto">
          <a:xfrm>
            <a:off x="2362200" y="2667000"/>
            <a:ext cx="6629400" cy="396339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andiegozoo.org/animalbytes/images/ostrich_inset_male.jpg">
            <a:hlinkClick r:id="rId2"/>
          </p:cNvPr>
          <p:cNvPicPr/>
          <p:nvPr/>
        </p:nvPicPr>
        <p:blipFill>
          <a:blip r:embed="rId3"/>
          <a:srcRect/>
          <a:stretch>
            <a:fillRect/>
          </a:stretch>
        </p:blipFill>
        <p:spPr bwMode="auto">
          <a:xfrm>
            <a:off x="4419600" y="304800"/>
            <a:ext cx="4724400" cy="6324600"/>
          </a:xfrm>
          <a:prstGeom prst="rect">
            <a:avLst/>
          </a:prstGeom>
          <a:noFill/>
          <a:ln w="9525">
            <a:noFill/>
            <a:miter lim="800000"/>
            <a:headEnd/>
            <a:tailEnd/>
          </a:ln>
        </p:spPr>
      </p:pic>
      <p:pic>
        <p:nvPicPr>
          <p:cNvPr id="3" name="Picture 2" descr="http://www.sandiegozoo.org/animalbytes/images/ostrich_map.jpg"/>
          <p:cNvPicPr/>
          <p:nvPr/>
        </p:nvPicPr>
        <p:blipFill>
          <a:blip r:embed="rId4"/>
          <a:srcRect/>
          <a:stretch>
            <a:fillRect/>
          </a:stretch>
        </p:blipFill>
        <p:spPr bwMode="auto">
          <a:xfrm>
            <a:off x="2819400" y="381000"/>
            <a:ext cx="1350645" cy="1219200"/>
          </a:xfrm>
          <a:prstGeom prst="rect">
            <a:avLst/>
          </a:prstGeom>
          <a:noFill/>
          <a:ln w="9525">
            <a:noFill/>
            <a:miter lim="800000"/>
            <a:headEnd/>
            <a:tailEnd/>
          </a:ln>
        </p:spPr>
      </p:pic>
      <p:sp>
        <p:nvSpPr>
          <p:cNvPr id="4" name="Rectangle 3"/>
          <p:cNvSpPr/>
          <p:nvPr/>
        </p:nvSpPr>
        <p:spPr>
          <a:xfrm>
            <a:off x="304800" y="1905000"/>
            <a:ext cx="4114800" cy="2862322"/>
          </a:xfrm>
          <a:prstGeom prst="rect">
            <a:avLst/>
          </a:prstGeom>
        </p:spPr>
        <p:txBody>
          <a:bodyPr wrap="square">
            <a:spAutoFit/>
          </a:bodyPr>
          <a:lstStyle/>
          <a:p>
            <a:r>
              <a:rPr lang="en-US" sz="3600" b="1" dirty="0" smtClean="0">
                <a:solidFill>
                  <a:srgbClr val="FF0000"/>
                </a:solidFill>
              </a:rPr>
              <a:t>Range:</a:t>
            </a:r>
            <a:r>
              <a:rPr lang="en-US" sz="3600" dirty="0" smtClean="0"/>
              <a:t> </a:t>
            </a:r>
            <a:r>
              <a:rPr lang="en-US" sz="3600" dirty="0" smtClean="0">
                <a:solidFill>
                  <a:schemeClr val="bg1"/>
                </a:solidFill>
              </a:rPr>
              <a:t>Central and southern </a:t>
            </a:r>
            <a:r>
              <a:rPr lang="en-US" sz="3600" u="sng" dirty="0" smtClean="0">
                <a:solidFill>
                  <a:schemeClr val="bg1"/>
                </a:solidFill>
                <a:hlinkClick r:id="rId5"/>
              </a:rPr>
              <a:t>Africa</a:t>
            </a:r>
            <a:r>
              <a:rPr lang="en-US" sz="3600" dirty="0" smtClean="0"/>
              <a:t/>
            </a:r>
            <a:br>
              <a:rPr lang="en-US" sz="3600" dirty="0" smtClean="0"/>
            </a:br>
            <a:r>
              <a:rPr lang="en-US" sz="3600" b="1" dirty="0" smtClean="0">
                <a:solidFill>
                  <a:srgbClr val="FF0000"/>
                </a:solidFill>
              </a:rPr>
              <a:t>Habitat:</a:t>
            </a:r>
            <a:r>
              <a:rPr lang="en-US" sz="3600" dirty="0" smtClean="0"/>
              <a:t> </a:t>
            </a:r>
            <a:r>
              <a:rPr lang="en-US" sz="3600" u="sng" dirty="0" smtClean="0">
                <a:solidFill>
                  <a:schemeClr val="bg1"/>
                </a:solidFill>
                <a:hlinkClick r:id="rId6"/>
              </a:rPr>
              <a:t>savanna</a:t>
            </a:r>
            <a:r>
              <a:rPr lang="en-US" sz="3600" dirty="0" smtClean="0">
                <a:solidFill>
                  <a:schemeClr val="bg1"/>
                </a:solidFill>
              </a:rPr>
              <a:t> </a:t>
            </a:r>
          </a:p>
          <a:p>
            <a:r>
              <a:rPr lang="en-US" sz="3600" dirty="0" smtClean="0">
                <a:solidFill>
                  <a:schemeClr val="bg1"/>
                </a:solidFill>
              </a:rPr>
              <a:t>and </a:t>
            </a:r>
            <a:r>
              <a:rPr lang="en-US" sz="3600" u="sng" dirty="0" smtClean="0">
                <a:solidFill>
                  <a:schemeClr val="bg1"/>
                </a:solidFill>
                <a:hlinkClick r:id="rId7"/>
              </a:rPr>
              <a:t>desert</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hlinkClick r:id="rId2"/>
          </p:cNvPr>
          <p:cNvSpPr>
            <a:spLocks noChangeArrowheads="1"/>
          </p:cNvSpPr>
          <p:nvPr/>
        </p:nvSpPr>
        <p:spPr bwMode="auto">
          <a:xfrm>
            <a:off x="228600" y="106680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p:cNvSpPr/>
          <p:nvPr/>
        </p:nvSpPr>
        <p:spPr>
          <a:xfrm>
            <a:off x="0" y="0"/>
            <a:ext cx="9144000" cy="5632311"/>
          </a:xfrm>
          <a:prstGeom prst="rect">
            <a:avLst/>
          </a:prstGeom>
        </p:spPr>
        <p:txBody>
          <a:bodyPr wrap="square">
            <a:spAutoFit/>
          </a:bodyPr>
          <a:lstStyle/>
          <a:p>
            <a:pPr lvl="0" fontAlgn="base">
              <a:spcBef>
                <a:spcPct val="0"/>
              </a:spcBef>
              <a:spcAft>
                <a:spcPct val="0"/>
              </a:spcAft>
            </a:pPr>
            <a:r>
              <a:rPr lang="en-US" sz="3600" b="1" dirty="0" smtClean="0">
                <a:solidFill>
                  <a:schemeClr val="bg1"/>
                </a:solidFill>
                <a:latin typeface="Calibri" pitchFamily="34" charset="0"/>
                <a:ea typeface="Times New Roman" pitchFamily="18" charset="0"/>
                <a:cs typeface="Arial" pitchFamily="34" charset="0"/>
              </a:rPr>
              <a:t>Nesting duty</a:t>
            </a:r>
            <a:endParaRPr lang="en-US" sz="36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en-US" sz="3600" dirty="0" smtClean="0">
                <a:solidFill>
                  <a:schemeClr val="bg1"/>
                </a:solidFill>
                <a:latin typeface="Calibri" pitchFamily="34" charset="0"/>
                <a:ea typeface="Times New Roman" pitchFamily="18" charset="0"/>
                <a:cs typeface="Arial" pitchFamily="34" charset="0"/>
              </a:rPr>
              <a:t>The dominant or "alpha" hen mates with the territorial male, and they share the tasks of incubating the eggs and caring for the chicks.</a:t>
            </a:r>
          </a:p>
          <a:p>
            <a:pPr lvl="0" eaLnBrk="0" fontAlgn="base" hangingPunct="0">
              <a:spcBef>
                <a:spcPct val="0"/>
              </a:spcBef>
              <a:spcAft>
                <a:spcPct val="0"/>
              </a:spcAft>
            </a:pPr>
            <a:endParaRPr lang="en-US" sz="3600" dirty="0" smtClean="0">
              <a:solidFill>
                <a:schemeClr val="bg1"/>
              </a:solidFill>
              <a:latin typeface="Calibri" pitchFamily="34" charset="0"/>
              <a:ea typeface="Times New Roman" pitchFamily="18" charset="0"/>
              <a:cs typeface="Arial" pitchFamily="34" charset="0"/>
            </a:endParaRPr>
          </a:p>
          <a:p>
            <a:pPr lvl="0" eaLnBrk="0" fontAlgn="base" hangingPunct="0">
              <a:spcBef>
                <a:spcPct val="0"/>
              </a:spcBef>
              <a:spcAft>
                <a:spcPct val="0"/>
              </a:spcAft>
            </a:pPr>
            <a:r>
              <a:rPr lang="en-US" sz="3600" dirty="0" smtClean="0">
                <a:solidFill>
                  <a:schemeClr val="bg1"/>
                </a:solidFill>
                <a:latin typeface="Calibri" pitchFamily="34" charset="0"/>
                <a:ea typeface="Times New Roman" pitchFamily="18" charset="0"/>
                <a:cs typeface="Arial" pitchFamily="34" charset="0"/>
              </a:rPr>
              <a:t>The other females may mate with that male or other wandering males.</a:t>
            </a:r>
          </a:p>
          <a:p>
            <a:pPr lvl="0" eaLnBrk="0" fontAlgn="base" hangingPunct="0">
              <a:spcBef>
                <a:spcPct val="0"/>
              </a:spcBef>
              <a:spcAft>
                <a:spcPct val="0"/>
              </a:spcAft>
            </a:pPr>
            <a:endParaRPr lang="en-US" sz="3600" dirty="0" smtClean="0">
              <a:solidFill>
                <a:schemeClr val="bg1"/>
              </a:solidFill>
              <a:latin typeface="Calibri" pitchFamily="34" charset="0"/>
              <a:ea typeface="Times New Roman" pitchFamily="18" charset="0"/>
              <a:cs typeface="Arial" pitchFamily="34" charset="0"/>
            </a:endParaRPr>
          </a:p>
          <a:p>
            <a:pPr lvl="0" eaLnBrk="0" fontAlgn="base" hangingPunct="0">
              <a:spcBef>
                <a:spcPct val="0"/>
              </a:spcBef>
              <a:spcAft>
                <a:spcPct val="0"/>
              </a:spcAft>
            </a:pPr>
            <a:r>
              <a:rPr lang="en-US" sz="3600" dirty="0" smtClean="0">
                <a:solidFill>
                  <a:schemeClr val="bg1"/>
                </a:solidFill>
                <a:latin typeface="Calibri" pitchFamily="34" charset="0"/>
                <a:ea typeface="Times New Roman" pitchFamily="18" charset="0"/>
                <a:cs typeface="Arial" pitchFamily="34" charset="0"/>
              </a:rPr>
              <a:t> Then lay their eggs in the same nest as the main hen’s eggs</a:t>
            </a:r>
            <a:r>
              <a:rPr lang="en-US" dirty="0" smtClean="0">
                <a:solidFill>
                  <a:schemeClr val="bg1"/>
                </a:solidFill>
                <a:latin typeface="Calibri" pitchFamily="34" charset="0"/>
                <a:ea typeface="Times New Roman" pitchFamily="18" charset="0"/>
                <a:cs typeface="Arial" pitchFamily="34" charset="0"/>
              </a:rPr>
              <a:t>.</a:t>
            </a:r>
            <a:endParaRPr lang="en-US" dirty="0" smtClean="0">
              <a:solidFill>
                <a:schemeClr val="bg1"/>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6186309"/>
          </a:xfrm>
          <a:prstGeom prst="rect">
            <a:avLst/>
          </a:prstGeom>
        </p:spPr>
        <p:txBody>
          <a:bodyPr wrap="square">
            <a:spAutoFit/>
          </a:bodyPr>
          <a:lstStyle/>
          <a:p>
            <a:r>
              <a:rPr lang="en-US" sz="3600" dirty="0" smtClean="0">
                <a:solidFill>
                  <a:schemeClr val="bg1"/>
                </a:solidFill>
                <a:latin typeface="Calibri" pitchFamily="34" charset="0"/>
                <a:ea typeface="Times New Roman" pitchFamily="18" charset="0"/>
                <a:cs typeface="Arial" pitchFamily="34" charset="0"/>
              </a:rPr>
              <a:t>The main hen puts her eggs in the center of the nest to make sure they have the best chance of hatching, but many of the other eggs may also be incubated. </a:t>
            </a:r>
          </a:p>
          <a:p>
            <a:endParaRPr lang="en-US" sz="3600" dirty="0" smtClean="0">
              <a:solidFill>
                <a:schemeClr val="bg1"/>
              </a:solidFill>
              <a:latin typeface="Calibri" pitchFamily="34" charset="0"/>
              <a:ea typeface="Times New Roman" pitchFamily="18" charset="0"/>
              <a:cs typeface="Arial" pitchFamily="34" charset="0"/>
            </a:endParaRPr>
          </a:p>
          <a:p>
            <a:r>
              <a:rPr lang="en-US" sz="3600" dirty="0" smtClean="0">
                <a:solidFill>
                  <a:schemeClr val="bg1"/>
                </a:solidFill>
                <a:latin typeface="Calibri" pitchFamily="34" charset="0"/>
                <a:ea typeface="Times New Roman" pitchFamily="18" charset="0"/>
                <a:cs typeface="Arial" pitchFamily="34" charset="0"/>
              </a:rPr>
              <a:t>Usually the main hen takes incubation duty during the day, then the male takes over and incubates during the night. </a:t>
            </a:r>
          </a:p>
          <a:p>
            <a:endParaRPr lang="en-US" sz="3600" dirty="0" smtClean="0">
              <a:solidFill>
                <a:schemeClr val="bg1"/>
              </a:solidFill>
              <a:latin typeface="Calibri" pitchFamily="34" charset="0"/>
              <a:ea typeface="Times New Roman" pitchFamily="18" charset="0"/>
              <a:cs typeface="Arial" pitchFamily="34" charset="0"/>
            </a:endParaRPr>
          </a:p>
          <a:p>
            <a:r>
              <a:rPr lang="en-US" sz="3600" dirty="0" smtClean="0">
                <a:solidFill>
                  <a:schemeClr val="bg1"/>
                </a:solidFill>
                <a:latin typeface="Calibri" pitchFamily="34" charset="0"/>
                <a:ea typeface="Times New Roman" pitchFamily="18" charset="0"/>
                <a:cs typeface="Arial" pitchFamily="34" charset="0"/>
              </a:rPr>
              <a:t>A few days after the chicks hatch, they leave the nest—</a:t>
            </a:r>
            <a:endParaRPr lang="en-US"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lvl="0" eaLnBrk="0" fontAlgn="base" hangingPunct="0">
              <a:spcBef>
                <a:spcPct val="0"/>
              </a:spcBef>
              <a:spcAft>
                <a:spcPct val="0"/>
              </a:spcAft>
            </a:pPr>
            <a:r>
              <a:rPr lang="en-US" sz="3600" dirty="0" smtClean="0">
                <a:solidFill>
                  <a:schemeClr val="bg1"/>
                </a:solidFill>
                <a:latin typeface="Calibri" pitchFamily="34" charset="0"/>
                <a:ea typeface="Times New Roman" pitchFamily="18" charset="0"/>
                <a:cs typeface="Arial" pitchFamily="34" charset="0"/>
              </a:rPr>
              <a:t>which is really just a scrape in the ground—to travel with their parents.</a:t>
            </a:r>
          </a:p>
          <a:p>
            <a:pPr lvl="0" eaLnBrk="0" fontAlgn="base" hangingPunct="0">
              <a:spcBef>
                <a:spcPct val="0"/>
              </a:spcBef>
              <a:spcAft>
                <a:spcPct val="0"/>
              </a:spcAft>
            </a:pPr>
            <a:endParaRPr lang="en-US" sz="3600" dirty="0" smtClean="0">
              <a:solidFill>
                <a:schemeClr val="bg1"/>
              </a:solidFill>
              <a:latin typeface="Calibri" pitchFamily="34" charset="0"/>
              <a:ea typeface="Times New Roman" pitchFamily="18" charset="0"/>
              <a:cs typeface="Arial" pitchFamily="34" charset="0"/>
            </a:endParaRPr>
          </a:p>
          <a:p>
            <a:pPr lvl="0" eaLnBrk="0" fontAlgn="base" hangingPunct="0">
              <a:spcBef>
                <a:spcPct val="0"/>
              </a:spcBef>
              <a:spcAft>
                <a:spcPct val="0"/>
              </a:spcAft>
            </a:pPr>
            <a:endParaRPr lang="en-US" sz="3600" dirty="0" smtClean="0">
              <a:solidFill>
                <a:schemeClr val="bg1"/>
              </a:solidFill>
              <a:latin typeface="Calibri" pitchFamily="34" charset="0"/>
              <a:ea typeface="Times New Roman" pitchFamily="18" charset="0"/>
              <a:cs typeface="Arial" pitchFamily="34" charset="0"/>
            </a:endParaRPr>
          </a:p>
          <a:p>
            <a:pPr lvl="0" eaLnBrk="0" fontAlgn="base" hangingPunct="0">
              <a:spcBef>
                <a:spcPct val="0"/>
              </a:spcBef>
              <a:spcAft>
                <a:spcPct val="0"/>
              </a:spcAft>
            </a:pPr>
            <a:r>
              <a:rPr lang="en-US" sz="3600" dirty="0" smtClean="0">
                <a:solidFill>
                  <a:schemeClr val="bg1"/>
                </a:solidFill>
                <a:latin typeface="Calibri" pitchFamily="34" charset="0"/>
                <a:ea typeface="Times New Roman" pitchFamily="18" charset="0"/>
                <a:cs typeface="Arial" pitchFamily="34" charset="0"/>
              </a:rPr>
              <a:t> The adults shelter them under their wings to protect them from sun and rain.</a:t>
            </a:r>
          </a:p>
          <a:p>
            <a:pPr lvl="0" eaLnBrk="0" fontAlgn="base" hangingPunct="0">
              <a:spcBef>
                <a:spcPct val="0"/>
              </a:spcBef>
              <a:spcAft>
                <a:spcPct val="0"/>
              </a:spcAft>
            </a:pPr>
            <a:endParaRPr lang="en-US" sz="3600" dirty="0" smtClean="0">
              <a:solidFill>
                <a:schemeClr val="bg1"/>
              </a:solidFill>
              <a:latin typeface="Calibri" pitchFamily="34" charset="0"/>
              <a:ea typeface="Times New Roman" pitchFamily="18" charset="0"/>
              <a:cs typeface="Arial" pitchFamily="34" charset="0"/>
            </a:endParaRPr>
          </a:p>
          <a:p>
            <a:pPr lvl="0" eaLnBrk="0" fontAlgn="base" hangingPunct="0">
              <a:spcBef>
                <a:spcPct val="0"/>
              </a:spcBef>
              <a:spcAft>
                <a:spcPct val="0"/>
              </a:spcAft>
            </a:pPr>
            <a:endParaRPr lang="en-US" sz="3600" dirty="0" smtClean="0">
              <a:solidFill>
                <a:schemeClr val="bg1"/>
              </a:solidFill>
              <a:latin typeface="Calibri" pitchFamily="34" charset="0"/>
              <a:ea typeface="Times New Roman" pitchFamily="18" charset="0"/>
              <a:cs typeface="Arial" pitchFamily="34" charset="0"/>
            </a:endParaRPr>
          </a:p>
          <a:p>
            <a:pPr lvl="0" eaLnBrk="0" fontAlgn="base" hangingPunct="0">
              <a:spcBef>
                <a:spcPct val="0"/>
              </a:spcBef>
              <a:spcAft>
                <a:spcPct val="0"/>
              </a:spcAft>
            </a:pPr>
            <a:r>
              <a:rPr lang="en-US" sz="3600" dirty="0" smtClean="0">
                <a:solidFill>
                  <a:schemeClr val="bg1"/>
                </a:solidFill>
                <a:latin typeface="Calibri" pitchFamily="34" charset="0"/>
                <a:ea typeface="Times New Roman" pitchFamily="18" charset="0"/>
                <a:cs typeface="Arial" pitchFamily="34" charset="0"/>
              </a:rPr>
              <a:t> They defend the chicks against predators.</a:t>
            </a:r>
            <a:endParaRPr lang="en-US" sz="3600" dirty="0" smtClean="0">
              <a:solidFill>
                <a:schemeClr val="bg1"/>
              </a:solidFill>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sandiegozoo.org/animalbytes/images/ostrich_inset_on_nest.jpg">
            <a:hlinkClick r:id="rId2"/>
          </p:cNvPr>
          <p:cNvPicPr>
            <a:picLocks noChangeAspect="1" noChangeArrowheads="1"/>
          </p:cNvPicPr>
          <p:nvPr/>
        </p:nvPicPr>
        <p:blipFill>
          <a:blip r:embed="rId3"/>
          <a:srcRect/>
          <a:stretch>
            <a:fillRect/>
          </a:stretch>
        </p:blipFill>
        <p:spPr bwMode="auto">
          <a:xfrm>
            <a:off x="206477" y="609600"/>
            <a:ext cx="8443943" cy="5791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hlinkClick r:id="rId2"/>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76200" y="228600"/>
            <a:ext cx="9067800" cy="2862322"/>
          </a:xfrm>
          <a:prstGeom prst="rect">
            <a:avLst/>
          </a:prstGeom>
        </p:spPr>
        <p:txBody>
          <a:bodyPr wrap="square">
            <a:spAutoFit/>
          </a:bodyPr>
          <a:lstStyle/>
          <a:p>
            <a:pPr lvl="0" fontAlgn="base">
              <a:spcBef>
                <a:spcPct val="0"/>
              </a:spcBef>
              <a:spcAft>
                <a:spcPct val="0"/>
              </a:spcAft>
            </a:pPr>
            <a:r>
              <a:rPr lang="en-US" sz="3600" b="1" dirty="0" smtClean="0">
                <a:solidFill>
                  <a:srgbClr val="666633"/>
                </a:solidFill>
                <a:latin typeface="Calibri" pitchFamily="34" charset="0"/>
                <a:ea typeface="Times New Roman" pitchFamily="18" charset="0"/>
                <a:cs typeface="Arial" pitchFamily="34" charset="0"/>
              </a:rPr>
              <a:t>Stones with dinner</a:t>
            </a:r>
            <a:endParaRPr lang="en-US" sz="3600" dirty="0" smtClean="0">
              <a:latin typeface="Arial" pitchFamily="34" charset="0"/>
              <a:cs typeface="Arial" pitchFamily="34" charset="0"/>
            </a:endParaRPr>
          </a:p>
          <a:p>
            <a:pPr lvl="0" eaLnBrk="0" fontAlgn="base" hangingPunct="0">
              <a:spcBef>
                <a:spcPct val="0"/>
              </a:spcBef>
              <a:spcAft>
                <a:spcPct val="0"/>
              </a:spcAft>
            </a:pPr>
            <a:r>
              <a:rPr lang="en-US" sz="3600" dirty="0" smtClean="0">
                <a:solidFill>
                  <a:srgbClr val="000000"/>
                </a:solidFill>
                <a:latin typeface="Calibri" pitchFamily="34" charset="0"/>
                <a:ea typeface="Times New Roman" pitchFamily="18" charset="0"/>
                <a:cs typeface="Arial" pitchFamily="34" charset="0"/>
              </a:rPr>
              <a:t>Ostriches are </a:t>
            </a:r>
            <a:r>
              <a:rPr lang="en-US" sz="3600" dirty="0" smtClean="0">
                <a:solidFill>
                  <a:srgbClr val="CC3300"/>
                </a:solidFill>
                <a:latin typeface="Calibri" pitchFamily="34" charset="0"/>
                <a:ea typeface="Times New Roman" pitchFamily="18" charset="0"/>
                <a:cs typeface="Arial" pitchFamily="34" charset="0"/>
              </a:rPr>
              <a:t>omnivores</a:t>
            </a:r>
            <a:r>
              <a:rPr lang="en-US" sz="3600" dirty="0" smtClean="0">
                <a:solidFill>
                  <a:srgbClr val="000000"/>
                </a:solidFill>
                <a:latin typeface="Calibri" pitchFamily="34" charset="0"/>
                <a:ea typeface="Times New Roman" pitchFamily="18" charset="0"/>
                <a:cs typeface="Arial" pitchFamily="34" charset="0"/>
              </a:rPr>
              <a:t>, and they eat whatever is available in their </a:t>
            </a:r>
            <a:r>
              <a:rPr lang="en-US" sz="3600" dirty="0" smtClean="0">
                <a:solidFill>
                  <a:srgbClr val="CC3300"/>
                </a:solidFill>
                <a:latin typeface="Calibri" pitchFamily="34" charset="0"/>
                <a:ea typeface="Times New Roman" pitchFamily="18" charset="0"/>
                <a:cs typeface="Arial" pitchFamily="34" charset="0"/>
              </a:rPr>
              <a:t>habitat</a:t>
            </a:r>
            <a:r>
              <a:rPr lang="en-US" sz="3600" dirty="0" smtClean="0">
                <a:solidFill>
                  <a:srgbClr val="000000"/>
                </a:solidFill>
                <a:latin typeface="Calibri" pitchFamily="34" charset="0"/>
                <a:ea typeface="Times New Roman" pitchFamily="18" charset="0"/>
                <a:cs typeface="Arial" pitchFamily="34" charset="0"/>
              </a:rPr>
              <a:t> and at different times of the year. They mostly eat plants, especially roots, leaves, and seeds. </a:t>
            </a:r>
            <a:endParaRPr lang="en-US" sz="3600" dirty="0" smtClean="0">
              <a:latin typeface="Arial" pitchFamily="34" charset="0"/>
              <a:cs typeface="Arial" pitchFamily="34" charset="0"/>
            </a:endParaRPr>
          </a:p>
        </p:txBody>
      </p:sp>
      <p:pic>
        <p:nvPicPr>
          <p:cNvPr id="4098" name="Picture 2" descr="C:\Users\Muhammd Farooq\Desktop\fol.jpg"/>
          <p:cNvPicPr>
            <a:picLocks noChangeAspect="1" noChangeArrowheads="1"/>
          </p:cNvPicPr>
          <p:nvPr/>
        </p:nvPicPr>
        <p:blipFill>
          <a:blip r:embed="rId3"/>
          <a:srcRect/>
          <a:stretch>
            <a:fillRect/>
          </a:stretch>
        </p:blipFill>
        <p:spPr bwMode="auto">
          <a:xfrm>
            <a:off x="2590800" y="3048000"/>
            <a:ext cx="6324600" cy="3810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296400" cy="2862322"/>
          </a:xfrm>
          <a:prstGeom prst="rect">
            <a:avLst/>
          </a:prstGeom>
        </p:spPr>
        <p:txBody>
          <a:bodyPr wrap="square">
            <a:spAutoFit/>
          </a:bodyPr>
          <a:lstStyle/>
          <a:p>
            <a:r>
              <a:rPr lang="en-US" sz="3600" dirty="0" smtClean="0">
                <a:solidFill>
                  <a:srgbClr val="000000"/>
                </a:solidFill>
                <a:latin typeface="Calibri" pitchFamily="34" charset="0"/>
                <a:ea typeface="Times New Roman" pitchFamily="18" charset="0"/>
                <a:cs typeface="Arial" pitchFamily="34" charset="0"/>
              </a:rPr>
              <a:t>but they also munch on insects like locusts and small animals like </a:t>
            </a:r>
            <a:r>
              <a:rPr lang="en-US" sz="3600" dirty="0" smtClean="0">
                <a:solidFill>
                  <a:srgbClr val="CC3300"/>
                </a:solidFill>
                <a:latin typeface="Calibri" pitchFamily="34" charset="0"/>
                <a:ea typeface="Times New Roman" pitchFamily="18" charset="0"/>
                <a:cs typeface="Arial" pitchFamily="34" charset="0"/>
                <a:hlinkClick r:id="rId2"/>
              </a:rPr>
              <a:t>lizards</a:t>
            </a:r>
            <a:r>
              <a:rPr lang="en-US" sz="3600" dirty="0" smtClean="0">
                <a:solidFill>
                  <a:srgbClr val="000000"/>
                </a:solidFill>
                <a:latin typeface="Calibri" pitchFamily="34" charset="0"/>
                <a:ea typeface="Times New Roman" pitchFamily="18" charset="0"/>
                <a:cs typeface="Arial" pitchFamily="34" charset="0"/>
              </a:rPr>
              <a:t>. When an ostrich eats, food is collected in the gullet at the top of the throat until there is a large enough lump to slide down the neck.</a:t>
            </a:r>
            <a:endParaRPr lang="en-US" sz="3600" dirty="0"/>
          </a:p>
        </p:txBody>
      </p:sp>
      <p:pic>
        <p:nvPicPr>
          <p:cNvPr id="5122" name="Picture 2" descr="C:\Users\Muhammd Farooq\Desktop\fd.jpg"/>
          <p:cNvPicPr>
            <a:picLocks noChangeAspect="1" noChangeArrowheads="1"/>
          </p:cNvPicPr>
          <p:nvPr/>
        </p:nvPicPr>
        <p:blipFill>
          <a:blip r:embed="rId3"/>
          <a:srcRect/>
          <a:stretch>
            <a:fillRect/>
          </a:stretch>
        </p:blipFill>
        <p:spPr bwMode="auto">
          <a:xfrm>
            <a:off x="3233737" y="2571750"/>
            <a:ext cx="5739659" cy="39814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sandiegozoo.org/animalbytes/images/ostrich_inset_family.jpg">
            <a:hlinkClick r:id="rId2"/>
          </p:cNvPr>
          <p:cNvPicPr>
            <a:picLocks noChangeAspect="1" noChangeArrowheads="1"/>
          </p:cNvPicPr>
          <p:nvPr/>
        </p:nvPicPr>
        <p:blipFill>
          <a:blip r:embed="rId3"/>
          <a:srcRect/>
          <a:stretch>
            <a:fillRect/>
          </a:stretch>
        </p:blipFill>
        <p:spPr bwMode="auto">
          <a:xfrm>
            <a:off x="76200" y="0"/>
            <a:ext cx="9067800" cy="6248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Ostriches eat things that other animals can’t digest. They have tough intestines that are 46 feet (14 meters) long—if you stretched them out—in order to absorb as many nutrients as possible. </a:t>
            </a:r>
            <a:endPar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Calibri" pitchFamily="34" charset="0"/>
              <a:cs typeface="Arial" pitchFamily="34" charset="0"/>
            </a:endParaRPr>
          </a:p>
        </p:txBody>
      </p:sp>
      <p:pic>
        <p:nvPicPr>
          <p:cNvPr id="2050" name="Picture 2" descr="C:\Users\Muhammd Farooq\Desktop\dgdg.jpg"/>
          <p:cNvPicPr>
            <a:picLocks noChangeAspect="1" noChangeArrowheads="1"/>
          </p:cNvPicPr>
          <p:nvPr/>
        </p:nvPicPr>
        <p:blipFill>
          <a:blip r:embed="rId2"/>
          <a:srcRect/>
          <a:stretch>
            <a:fillRect/>
          </a:stretch>
        </p:blipFill>
        <p:spPr bwMode="auto">
          <a:xfrm>
            <a:off x="152400" y="2743200"/>
            <a:ext cx="8763000" cy="4114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458200" cy="4524315"/>
          </a:xfrm>
          <a:prstGeom prst="rect">
            <a:avLst/>
          </a:prstGeom>
        </p:spPr>
        <p:txBody>
          <a:bodyPr wrap="square">
            <a:spAutoFit/>
          </a:bodyPr>
          <a:lstStyle/>
          <a:p>
            <a:pPr fontAlgn="base">
              <a:spcBef>
                <a:spcPct val="0"/>
              </a:spcBef>
              <a:spcAft>
                <a:spcPct val="0"/>
              </a:spcAft>
            </a:pPr>
            <a:r>
              <a:rPr lang="en-US" sz="3600" b="1" dirty="0" smtClean="0">
                <a:solidFill>
                  <a:schemeClr val="bg1"/>
                </a:solidFill>
              </a:rPr>
              <a:t>Diet</a:t>
            </a:r>
            <a:r>
              <a:rPr lang="en-US" sz="3600" dirty="0" smtClean="0">
                <a:solidFill>
                  <a:schemeClr val="bg1"/>
                </a:solidFill>
              </a:rPr>
              <a:t/>
            </a:r>
            <a:br>
              <a:rPr lang="en-US" sz="3600" dirty="0" smtClean="0">
                <a:solidFill>
                  <a:schemeClr val="bg1"/>
                </a:solidFill>
              </a:rPr>
            </a:br>
            <a:r>
              <a:rPr lang="en-US" sz="3600" dirty="0" smtClean="0">
                <a:solidFill>
                  <a:schemeClr val="bg1"/>
                </a:solidFill>
              </a:rPr>
              <a:t>Ostriches are omnivores. They eat fruit, seeds, leaves, shoots, and shrubs as well as insects and lizards. They get the water they need from the plants they eat. They also swallow stones to help them digest their food.</a:t>
            </a:r>
          </a:p>
          <a:p>
            <a:pPr lvl="0" fontAlgn="base">
              <a:spcBef>
                <a:spcPct val="0"/>
              </a:spcBef>
              <a:spcAft>
                <a:spcPct val="0"/>
              </a:spcAft>
            </a:pPr>
            <a:endParaRPr lang="en-US" sz="3600" dirty="0" smtClean="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hammd Farooq\Desktop\77777.jpg"/>
          <p:cNvPicPr>
            <a:picLocks noChangeAspect="1" noChangeArrowheads="1"/>
          </p:cNvPicPr>
          <p:nvPr/>
        </p:nvPicPr>
        <p:blipFill>
          <a:blip r:embed="rId2"/>
          <a:srcRect/>
          <a:stretch>
            <a:fillRect/>
          </a:stretch>
        </p:blipFill>
        <p:spPr bwMode="auto">
          <a:xfrm>
            <a:off x="228600" y="381000"/>
            <a:ext cx="8610600" cy="6172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3539430"/>
          </a:xfrm>
          <a:prstGeom prst="rect">
            <a:avLst/>
          </a:prstGeom>
        </p:spPr>
        <p:txBody>
          <a:bodyPr wrap="square">
            <a:spAutoFit/>
          </a:bodyPr>
          <a:lstStyle/>
          <a:p>
            <a:r>
              <a:rPr lang="en-US" sz="2800" b="1" dirty="0" smtClean="0">
                <a:solidFill>
                  <a:srgbClr val="FF0000"/>
                </a:solidFill>
              </a:rPr>
              <a:t>Height:</a:t>
            </a:r>
            <a:r>
              <a:rPr lang="en-US" sz="2800" dirty="0" smtClean="0"/>
              <a:t> </a:t>
            </a:r>
            <a:r>
              <a:rPr lang="en-US" sz="2800" dirty="0" smtClean="0">
                <a:solidFill>
                  <a:schemeClr val="bg1"/>
                </a:solidFill>
              </a:rPr>
              <a:t>male—6.9 to 9 feet (2.1 to 2.7 meters); female—5.7 to 6.2 feet (1.7 to 1.9 meters)</a:t>
            </a:r>
            <a:r>
              <a:rPr lang="en-US" sz="2800" dirty="0" smtClean="0"/>
              <a:t/>
            </a:r>
            <a:br>
              <a:rPr lang="en-US" sz="2800" dirty="0" smtClean="0"/>
            </a:br>
            <a:r>
              <a:rPr lang="en-US" sz="2800" dirty="0" smtClean="0"/>
              <a:t/>
            </a:r>
            <a:br>
              <a:rPr lang="en-US" sz="2800" dirty="0" smtClean="0"/>
            </a:br>
            <a:r>
              <a:rPr lang="en-US" sz="2800" b="1" dirty="0" smtClean="0">
                <a:solidFill>
                  <a:srgbClr val="FF0000"/>
                </a:solidFill>
              </a:rPr>
              <a:t>Life span:</a:t>
            </a:r>
            <a:r>
              <a:rPr lang="en-US" sz="2800" dirty="0" smtClean="0"/>
              <a:t> </a:t>
            </a:r>
            <a:r>
              <a:rPr lang="en-US" sz="2800" b="1" dirty="0" smtClean="0">
                <a:solidFill>
                  <a:schemeClr val="bg1"/>
                </a:solidFill>
              </a:rPr>
              <a:t>30 to 40 years </a:t>
            </a:r>
            <a:r>
              <a:rPr lang="en-US" sz="2800" dirty="0" smtClean="0"/>
              <a:t/>
            </a:r>
            <a:br>
              <a:rPr lang="en-US" sz="2800" dirty="0" smtClean="0"/>
            </a:br>
            <a:r>
              <a:rPr lang="en-US" sz="2800" b="1" dirty="0" smtClean="0">
                <a:solidFill>
                  <a:srgbClr val="FF0000"/>
                </a:solidFill>
              </a:rPr>
              <a:t>Size of egg:</a:t>
            </a:r>
            <a:r>
              <a:rPr lang="en-US" sz="2800" dirty="0" smtClean="0"/>
              <a:t> </a:t>
            </a:r>
            <a:r>
              <a:rPr lang="en-US" sz="2800" dirty="0" smtClean="0">
                <a:solidFill>
                  <a:schemeClr val="bg1"/>
                </a:solidFill>
              </a:rPr>
              <a:t>averages 6 x 5 inches (15 x 13 centimeters) in size and weighs about 3 pounds (1,500 grams)</a:t>
            </a:r>
            <a:br>
              <a:rPr lang="en-US" sz="2800" dirty="0" smtClean="0">
                <a:solidFill>
                  <a:schemeClr val="bg1"/>
                </a:solidFill>
              </a:rPr>
            </a:br>
            <a:endParaRPr lang="en-US" sz="2800" dirty="0">
              <a:solidFill>
                <a:schemeClr val="bg1"/>
              </a:solidFill>
            </a:endParaRPr>
          </a:p>
        </p:txBody>
      </p:sp>
      <p:pic>
        <p:nvPicPr>
          <p:cNvPr id="1027" name="Picture 3" descr="C:\Users\Muhammd Farooq\Desktop\download (1).jpg"/>
          <p:cNvPicPr>
            <a:picLocks noChangeAspect="1" noChangeArrowheads="1"/>
          </p:cNvPicPr>
          <p:nvPr/>
        </p:nvPicPr>
        <p:blipFill>
          <a:blip r:embed="rId2"/>
          <a:srcRect/>
          <a:stretch>
            <a:fillRect/>
          </a:stretch>
        </p:blipFill>
        <p:spPr bwMode="auto">
          <a:xfrm>
            <a:off x="4648200" y="3048000"/>
            <a:ext cx="4495800" cy="35909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6186309"/>
          </a:xfrm>
          <a:prstGeom prst="rect">
            <a:avLst/>
          </a:prstGeom>
        </p:spPr>
        <p:txBody>
          <a:bodyPr wrap="square">
            <a:spAutoFit/>
          </a:bodyPr>
          <a:lstStyle/>
          <a:p>
            <a:endParaRPr lang="en-US" sz="3600" dirty="0" smtClean="0">
              <a:solidFill>
                <a:srgbClr val="000000"/>
              </a:solidFill>
              <a:latin typeface="Calibri" pitchFamily="34" charset="0"/>
              <a:ea typeface="Times New Roman" pitchFamily="18" charset="0"/>
              <a:cs typeface="Arial" pitchFamily="34" charset="0"/>
            </a:endParaRPr>
          </a:p>
          <a:p>
            <a:endParaRPr lang="en-US" sz="3600" dirty="0">
              <a:solidFill>
                <a:srgbClr val="000000"/>
              </a:solidFill>
              <a:latin typeface="Calibri" pitchFamily="34" charset="0"/>
              <a:ea typeface="Times New Roman" pitchFamily="18" charset="0"/>
              <a:cs typeface="Arial" pitchFamily="34" charset="0"/>
            </a:endParaRPr>
          </a:p>
          <a:p>
            <a:r>
              <a:rPr lang="en-US" sz="3600" dirty="0" smtClean="0">
                <a:solidFill>
                  <a:srgbClr val="000000"/>
                </a:solidFill>
                <a:latin typeface="Calibri" pitchFamily="34" charset="0"/>
                <a:ea typeface="Times New Roman" pitchFamily="18" charset="0"/>
                <a:cs typeface="Arial" pitchFamily="34" charset="0"/>
              </a:rPr>
              <a:t>These big birds also swallow sand, pebbles, and small stones that help grind up food in the </a:t>
            </a:r>
            <a:r>
              <a:rPr lang="en-US" sz="3600" dirty="0" smtClean="0">
                <a:solidFill>
                  <a:srgbClr val="CC3300"/>
                </a:solidFill>
                <a:latin typeface="Calibri" pitchFamily="34" charset="0"/>
                <a:ea typeface="Times New Roman" pitchFamily="18" charset="0"/>
                <a:cs typeface="Arial" pitchFamily="34" charset="0"/>
              </a:rPr>
              <a:t>gizzard</a:t>
            </a:r>
            <a:r>
              <a:rPr lang="en-US" sz="3600" dirty="0" smtClean="0">
                <a:solidFill>
                  <a:srgbClr val="000000"/>
                </a:solidFill>
                <a:latin typeface="Calibri" pitchFamily="34" charset="0"/>
                <a:ea typeface="Times New Roman" pitchFamily="18" charset="0"/>
                <a:cs typeface="Arial" pitchFamily="34" charset="0"/>
              </a:rPr>
              <a:t>. </a:t>
            </a:r>
          </a:p>
          <a:p>
            <a:r>
              <a:rPr lang="en-US" sz="3600" dirty="0" smtClean="0">
                <a:solidFill>
                  <a:srgbClr val="000000"/>
                </a:solidFill>
                <a:latin typeface="Calibri" pitchFamily="34" charset="0"/>
                <a:ea typeface="Times New Roman" pitchFamily="18" charset="0"/>
                <a:cs typeface="Arial" pitchFamily="34" charset="0"/>
              </a:rPr>
              <a:t>Ostriches do not need to drink water, since they get what they need from the plants they eat, although they will drink if they come to a water hole. 25% water loss by dehydration and can survive even by this.</a:t>
            </a:r>
          </a:p>
          <a:p>
            <a:endParaRPr lang="en-US" sz="3600" dirty="0" smtClean="0">
              <a:solidFill>
                <a:srgbClr val="000000"/>
              </a:solidFill>
              <a:latin typeface="Calibri" pitchFamily="34" charset="0"/>
              <a:ea typeface="Times New Roman" pitchFamily="18"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A5E69"/>
                </a:solidFill>
                <a:effectLst/>
                <a:latin typeface="tahoma"/>
              </a:rPr>
              <a:t>Comparing ostrich versus other meats (per 100 grams serving)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3405366"/>
              </p:ext>
            </p:extLst>
          </p:nvPr>
        </p:nvGraphicFramePr>
        <p:xfrm>
          <a:off x="457200" y="1600200"/>
          <a:ext cx="8229600" cy="32359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a:solidFill>
                            <a:srgbClr val="993300"/>
                          </a:solidFill>
                          <a:effectLst/>
                          <a:latin typeface="georgia"/>
                        </a:rPr>
                        <a:t>Type of Meat</a:t>
                      </a:r>
                      <a:endParaRPr lang="en-US" dirty="0">
                        <a:effectLst/>
                      </a:endParaRPr>
                    </a:p>
                  </a:txBody>
                  <a:tcPr anchor="ctr"/>
                </a:tc>
                <a:tc>
                  <a:txBody>
                    <a:bodyPr/>
                    <a:lstStyle/>
                    <a:p>
                      <a:r>
                        <a:rPr lang="en-US">
                          <a:solidFill>
                            <a:srgbClr val="993300"/>
                          </a:solidFill>
                          <a:effectLst/>
                          <a:latin typeface="georgia"/>
                        </a:rPr>
                        <a:t>Protein (%)</a:t>
                      </a:r>
                      <a:endParaRPr lang="en-US">
                        <a:effectLst/>
                      </a:endParaRPr>
                    </a:p>
                  </a:txBody>
                  <a:tcPr anchor="ctr"/>
                </a:tc>
                <a:tc>
                  <a:txBody>
                    <a:bodyPr/>
                    <a:lstStyle/>
                    <a:p>
                      <a:r>
                        <a:rPr lang="en-US">
                          <a:solidFill>
                            <a:srgbClr val="993300"/>
                          </a:solidFill>
                          <a:effectLst/>
                          <a:latin typeface="georgia"/>
                        </a:rPr>
                        <a:t>Fat (Grams)</a:t>
                      </a:r>
                      <a:endParaRPr lang="en-US">
                        <a:effectLst/>
                      </a:endParaRPr>
                    </a:p>
                  </a:txBody>
                  <a:tcPr anchor="ctr"/>
                </a:tc>
                <a:tc>
                  <a:txBody>
                    <a:bodyPr/>
                    <a:lstStyle/>
                    <a:p>
                      <a:r>
                        <a:rPr lang="en-US">
                          <a:solidFill>
                            <a:srgbClr val="993300"/>
                          </a:solidFill>
                          <a:effectLst/>
                          <a:latin typeface="georgia"/>
                        </a:rPr>
                        <a:t>Calories (KCal)</a:t>
                      </a:r>
                      <a:endParaRPr lang="en-US">
                        <a:effectLst/>
                      </a:endParaRPr>
                    </a:p>
                  </a:txBody>
                  <a:tcPr anchor="ctr"/>
                </a:tc>
                <a:tc>
                  <a:txBody>
                    <a:bodyPr/>
                    <a:lstStyle/>
                    <a:p>
                      <a:r>
                        <a:rPr lang="en-US">
                          <a:solidFill>
                            <a:srgbClr val="993300"/>
                          </a:solidFill>
                          <a:effectLst/>
                          <a:latin typeface="georgia"/>
                        </a:rPr>
                        <a:t>Iron (mg)</a:t>
                      </a:r>
                      <a:endParaRPr lang="en-US">
                        <a:effectLst/>
                      </a:endParaRPr>
                    </a:p>
                  </a:txBody>
                  <a:tcPr anchor="ctr"/>
                </a:tc>
                <a:tc>
                  <a:txBody>
                    <a:bodyPr/>
                    <a:lstStyle/>
                    <a:p>
                      <a:r>
                        <a:rPr lang="en-US">
                          <a:solidFill>
                            <a:srgbClr val="993300"/>
                          </a:solidFill>
                          <a:effectLst/>
                          <a:latin typeface="georgia"/>
                        </a:rPr>
                        <a:t>Cholesterol (mg)</a:t>
                      </a:r>
                      <a:endParaRPr lang="en-US">
                        <a:effectLst/>
                      </a:endParaRPr>
                    </a:p>
                  </a:txBody>
                  <a:tcPr anchor="ctr"/>
                </a:tc>
              </a:tr>
              <a:tr h="370840">
                <a:tc>
                  <a:txBody>
                    <a:bodyPr/>
                    <a:lstStyle/>
                    <a:p>
                      <a:r>
                        <a:rPr lang="en-US">
                          <a:effectLst/>
                          <a:latin typeface="georgia"/>
                        </a:rPr>
                        <a:t>Ostrich</a:t>
                      </a:r>
                      <a:endParaRPr lang="en-US">
                        <a:effectLst/>
                      </a:endParaRPr>
                    </a:p>
                  </a:txBody>
                  <a:tcPr anchor="ctr"/>
                </a:tc>
                <a:tc>
                  <a:txBody>
                    <a:bodyPr/>
                    <a:lstStyle/>
                    <a:p>
                      <a:r>
                        <a:rPr lang="en-US">
                          <a:effectLst/>
                          <a:latin typeface="georgia"/>
                        </a:rPr>
                        <a:t>26.9</a:t>
                      </a:r>
                      <a:endParaRPr lang="en-US">
                        <a:effectLst/>
                      </a:endParaRPr>
                    </a:p>
                  </a:txBody>
                  <a:tcPr anchor="ctr"/>
                </a:tc>
                <a:tc>
                  <a:txBody>
                    <a:bodyPr/>
                    <a:lstStyle/>
                    <a:p>
                      <a:r>
                        <a:rPr lang="en-US">
                          <a:effectLst/>
                          <a:latin typeface="georgia"/>
                        </a:rPr>
                        <a:t>3.0</a:t>
                      </a:r>
                      <a:endParaRPr lang="en-US">
                        <a:effectLst/>
                      </a:endParaRPr>
                    </a:p>
                  </a:txBody>
                  <a:tcPr anchor="ctr"/>
                </a:tc>
                <a:tc>
                  <a:txBody>
                    <a:bodyPr/>
                    <a:lstStyle/>
                    <a:p>
                      <a:r>
                        <a:rPr lang="en-US">
                          <a:effectLst/>
                          <a:latin typeface="georgia"/>
                        </a:rPr>
                        <a:t>142</a:t>
                      </a:r>
                      <a:endParaRPr lang="en-US">
                        <a:effectLst/>
                      </a:endParaRPr>
                    </a:p>
                  </a:txBody>
                  <a:tcPr anchor="ctr"/>
                </a:tc>
                <a:tc>
                  <a:txBody>
                    <a:bodyPr/>
                    <a:lstStyle/>
                    <a:p>
                      <a:r>
                        <a:rPr lang="en-US">
                          <a:effectLst/>
                          <a:latin typeface="georgia"/>
                        </a:rPr>
                        <a:t>3.2</a:t>
                      </a:r>
                      <a:endParaRPr lang="en-US">
                        <a:effectLst/>
                      </a:endParaRPr>
                    </a:p>
                  </a:txBody>
                  <a:tcPr anchor="ctr"/>
                </a:tc>
                <a:tc>
                  <a:txBody>
                    <a:bodyPr/>
                    <a:lstStyle/>
                    <a:p>
                      <a:r>
                        <a:rPr lang="en-US">
                          <a:effectLst/>
                          <a:latin typeface="georgia"/>
                        </a:rPr>
                        <a:t>81</a:t>
                      </a:r>
                      <a:endParaRPr lang="en-US">
                        <a:effectLst/>
                      </a:endParaRPr>
                    </a:p>
                  </a:txBody>
                  <a:tcPr anchor="ctr"/>
                </a:tc>
              </a:tr>
              <a:tr h="370840">
                <a:tc>
                  <a:txBody>
                    <a:bodyPr/>
                    <a:lstStyle/>
                    <a:p>
                      <a:r>
                        <a:rPr lang="en-US">
                          <a:effectLst/>
                          <a:latin typeface="georgia"/>
                        </a:rPr>
                        <a:t>Beef*</a:t>
                      </a:r>
                      <a:endParaRPr lang="en-US">
                        <a:effectLst/>
                      </a:endParaRPr>
                    </a:p>
                  </a:txBody>
                  <a:tcPr anchor="ctr"/>
                </a:tc>
                <a:tc>
                  <a:txBody>
                    <a:bodyPr/>
                    <a:lstStyle/>
                    <a:p>
                      <a:r>
                        <a:rPr lang="en-US">
                          <a:effectLst/>
                          <a:latin typeface="georgia"/>
                        </a:rPr>
                        <a:t>28.1</a:t>
                      </a:r>
                      <a:endParaRPr lang="en-US">
                        <a:effectLst/>
                      </a:endParaRPr>
                    </a:p>
                  </a:txBody>
                  <a:tcPr anchor="ctr"/>
                </a:tc>
                <a:tc>
                  <a:txBody>
                    <a:bodyPr/>
                    <a:lstStyle/>
                    <a:p>
                      <a:r>
                        <a:rPr lang="en-US">
                          <a:effectLst/>
                          <a:latin typeface="georgia"/>
                        </a:rPr>
                        <a:t>10.5</a:t>
                      </a:r>
                      <a:endParaRPr lang="en-US">
                        <a:effectLst/>
                      </a:endParaRPr>
                    </a:p>
                  </a:txBody>
                  <a:tcPr anchor="ctr"/>
                </a:tc>
                <a:tc>
                  <a:txBody>
                    <a:bodyPr/>
                    <a:lstStyle/>
                    <a:p>
                      <a:r>
                        <a:rPr lang="en-US">
                          <a:effectLst/>
                          <a:latin typeface="georgia"/>
                        </a:rPr>
                        <a:t>209</a:t>
                      </a:r>
                      <a:endParaRPr lang="en-US">
                        <a:effectLst/>
                      </a:endParaRPr>
                    </a:p>
                  </a:txBody>
                  <a:tcPr anchor="ctr"/>
                </a:tc>
                <a:tc>
                  <a:txBody>
                    <a:bodyPr/>
                    <a:lstStyle/>
                    <a:p>
                      <a:r>
                        <a:rPr lang="en-US">
                          <a:effectLst/>
                          <a:latin typeface="georgia"/>
                        </a:rPr>
                        <a:t>3.0</a:t>
                      </a:r>
                      <a:endParaRPr lang="en-US">
                        <a:effectLst/>
                      </a:endParaRPr>
                    </a:p>
                  </a:txBody>
                  <a:tcPr anchor="ctr"/>
                </a:tc>
                <a:tc>
                  <a:txBody>
                    <a:bodyPr/>
                    <a:lstStyle/>
                    <a:p>
                      <a:r>
                        <a:rPr lang="en-US">
                          <a:effectLst/>
                          <a:latin typeface="georgia"/>
                        </a:rPr>
                        <a:t>83</a:t>
                      </a:r>
                      <a:endParaRPr lang="en-US">
                        <a:effectLst/>
                      </a:endParaRPr>
                    </a:p>
                  </a:txBody>
                  <a:tcPr anchor="ctr"/>
                </a:tc>
              </a:tr>
              <a:tr h="370840">
                <a:tc>
                  <a:txBody>
                    <a:bodyPr/>
                    <a:lstStyle/>
                    <a:p>
                      <a:r>
                        <a:rPr lang="en-US">
                          <a:effectLst/>
                          <a:latin typeface="georgia"/>
                        </a:rPr>
                        <a:t>Veal*</a:t>
                      </a:r>
                      <a:endParaRPr lang="en-US">
                        <a:effectLst/>
                      </a:endParaRPr>
                    </a:p>
                  </a:txBody>
                  <a:tcPr anchor="ctr"/>
                </a:tc>
                <a:tc>
                  <a:txBody>
                    <a:bodyPr/>
                    <a:lstStyle/>
                    <a:p>
                      <a:r>
                        <a:rPr lang="en-US">
                          <a:effectLst/>
                          <a:latin typeface="georgia"/>
                        </a:rPr>
                        <a:t>33.9</a:t>
                      </a:r>
                      <a:endParaRPr lang="en-US">
                        <a:effectLst/>
                      </a:endParaRPr>
                    </a:p>
                  </a:txBody>
                  <a:tcPr anchor="ctr"/>
                </a:tc>
                <a:tc>
                  <a:txBody>
                    <a:bodyPr/>
                    <a:lstStyle/>
                    <a:p>
                      <a:r>
                        <a:rPr lang="en-US">
                          <a:effectLst/>
                          <a:latin typeface="georgia"/>
                        </a:rPr>
                        <a:t>9.4</a:t>
                      </a:r>
                      <a:endParaRPr lang="en-US">
                        <a:effectLst/>
                      </a:endParaRPr>
                    </a:p>
                  </a:txBody>
                  <a:tcPr anchor="ctr"/>
                </a:tc>
                <a:tc>
                  <a:txBody>
                    <a:bodyPr/>
                    <a:lstStyle/>
                    <a:p>
                      <a:r>
                        <a:rPr lang="en-US">
                          <a:effectLst/>
                          <a:latin typeface="georgia"/>
                        </a:rPr>
                        <a:t>225</a:t>
                      </a:r>
                      <a:endParaRPr lang="en-US">
                        <a:effectLst/>
                      </a:endParaRPr>
                    </a:p>
                  </a:txBody>
                  <a:tcPr anchor="ctr"/>
                </a:tc>
                <a:tc>
                  <a:txBody>
                    <a:bodyPr/>
                    <a:lstStyle/>
                    <a:p>
                      <a:r>
                        <a:rPr lang="en-US">
                          <a:effectLst/>
                          <a:latin typeface="georgia"/>
                        </a:rPr>
                        <a:t>1.2</a:t>
                      </a:r>
                      <a:endParaRPr lang="en-US">
                        <a:effectLst/>
                      </a:endParaRPr>
                    </a:p>
                  </a:txBody>
                  <a:tcPr anchor="ctr"/>
                </a:tc>
                <a:tc>
                  <a:txBody>
                    <a:bodyPr/>
                    <a:lstStyle/>
                    <a:p>
                      <a:r>
                        <a:rPr lang="en-US">
                          <a:effectLst/>
                          <a:latin typeface="georgia"/>
                        </a:rPr>
                        <a:t>124</a:t>
                      </a:r>
                      <a:endParaRPr lang="en-US">
                        <a:effectLst/>
                      </a:endParaRPr>
                    </a:p>
                  </a:txBody>
                  <a:tcPr anchor="ctr"/>
                </a:tc>
              </a:tr>
              <a:tr h="370840">
                <a:tc>
                  <a:txBody>
                    <a:bodyPr/>
                    <a:lstStyle/>
                    <a:p>
                      <a:r>
                        <a:rPr lang="en-US">
                          <a:effectLst/>
                          <a:latin typeface="georgia"/>
                        </a:rPr>
                        <a:t>Pork*</a:t>
                      </a:r>
                      <a:endParaRPr lang="en-US">
                        <a:effectLst/>
                      </a:endParaRPr>
                    </a:p>
                  </a:txBody>
                  <a:tcPr anchor="ctr"/>
                </a:tc>
                <a:tc>
                  <a:txBody>
                    <a:bodyPr/>
                    <a:lstStyle/>
                    <a:p>
                      <a:r>
                        <a:rPr lang="en-US">
                          <a:effectLst/>
                          <a:latin typeface="georgia"/>
                        </a:rPr>
                        <a:t>29.3</a:t>
                      </a:r>
                      <a:endParaRPr lang="en-US">
                        <a:effectLst/>
                      </a:endParaRPr>
                    </a:p>
                  </a:txBody>
                  <a:tcPr anchor="ctr"/>
                </a:tc>
                <a:tc>
                  <a:txBody>
                    <a:bodyPr/>
                    <a:lstStyle/>
                    <a:p>
                      <a:r>
                        <a:rPr lang="en-US">
                          <a:effectLst/>
                          <a:latin typeface="georgia"/>
                        </a:rPr>
                        <a:t>15.2</a:t>
                      </a:r>
                      <a:endParaRPr lang="en-US">
                        <a:effectLst/>
                      </a:endParaRPr>
                    </a:p>
                  </a:txBody>
                  <a:tcPr anchor="ctr"/>
                </a:tc>
                <a:tc>
                  <a:txBody>
                    <a:bodyPr/>
                    <a:lstStyle/>
                    <a:p>
                      <a:r>
                        <a:rPr lang="en-US">
                          <a:effectLst/>
                          <a:latin typeface="georgia"/>
                        </a:rPr>
                        <a:t>256</a:t>
                      </a:r>
                      <a:endParaRPr lang="en-US">
                        <a:effectLst/>
                      </a:endParaRPr>
                    </a:p>
                  </a:txBody>
                  <a:tcPr anchor="ctr"/>
                </a:tc>
                <a:tc>
                  <a:txBody>
                    <a:bodyPr/>
                    <a:lstStyle/>
                    <a:p>
                      <a:r>
                        <a:rPr lang="en-US">
                          <a:effectLst/>
                          <a:latin typeface="georgia"/>
                        </a:rPr>
                        <a:t>1.1</a:t>
                      </a:r>
                      <a:endParaRPr lang="en-US">
                        <a:effectLst/>
                      </a:endParaRPr>
                    </a:p>
                  </a:txBody>
                  <a:tcPr anchor="ctr"/>
                </a:tc>
                <a:tc>
                  <a:txBody>
                    <a:bodyPr/>
                    <a:lstStyle/>
                    <a:p>
                      <a:r>
                        <a:rPr lang="en-US">
                          <a:effectLst/>
                          <a:latin typeface="georgia"/>
                        </a:rPr>
                        <a:t>91</a:t>
                      </a:r>
                      <a:endParaRPr lang="en-US">
                        <a:effectLst/>
                      </a:endParaRPr>
                    </a:p>
                  </a:txBody>
                  <a:tcPr anchor="ctr"/>
                </a:tc>
              </a:tr>
              <a:tr h="370840">
                <a:tc>
                  <a:txBody>
                    <a:bodyPr/>
                    <a:lstStyle/>
                    <a:p>
                      <a:r>
                        <a:rPr lang="en-US">
                          <a:effectLst/>
                          <a:latin typeface="georgia"/>
                        </a:rPr>
                        <a:t>Chicken</a:t>
                      </a:r>
                      <a:endParaRPr lang="en-US">
                        <a:effectLst/>
                      </a:endParaRPr>
                    </a:p>
                  </a:txBody>
                  <a:tcPr anchor="ctr"/>
                </a:tc>
                <a:tc>
                  <a:txBody>
                    <a:bodyPr/>
                    <a:lstStyle/>
                    <a:p>
                      <a:r>
                        <a:rPr lang="en-US">
                          <a:effectLst/>
                          <a:latin typeface="georgia"/>
                        </a:rPr>
                        <a:t>28.9</a:t>
                      </a:r>
                      <a:endParaRPr lang="en-US">
                        <a:effectLst/>
                      </a:endParaRPr>
                    </a:p>
                  </a:txBody>
                  <a:tcPr anchor="ctr"/>
                </a:tc>
                <a:tc>
                  <a:txBody>
                    <a:bodyPr/>
                    <a:lstStyle/>
                    <a:p>
                      <a:r>
                        <a:rPr lang="en-US">
                          <a:effectLst/>
                          <a:latin typeface="georgia"/>
                        </a:rPr>
                        <a:t>7.4</a:t>
                      </a:r>
                      <a:endParaRPr lang="en-US">
                        <a:effectLst/>
                      </a:endParaRPr>
                    </a:p>
                  </a:txBody>
                  <a:tcPr anchor="ctr"/>
                </a:tc>
                <a:tc>
                  <a:txBody>
                    <a:bodyPr/>
                    <a:lstStyle/>
                    <a:p>
                      <a:r>
                        <a:rPr lang="en-US">
                          <a:effectLst/>
                          <a:latin typeface="georgia"/>
                        </a:rPr>
                        <a:t>190</a:t>
                      </a:r>
                      <a:endParaRPr lang="en-US">
                        <a:effectLst/>
                      </a:endParaRPr>
                    </a:p>
                  </a:txBody>
                  <a:tcPr anchor="ctr"/>
                </a:tc>
                <a:tc>
                  <a:txBody>
                    <a:bodyPr/>
                    <a:lstStyle/>
                    <a:p>
                      <a:r>
                        <a:rPr lang="en-US">
                          <a:effectLst/>
                          <a:latin typeface="georgia"/>
                        </a:rPr>
                        <a:t>1.2</a:t>
                      </a:r>
                      <a:endParaRPr lang="en-US">
                        <a:effectLst/>
                      </a:endParaRPr>
                    </a:p>
                  </a:txBody>
                  <a:tcPr anchor="ctr"/>
                </a:tc>
                <a:tc>
                  <a:txBody>
                    <a:bodyPr/>
                    <a:lstStyle/>
                    <a:p>
                      <a:r>
                        <a:rPr lang="en-US">
                          <a:effectLst/>
                          <a:latin typeface="georgia"/>
                        </a:rPr>
                        <a:t>89</a:t>
                      </a:r>
                      <a:endParaRPr lang="en-US">
                        <a:effectLst/>
                      </a:endParaRPr>
                    </a:p>
                  </a:txBody>
                  <a:tcPr anchor="ctr"/>
                </a:tc>
              </a:tr>
              <a:tr h="370840">
                <a:tc>
                  <a:txBody>
                    <a:bodyPr/>
                    <a:lstStyle/>
                    <a:p>
                      <a:r>
                        <a:rPr lang="en-US">
                          <a:effectLst/>
                          <a:latin typeface="georgia"/>
                        </a:rPr>
                        <a:t>Turkey</a:t>
                      </a:r>
                      <a:endParaRPr lang="en-US">
                        <a:effectLst/>
                      </a:endParaRPr>
                    </a:p>
                  </a:txBody>
                  <a:tcPr anchor="ctr"/>
                </a:tc>
                <a:tc>
                  <a:txBody>
                    <a:bodyPr/>
                    <a:lstStyle/>
                    <a:p>
                      <a:r>
                        <a:rPr lang="en-US">
                          <a:effectLst/>
                          <a:latin typeface="georgia"/>
                        </a:rPr>
                        <a:t>29.36</a:t>
                      </a:r>
                      <a:endParaRPr lang="en-US">
                        <a:effectLst/>
                      </a:endParaRPr>
                    </a:p>
                  </a:txBody>
                  <a:tcPr anchor="ctr"/>
                </a:tc>
                <a:tc>
                  <a:txBody>
                    <a:bodyPr/>
                    <a:lstStyle/>
                    <a:p>
                      <a:r>
                        <a:rPr lang="en-US">
                          <a:effectLst/>
                          <a:latin typeface="georgia"/>
                        </a:rPr>
                        <a:t>5.0</a:t>
                      </a:r>
                      <a:endParaRPr lang="en-US">
                        <a:effectLst/>
                      </a:endParaRPr>
                    </a:p>
                  </a:txBody>
                  <a:tcPr anchor="ctr"/>
                </a:tc>
                <a:tc>
                  <a:txBody>
                    <a:bodyPr/>
                    <a:lstStyle/>
                    <a:p>
                      <a:r>
                        <a:rPr lang="en-US">
                          <a:effectLst/>
                          <a:latin typeface="georgia"/>
                        </a:rPr>
                        <a:t>170</a:t>
                      </a:r>
                      <a:endParaRPr lang="en-US">
                        <a:effectLst/>
                      </a:endParaRPr>
                    </a:p>
                  </a:txBody>
                  <a:tcPr anchor="ctr"/>
                </a:tc>
                <a:tc>
                  <a:txBody>
                    <a:bodyPr/>
                    <a:lstStyle/>
                    <a:p>
                      <a:r>
                        <a:rPr lang="en-US">
                          <a:effectLst/>
                          <a:latin typeface="georgia"/>
                        </a:rPr>
                        <a:t>1.8</a:t>
                      </a:r>
                      <a:endParaRPr lang="en-US">
                        <a:effectLst/>
                      </a:endParaRPr>
                    </a:p>
                  </a:txBody>
                  <a:tcPr anchor="ctr"/>
                </a:tc>
                <a:tc>
                  <a:txBody>
                    <a:bodyPr/>
                    <a:lstStyle/>
                    <a:p>
                      <a:r>
                        <a:rPr lang="en-US">
                          <a:effectLst/>
                          <a:latin typeface="georgia"/>
                        </a:rPr>
                        <a:t>76</a:t>
                      </a:r>
                      <a:endParaRPr lang="en-US">
                        <a:effectLst/>
                      </a:endParaRPr>
                    </a:p>
                  </a:txBody>
                  <a:tcPr anchor="ctr"/>
                </a:tc>
              </a:tr>
              <a:tr h="370840">
                <a:tc>
                  <a:txBody>
                    <a:bodyPr/>
                    <a:lstStyle/>
                    <a:p>
                      <a:r>
                        <a:rPr lang="en-US">
                          <a:effectLst/>
                          <a:latin typeface="georgia"/>
                        </a:rPr>
                        <a:t>Lamb*</a:t>
                      </a:r>
                      <a:endParaRPr lang="en-US">
                        <a:effectLst/>
                      </a:endParaRPr>
                    </a:p>
                  </a:txBody>
                  <a:tcPr anchor="ctr"/>
                </a:tc>
                <a:tc>
                  <a:txBody>
                    <a:bodyPr/>
                    <a:lstStyle/>
                    <a:p>
                      <a:r>
                        <a:rPr lang="en-US">
                          <a:effectLst/>
                          <a:latin typeface="georgia"/>
                        </a:rPr>
                        <a:t>30.4</a:t>
                      </a:r>
                      <a:endParaRPr lang="en-US">
                        <a:effectLst/>
                      </a:endParaRPr>
                    </a:p>
                  </a:txBody>
                  <a:tcPr anchor="ctr"/>
                </a:tc>
                <a:tc>
                  <a:txBody>
                    <a:bodyPr/>
                    <a:lstStyle/>
                    <a:p>
                      <a:r>
                        <a:rPr lang="en-US">
                          <a:effectLst/>
                          <a:latin typeface="georgia"/>
                        </a:rPr>
                        <a:t>9.4</a:t>
                      </a:r>
                      <a:endParaRPr lang="en-US">
                        <a:effectLst/>
                      </a:endParaRPr>
                    </a:p>
                  </a:txBody>
                  <a:tcPr anchor="ctr"/>
                </a:tc>
                <a:tc>
                  <a:txBody>
                    <a:bodyPr/>
                    <a:lstStyle/>
                    <a:p>
                      <a:r>
                        <a:rPr lang="en-US">
                          <a:effectLst/>
                          <a:latin typeface="georgia"/>
                        </a:rPr>
                        <a:t>215</a:t>
                      </a:r>
                      <a:endParaRPr lang="en-US">
                        <a:effectLst/>
                      </a:endParaRPr>
                    </a:p>
                  </a:txBody>
                  <a:tcPr anchor="ctr"/>
                </a:tc>
                <a:tc>
                  <a:txBody>
                    <a:bodyPr/>
                    <a:lstStyle/>
                    <a:p>
                      <a:r>
                        <a:rPr lang="en-US">
                          <a:effectLst/>
                          <a:latin typeface="georgia"/>
                        </a:rPr>
                        <a:t>1.2</a:t>
                      </a:r>
                      <a:endParaRPr lang="en-US">
                        <a:effectLst/>
                      </a:endParaRPr>
                    </a:p>
                  </a:txBody>
                  <a:tcPr anchor="ctr"/>
                </a:tc>
                <a:tc>
                  <a:txBody>
                    <a:bodyPr/>
                    <a:lstStyle/>
                    <a:p>
                      <a:r>
                        <a:rPr lang="en-US" dirty="0">
                          <a:effectLst/>
                          <a:latin typeface="georgia"/>
                        </a:rPr>
                        <a:t>95</a:t>
                      </a:r>
                      <a:endParaRPr lang="en-US" dirty="0">
                        <a:effectLst/>
                      </a:endParaRPr>
                    </a:p>
                  </a:txBody>
                  <a:tcPr anchor="ctr"/>
                </a:tc>
              </a:tr>
            </a:tbl>
          </a:graphicData>
        </a:graphic>
      </p:graphicFrame>
    </p:spTree>
    <p:extLst>
      <p:ext uri="{BB962C8B-B14F-4D97-AF65-F5344CB8AC3E}">
        <p14:creationId xmlns:p14="http://schemas.microsoft.com/office/powerpoint/2010/main" val="2992597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Specification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4818944"/>
              </p:ext>
            </p:extLst>
          </p:nvPr>
        </p:nvGraphicFramePr>
        <p:xfrm>
          <a:off x="228600" y="1859280"/>
          <a:ext cx="8686800" cy="2026920"/>
        </p:xfrm>
        <a:graphic>
          <a:graphicData uri="http://schemas.openxmlformats.org/drawingml/2006/table">
            <a:tbl>
              <a:tblPr firstRow="1" bandRow="1">
                <a:tableStyleId>{5C22544A-7EE6-4342-B048-85BDC9FD1C3A}</a:tableStyleId>
              </a:tblPr>
              <a:tblGrid>
                <a:gridCol w="1643449"/>
                <a:gridCol w="1404551"/>
                <a:gridCol w="1371600"/>
                <a:gridCol w="1371600"/>
                <a:gridCol w="1524000"/>
                <a:gridCol w="1371600"/>
              </a:tblGrid>
              <a:tr h="218440">
                <a:tc>
                  <a:txBody>
                    <a:bodyPr/>
                    <a:lstStyle/>
                    <a:p>
                      <a:r>
                        <a:rPr lang="en-US" dirty="0" smtClean="0"/>
                        <a:t>Nutrients</a:t>
                      </a:r>
                      <a:endParaRPr lang="en-US" dirty="0"/>
                    </a:p>
                  </a:txBody>
                  <a:tcPr/>
                </a:tc>
                <a:tc>
                  <a:txBody>
                    <a:bodyPr/>
                    <a:lstStyle/>
                    <a:p>
                      <a:r>
                        <a:rPr lang="en-US" dirty="0" smtClean="0"/>
                        <a:t>Chick (0–3 </a:t>
                      </a:r>
                    </a:p>
                    <a:p>
                      <a:r>
                        <a:rPr lang="en-US" dirty="0" smtClean="0"/>
                        <a:t>months)</a:t>
                      </a:r>
                      <a:endParaRPr lang="en-US" dirty="0"/>
                    </a:p>
                  </a:txBody>
                  <a:tcPr/>
                </a:tc>
                <a:tc>
                  <a:txBody>
                    <a:bodyPr/>
                    <a:lstStyle/>
                    <a:p>
                      <a:r>
                        <a:rPr lang="en-US" dirty="0" smtClean="0"/>
                        <a:t>Grower I (3–6 </a:t>
                      </a:r>
                    </a:p>
                    <a:p>
                      <a:r>
                        <a:rPr lang="en-US" dirty="0" smtClean="0"/>
                        <a:t>months</a:t>
                      </a:r>
                      <a:endParaRPr lang="en-US" dirty="0"/>
                    </a:p>
                  </a:txBody>
                  <a:tcPr/>
                </a:tc>
                <a:tc>
                  <a:txBody>
                    <a:bodyPr/>
                    <a:lstStyle/>
                    <a:p>
                      <a:r>
                        <a:rPr lang="en-US" dirty="0" smtClean="0"/>
                        <a:t>Grower II </a:t>
                      </a:r>
                    </a:p>
                    <a:p>
                      <a:r>
                        <a:rPr lang="en-US" dirty="0" smtClean="0"/>
                        <a:t>(6–12 months)</a:t>
                      </a:r>
                      <a:endParaRPr lang="en-US" dirty="0"/>
                    </a:p>
                  </a:txBody>
                  <a:tcPr/>
                </a:tc>
                <a:tc>
                  <a:txBody>
                    <a:bodyPr/>
                    <a:lstStyle/>
                    <a:p>
                      <a:r>
                        <a:rPr lang="en-US" dirty="0" smtClean="0"/>
                        <a:t>Conditioner </a:t>
                      </a:r>
                    </a:p>
                    <a:p>
                      <a:r>
                        <a:rPr lang="en-US" dirty="0" smtClean="0"/>
                        <a:t>(12–18 months)</a:t>
                      </a:r>
                      <a:endParaRPr lang="en-US" dirty="0"/>
                    </a:p>
                  </a:txBody>
                  <a:tcPr/>
                </a:tc>
                <a:tc>
                  <a:txBody>
                    <a:bodyPr/>
                    <a:lstStyle/>
                    <a:p>
                      <a:r>
                        <a:rPr lang="en-US" dirty="0" smtClean="0"/>
                        <a:t>Breeder </a:t>
                      </a:r>
                    </a:p>
                    <a:p>
                      <a:r>
                        <a:rPr lang="en-US" dirty="0" smtClean="0"/>
                        <a:t>(&gt;18 </a:t>
                      </a:r>
                    </a:p>
                    <a:p>
                      <a:r>
                        <a:rPr lang="en-US" dirty="0" smtClean="0"/>
                        <a:t>months)</a:t>
                      </a:r>
                      <a:endParaRPr lang="en-US" dirty="0"/>
                    </a:p>
                  </a:txBody>
                  <a:tcPr/>
                </a:tc>
              </a:tr>
              <a:tr h="370840">
                <a:tc>
                  <a:txBody>
                    <a:bodyPr/>
                    <a:lstStyle/>
                    <a:p>
                      <a:r>
                        <a:rPr lang="en-US" dirty="0" smtClean="0"/>
                        <a:t>C.P. (%)</a:t>
                      </a:r>
                      <a:endParaRPr lang="en-US" dirty="0"/>
                    </a:p>
                  </a:txBody>
                  <a:tcPr/>
                </a:tc>
                <a:tc>
                  <a:txBody>
                    <a:bodyPr/>
                    <a:lstStyle/>
                    <a:p>
                      <a:r>
                        <a:rPr lang="en-US" dirty="0" smtClean="0"/>
                        <a:t>20.86</a:t>
                      </a:r>
                      <a:endParaRPr lang="en-US" dirty="0"/>
                    </a:p>
                  </a:txBody>
                  <a:tcPr/>
                </a:tc>
                <a:tc>
                  <a:txBody>
                    <a:bodyPr/>
                    <a:lstStyle/>
                    <a:p>
                      <a:r>
                        <a:rPr lang="en-US" dirty="0" smtClean="0"/>
                        <a:t>20.9</a:t>
                      </a:r>
                      <a:endParaRPr lang="en-US" dirty="0"/>
                    </a:p>
                  </a:txBody>
                  <a:tcPr/>
                </a:tc>
                <a:tc>
                  <a:txBody>
                    <a:bodyPr/>
                    <a:lstStyle/>
                    <a:p>
                      <a:r>
                        <a:rPr lang="en-US" dirty="0" smtClean="0"/>
                        <a:t>19.28</a:t>
                      </a:r>
                      <a:endParaRPr lang="en-US" dirty="0"/>
                    </a:p>
                  </a:txBody>
                  <a:tcPr/>
                </a:tc>
                <a:tc>
                  <a:txBody>
                    <a:bodyPr/>
                    <a:lstStyle/>
                    <a:p>
                      <a:r>
                        <a:rPr lang="en-US" dirty="0" smtClean="0"/>
                        <a:t>19.1</a:t>
                      </a:r>
                      <a:endParaRPr lang="en-US" dirty="0"/>
                    </a:p>
                  </a:txBody>
                  <a:tcPr/>
                </a:tc>
                <a:tc>
                  <a:txBody>
                    <a:bodyPr/>
                    <a:lstStyle/>
                    <a:p>
                      <a:r>
                        <a:rPr lang="en-US" dirty="0" smtClean="0"/>
                        <a:t>20.03</a:t>
                      </a:r>
                      <a:endParaRPr lang="en-US" dirty="0"/>
                    </a:p>
                  </a:txBody>
                  <a:tcPr/>
                </a:tc>
              </a:tr>
              <a:tr h="370840">
                <a:tc>
                  <a:txBody>
                    <a:bodyPr/>
                    <a:lstStyle/>
                    <a:p>
                      <a:r>
                        <a:rPr lang="en-US" dirty="0" smtClean="0"/>
                        <a:t>M.E(kcal/kg)</a:t>
                      </a:r>
                      <a:endParaRPr lang="en-US" dirty="0"/>
                    </a:p>
                  </a:txBody>
                  <a:tcPr/>
                </a:tc>
                <a:tc>
                  <a:txBody>
                    <a:bodyPr/>
                    <a:lstStyle/>
                    <a:p>
                      <a:r>
                        <a:rPr lang="en-US" dirty="0" smtClean="0"/>
                        <a:t>2225</a:t>
                      </a:r>
                      <a:endParaRPr lang="en-US" dirty="0"/>
                    </a:p>
                  </a:txBody>
                  <a:tcPr/>
                </a:tc>
                <a:tc>
                  <a:txBody>
                    <a:bodyPr/>
                    <a:lstStyle/>
                    <a:p>
                      <a:r>
                        <a:rPr lang="en-US" dirty="0" smtClean="0"/>
                        <a:t>2205</a:t>
                      </a:r>
                      <a:endParaRPr lang="en-US" dirty="0"/>
                    </a:p>
                  </a:txBody>
                  <a:tcPr/>
                </a:tc>
                <a:tc>
                  <a:txBody>
                    <a:bodyPr/>
                    <a:lstStyle/>
                    <a:p>
                      <a:r>
                        <a:rPr lang="en-US" dirty="0" smtClean="0"/>
                        <a:t>2191</a:t>
                      </a:r>
                      <a:endParaRPr lang="en-US" dirty="0"/>
                    </a:p>
                  </a:txBody>
                  <a:tcPr/>
                </a:tc>
                <a:tc>
                  <a:txBody>
                    <a:bodyPr/>
                    <a:lstStyle/>
                    <a:p>
                      <a:r>
                        <a:rPr lang="en-US" dirty="0" smtClean="0"/>
                        <a:t>2103</a:t>
                      </a:r>
                      <a:endParaRPr lang="en-US" dirty="0"/>
                    </a:p>
                  </a:txBody>
                  <a:tcPr/>
                </a:tc>
                <a:tc>
                  <a:txBody>
                    <a:bodyPr/>
                    <a:lstStyle/>
                    <a:p>
                      <a:r>
                        <a:rPr lang="en-US" dirty="0" smtClean="0"/>
                        <a:t>2428</a:t>
                      </a:r>
                      <a:endParaRPr lang="en-US" dirty="0"/>
                    </a:p>
                  </a:txBody>
                  <a:tcPr/>
                </a:tc>
              </a:tr>
              <a:tr h="370840">
                <a:tc>
                  <a:txBody>
                    <a:bodyPr/>
                    <a:lstStyle/>
                    <a:p>
                      <a:r>
                        <a:rPr lang="en-US" dirty="0" smtClean="0"/>
                        <a:t>Calcium%</a:t>
                      </a:r>
                      <a:endParaRPr lang="en-US" dirty="0"/>
                    </a:p>
                  </a:txBody>
                  <a:tcPr/>
                </a:tc>
                <a:tc>
                  <a:txBody>
                    <a:bodyPr/>
                    <a:lstStyle/>
                    <a:p>
                      <a:r>
                        <a:rPr lang="en-US" dirty="0" smtClean="0"/>
                        <a:t>0.53</a:t>
                      </a:r>
                      <a:endParaRPr lang="en-US" dirty="0"/>
                    </a:p>
                  </a:txBody>
                  <a:tcPr/>
                </a:tc>
                <a:tc>
                  <a:txBody>
                    <a:bodyPr/>
                    <a:lstStyle/>
                    <a:p>
                      <a:r>
                        <a:rPr lang="en-US" dirty="0" smtClean="0"/>
                        <a:t>0.63</a:t>
                      </a:r>
                      <a:endParaRPr lang="en-US" dirty="0"/>
                    </a:p>
                  </a:txBody>
                  <a:tcPr/>
                </a:tc>
                <a:tc>
                  <a:txBody>
                    <a:bodyPr/>
                    <a:lstStyle/>
                    <a:p>
                      <a:r>
                        <a:rPr lang="en-US" dirty="0" smtClean="0"/>
                        <a:t>0.67</a:t>
                      </a:r>
                      <a:endParaRPr lang="en-US" dirty="0"/>
                    </a:p>
                  </a:txBody>
                  <a:tcPr/>
                </a:tc>
                <a:tc>
                  <a:txBody>
                    <a:bodyPr/>
                    <a:lstStyle/>
                    <a:p>
                      <a:r>
                        <a:rPr lang="en-US" dirty="0" smtClean="0"/>
                        <a:t>0.7</a:t>
                      </a:r>
                      <a:endParaRPr lang="en-US" dirty="0"/>
                    </a:p>
                  </a:txBody>
                  <a:tcPr/>
                </a:tc>
                <a:tc>
                  <a:txBody>
                    <a:bodyPr/>
                    <a:lstStyle/>
                    <a:p>
                      <a:r>
                        <a:rPr lang="en-US" dirty="0" smtClean="0"/>
                        <a:t>3.45</a:t>
                      </a:r>
                      <a:endParaRPr lang="en-US" dirty="0"/>
                    </a:p>
                  </a:txBody>
                  <a:tcPr/>
                </a:tc>
              </a:tr>
            </a:tbl>
          </a:graphicData>
        </a:graphic>
      </p:graphicFrame>
    </p:spTree>
    <p:extLst>
      <p:ext uri="{BB962C8B-B14F-4D97-AF65-F5344CB8AC3E}">
        <p14:creationId xmlns:p14="http://schemas.microsoft.com/office/powerpoint/2010/main" val="2094966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Incubation</a:t>
            </a:r>
            <a:endParaRPr lang="en-US" dirty="0"/>
          </a:p>
        </p:txBody>
      </p:sp>
      <p:sp>
        <p:nvSpPr>
          <p:cNvPr id="7" name="Content Placeholder 6"/>
          <p:cNvSpPr>
            <a:spLocks noGrp="1"/>
          </p:cNvSpPr>
          <p:nvPr>
            <p:ph idx="1"/>
          </p:nvPr>
        </p:nvSpPr>
        <p:spPr/>
        <p:txBody>
          <a:bodyPr>
            <a:normAutofit/>
          </a:bodyPr>
          <a:lstStyle/>
          <a:p>
            <a:pPr marL="137160" indent="0">
              <a:buNone/>
            </a:pPr>
            <a:r>
              <a:rPr lang="en-US" sz="3600" b="1" dirty="0" smtClean="0">
                <a:solidFill>
                  <a:schemeClr val="accent5">
                    <a:lumMod val="75000"/>
                  </a:schemeClr>
                </a:solidFill>
              </a:rPr>
              <a:t>Setter</a:t>
            </a:r>
          </a:p>
          <a:p>
            <a:pPr>
              <a:buFont typeface="Wingdings" pitchFamily="2" charset="2"/>
              <a:buChar char="Ø"/>
            </a:pPr>
            <a:r>
              <a:rPr lang="en-US" b="1" dirty="0" smtClean="0"/>
              <a:t>Temperature</a:t>
            </a:r>
            <a:r>
              <a:rPr lang="en-US" b="1" dirty="0" smtClean="0"/>
              <a:t>:</a:t>
            </a:r>
            <a:endParaRPr lang="en-US" b="1" dirty="0" smtClean="0"/>
          </a:p>
          <a:p>
            <a:pPr>
              <a:buFont typeface="Wingdings" pitchFamily="2" charset="2"/>
              <a:buChar char="Ø"/>
            </a:pPr>
            <a:r>
              <a:rPr lang="en-US" b="1" dirty="0" smtClean="0"/>
              <a:t>Humidity</a:t>
            </a:r>
            <a:r>
              <a:rPr lang="en-US" b="1" dirty="0" smtClean="0"/>
              <a:t>:%</a:t>
            </a:r>
            <a:endParaRPr lang="en-US" b="1" dirty="0" smtClean="0"/>
          </a:p>
          <a:p>
            <a:pPr>
              <a:buFont typeface="Wingdings" pitchFamily="2" charset="2"/>
              <a:buChar char="Ø"/>
            </a:pPr>
            <a:r>
              <a:rPr lang="en-US" b="1" dirty="0" smtClean="0"/>
              <a:t>Days:1-39</a:t>
            </a:r>
          </a:p>
          <a:p>
            <a:pPr marL="137160" indent="0">
              <a:buNone/>
            </a:pPr>
            <a:r>
              <a:rPr lang="en-US" sz="3600" b="1" dirty="0" smtClean="0">
                <a:solidFill>
                  <a:schemeClr val="accent5">
                    <a:lumMod val="75000"/>
                  </a:schemeClr>
                </a:solidFill>
              </a:rPr>
              <a:t>Hatcher</a:t>
            </a:r>
          </a:p>
          <a:p>
            <a:pPr>
              <a:buFont typeface="Wingdings" pitchFamily="2" charset="2"/>
              <a:buChar char="Ø"/>
            </a:pPr>
            <a:r>
              <a:rPr lang="en-US" b="1" dirty="0" err="1" smtClean="0"/>
              <a:t>Temperature:F</a:t>
            </a:r>
            <a:endParaRPr lang="en-US" b="1" dirty="0" smtClean="0"/>
          </a:p>
          <a:p>
            <a:pPr>
              <a:buFont typeface="Wingdings" pitchFamily="2" charset="2"/>
              <a:buChar char="Ø"/>
            </a:pPr>
            <a:r>
              <a:rPr lang="en-US" b="1" dirty="0" smtClean="0"/>
              <a:t>Humidity</a:t>
            </a:r>
            <a:r>
              <a:rPr lang="en-US" b="1" dirty="0" smtClean="0"/>
              <a:t>:</a:t>
            </a:r>
            <a:r>
              <a:rPr lang="en-US" b="1" dirty="0" smtClean="0">
                <a:solidFill>
                  <a:prstClr val="white"/>
                </a:solidFill>
              </a:rPr>
              <a:t>%</a:t>
            </a:r>
            <a:endParaRPr lang="en-US" b="1" dirty="0" smtClean="0"/>
          </a:p>
          <a:p>
            <a:pPr>
              <a:buFont typeface="Wingdings" pitchFamily="2" charset="2"/>
              <a:buChar char="Ø"/>
            </a:pPr>
            <a:r>
              <a:rPr lang="en-US" b="1" dirty="0" smtClean="0"/>
              <a:t>Days:?????</a:t>
            </a:r>
            <a:endParaRPr lang="en-US" b="1" dirty="0" smtClean="0"/>
          </a:p>
          <a:p>
            <a:endParaRPr lang="en-US" sz="3200" b="1" dirty="0">
              <a:solidFill>
                <a:schemeClr val="accent5">
                  <a:lumMod val="75000"/>
                </a:schemeClr>
              </a:solidFill>
            </a:endParaRPr>
          </a:p>
        </p:txBody>
      </p:sp>
    </p:spTree>
    <p:extLst>
      <p:ext uri="{BB962C8B-B14F-4D97-AF65-F5344CB8AC3E}">
        <p14:creationId xmlns:p14="http://schemas.microsoft.com/office/powerpoint/2010/main" val="841552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uhammd Farooq\Desktop\Ostrich-Biker--23605.jpg"/>
          <p:cNvPicPr>
            <a:picLocks noChangeAspect="1" noChangeArrowheads="1"/>
          </p:cNvPicPr>
          <p:nvPr/>
        </p:nvPicPr>
        <p:blipFill>
          <a:blip r:embed="rId2"/>
          <a:srcRect/>
          <a:stretch>
            <a:fillRect/>
          </a:stretch>
        </p:blipFill>
        <p:spPr bwMode="auto">
          <a:xfrm>
            <a:off x="761999" y="381000"/>
            <a:ext cx="7814603" cy="5029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686800" cy="1631216"/>
          </a:xfrm>
          <a:prstGeom prst="rect">
            <a:avLst/>
          </a:prstGeom>
          <a:noFill/>
        </p:spPr>
        <p:txBody>
          <a:bodyPr wrap="square" rtlCol="0">
            <a:spAutoFit/>
          </a:bodyPr>
          <a:lstStyle/>
          <a:p>
            <a:r>
              <a:rPr lang="en-US" sz="3600" b="1" dirty="0" smtClean="0">
                <a:solidFill>
                  <a:srgbClr val="FF0000"/>
                </a:solidFill>
              </a:rPr>
              <a:t>Weight:</a:t>
            </a:r>
            <a:r>
              <a:rPr lang="en-US" sz="3600" b="1" dirty="0" smtClean="0"/>
              <a:t> </a:t>
            </a:r>
            <a:r>
              <a:rPr lang="en-US" sz="3200" dirty="0" smtClean="0">
                <a:solidFill>
                  <a:schemeClr val="bg1"/>
                </a:solidFill>
              </a:rPr>
              <a:t>male—220 to 287 pounds (100 to 130 kilograms); female—198 to 242 pounds (90 to 110 kilograms) </a:t>
            </a:r>
            <a:endParaRPr lang="en-US" sz="3200" dirty="0">
              <a:solidFill>
                <a:schemeClr val="bg1"/>
              </a:solidFill>
            </a:endParaRPr>
          </a:p>
        </p:txBody>
      </p:sp>
      <p:pic>
        <p:nvPicPr>
          <p:cNvPr id="3" name="Picture 2" descr="download (2).jpg"/>
          <p:cNvPicPr>
            <a:picLocks noChangeAspect="1"/>
          </p:cNvPicPr>
          <p:nvPr/>
        </p:nvPicPr>
        <p:blipFill>
          <a:blip r:embed="rId2"/>
          <a:stretch>
            <a:fillRect/>
          </a:stretch>
        </p:blipFill>
        <p:spPr>
          <a:xfrm>
            <a:off x="5257800" y="2667000"/>
            <a:ext cx="3634518" cy="4191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uhammd Farooq\Documents\images (6).jpg"/>
          <p:cNvPicPr>
            <a:picLocks noChangeAspect="1" noChangeArrowheads="1"/>
          </p:cNvPicPr>
          <p:nvPr/>
        </p:nvPicPr>
        <p:blipFill>
          <a:blip r:embed="rId2"/>
          <a:srcRect/>
          <a:stretch>
            <a:fillRect/>
          </a:stretch>
        </p:blipFill>
        <p:spPr bwMode="auto">
          <a:xfrm>
            <a:off x="0" y="0"/>
            <a:ext cx="9144000" cy="654517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685800"/>
            <a:ext cx="8763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Incubation:</a:t>
            </a:r>
            <a: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42 to 46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Number of young at hatch:</a:t>
            </a:r>
            <a: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up to 25 from different females in a common nest</a:t>
            </a:r>
            <a:b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sz="36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Age of maturity:</a:t>
            </a:r>
            <a: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3 to 4 years</a:t>
            </a:r>
            <a:br>
              <a:rPr kumimoji="0" lang="en-US"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sz="3600" b="1" i="0" u="none" strike="noStrike" cap="none" normalizeH="0" baseline="0" dirty="0" smtClean="0">
                <a:ln>
                  <a:noFill/>
                </a:ln>
                <a:solidFill>
                  <a:srgbClr val="CC3300"/>
                </a:solidFill>
                <a:effectLst/>
                <a:latin typeface="Calibri" pitchFamily="34" charset="0"/>
                <a:ea typeface="Times New Roman" pitchFamily="18" charset="0"/>
                <a:cs typeface="Arial" pitchFamily="34" charset="0"/>
                <a:hlinkClick r:id="rId2"/>
              </a:rPr>
              <a:t>Conservation status</a:t>
            </a:r>
            <a:r>
              <a:rPr kumimoji="0" lang="en-US" sz="36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lower risk</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1" name="Picture 3" descr="http://t0.gstatic.com/images?q=tbn:ANd9GcQvcGjGTUiZr5BNfFhQXxu_9mUr9e2yvwCMaI42CbdQJgW9uXrCig"/>
          <p:cNvPicPr>
            <a:picLocks noChangeAspect="1" noChangeArrowheads="1"/>
          </p:cNvPicPr>
          <p:nvPr/>
        </p:nvPicPr>
        <p:blipFill>
          <a:blip r:embed="rId3"/>
          <a:srcRect/>
          <a:stretch>
            <a:fillRect/>
          </a:stretch>
        </p:blipFill>
        <p:spPr bwMode="auto">
          <a:xfrm>
            <a:off x="4495800" y="3048000"/>
            <a:ext cx="4419600" cy="304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90800"/>
            <a:ext cx="7239000" cy="2831544"/>
          </a:xfrm>
          <a:prstGeom prst="rect">
            <a:avLst/>
          </a:prstGeom>
          <a:noFill/>
        </p:spPr>
        <p:txBody>
          <a:bodyPr wrap="square" rtlCol="0">
            <a:spAutoFit/>
          </a:bodyPr>
          <a:lstStyle/>
          <a:p>
            <a:pPr lvl="0"/>
            <a:r>
              <a:rPr lang="en-US" sz="2800" dirty="0" smtClean="0">
                <a:solidFill>
                  <a:srgbClr val="FF0000"/>
                </a:solidFill>
                <a:ea typeface="Times New Roman" pitchFamily="18" charset="0"/>
                <a:cs typeface="Arial" pitchFamily="34" charset="0"/>
              </a:rPr>
              <a:t>WHY</a:t>
            </a:r>
            <a:r>
              <a:rPr lang="en-US" dirty="0" smtClean="0">
                <a:solidFill>
                  <a:srgbClr val="FF0000"/>
                </a:solidFill>
                <a:ea typeface="Times New Roman" pitchFamily="18" charset="0"/>
                <a:cs typeface="Arial" pitchFamily="34" charset="0"/>
              </a:rPr>
              <a:t> </a:t>
            </a:r>
            <a:r>
              <a:rPr lang="en-US" sz="8000" dirty="0" smtClean="0">
                <a:solidFill>
                  <a:srgbClr val="FF0000"/>
                </a:solidFill>
                <a:ea typeface="Times New Roman" pitchFamily="18" charset="0"/>
                <a:cs typeface="Arial" pitchFamily="34" charset="0"/>
              </a:rPr>
              <a:t>Ostrich</a:t>
            </a:r>
            <a:r>
              <a:rPr lang="en-US" dirty="0" smtClean="0">
                <a:solidFill>
                  <a:srgbClr val="FF0000"/>
                </a:solidFill>
                <a:ea typeface="Times New Roman" pitchFamily="18" charset="0"/>
                <a:cs typeface="Arial" pitchFamily="34" charset="0"/>
              </a:rPr>
              <a:t> CAN </a:t>
            </a:r>
            <a:r>
              <a:rPr lang="en-US" sz="8000" dirty="0" smtClean="0">
                <a:solidFill>
                  <a:srgbClr val="FF0000"/>
                </a:solidFill>
                <a:ea typeface="Times New Roman" pitchFamily="18" charset="0"/>
                <a:cs typeface="Arial" pitchFamily="34" charset="0"/>
              </a:rPr>
              <a:t>NOT</a:t>
            </a:r>
            <a:r>
              <a:rPr lang="en-US" dirty="0" smtClean="0">
                <a:solidFill>
                  <a:srgbClr val="FF0000"/>
                </a:solidFill>
                <a:ea typeface="Times New Roman" pitchFamily="18" charset="0"/>
                <a:cs typeface="Arial" pitchFamily="34" charset="0"/>
              </a:rPr>
              <a:t> </a:t>
            </a:r>
            <a:r>
              <a:rPr lang="en-US" sz="6600" dirty="0" smtClean="0">
                <a:solidFill>
                  <a:srgbClr val="FF0000"/>
                </a:solidFill>
                <a:ea typeface="Times New Roman" pitchFamily="18" charset="0"/>
                <a:cs typeface="Arial" pitchFamily="34" charset="0"/>
              </a:rPr>
              <a:t>FLY</a:t>
            </a:r>
            <a:r>
              <a:rPr lang="en-US" dirty="0" smtClean="0">
                <a:solidFill>
                  <a:srgbClr val="FF0000"/>
                </a:solidFill>
                <a:ea typeface="Times New Roman" pitchFamily="18" charset="0"/>
                <a:cs typeface="Arial" pitchFamily="34" charset="0"/>
              </a:rPr>
              <a:t>?</a:t>
            </a:r>
          </a:p>
          <a:p>
            <a:endParaRPr lang="en-US"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651</TotalTime>
  <Words>1070</Words>
  <Application>Microsoft Office PowerPoint</Application>
  <PresentationFormat>On-screen Show (4:3)</PresentationFormat>
  <Paragraphs>213</Paragraphs>
  <Slides>54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Aharoni</vt:lpstr>
      <vt:lpstr>Arial</vt:lpstr>
      <vt:lpstr>Baskerville Old Face</vt:lpstr>
      <vt:lpstr>Bauhaus 93</vt:lpstr>
      <vt:lpstr>Book Antiqua</vt:lpstr>
      <vt:lpstr>Calibri</vt:lpstr>
      <vt:lpstr>georgia</vt:lpstr>
      <vt:lpstr>Lucida Sans</vt:lpstr>
      <vt:lpstr>tahoma</vt:lpstr>
      <vt:lpstr>Times New Roman</vt:lpstr>
      <vt:lpstr>Wingdings</vt:lpstr>
      <vt:lpstr>Wingdings 2</vt:lpstr>
      <vt:lpstr>Wingdings 3</vt:lpstr>
      <vt:lpstr>Apex</vt:lpstr>
      <vt:lpstr>OSTRICH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ostrich versus other meats (per 100 grams serving)</vt:lpstr>
      <vt:lpstr>Nutrition Specification</vt:lpstr>
      <vt:lpstr>Incubation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Muhammd Farooq</dc:creator>
  <cp:lastModifiedBy>Waqas</cp:lastModifiedBy>
  <cp:revision>77</cp:revision>
  <dcterms:created xsi:type="dcterms:W3CDTF">2012-12-25T13:43:21Z</dcterms:created>
  <dcterms:modified xsi:type="dcterms:W3CDTF">2015-12-16T20:54:49Z</dcterms:modified>
</cp:coreProperties>
</file>