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97" r:id="rId2"/>
    <p:sldId id="301" r:id="rId3"/>
    <p:sldId id="318" r:id="rId4"/>
    <p:sldId id="299" r:id="rId5"/>
    <p:sldId id="259" r:id="rId6"/>
    <p:sldId id="260" r:id="rId7"/>
    <p:sldId id="261" r:id="rId8"/>
    <p:sldId id="319" r:id="rId9"/>
    <p:sldId id="302" r:id="rId10"/>
    <p:sldId id="303" r:id="rId11"/>
    <p:sldId id="304" r:id="rId12"/>
    <p:sldId id="305" r:id="rId13"/>
    <p:sldId id="306" r:id="rId14"/>
    <p:sldId id="307" r:id="rId15"/>
    <p:sldId id="308" r:id="rId16"/>
    <p:sldId id="309" r:id="rId17"/>
    <p:sldId id="310" r:id="rId18"/>
    <p:sldId id="317" r:id="rId19"/>
    <p:sldId id="311" r:id="rId20"/>
    <p:sldId id="312" r:id="rId21"/>
    <p:sldId id="316" r:id="rId22"/>
    <p:sldId id="313" r:id="rId23"/>
    <p:sldId id="314" r:id="rId24"/>
    <p:sldId id="315" r:id="rId25"/>
    <p:sldId id="263" r:id="rId26"/>
    <p:sldId id="320" r:id="rId27"/>
    <p:sldId id="269" r:id="rId28"/>
    <p:sldId id="264" r:id="rId29"/>
    <p:sldId id="322" r:id="rId30"/>
    <p:sldId id="286" r:id="rId31"/>
    <p:sldId id="287" r:id="rId32"/>
    <p:sldId id="290" r:id="rId33"/>
    <p:sldId id="285" r:id="rId34"/>
    <p:sldId id="291" r:id="rId35"/>
    <p:sldId id="278" r:id="rId36"/>
    <p:sldId id="280" r:id="rId37"/>
    <p:sldId id="279" r:id="rId38"/>
    <p:sldId id="267" r:id="rId39"/>
    <p:sldId id="277" r:id="rId40"/>
    <p:sldId id="271" r:id="rId41"/>
    <p:sldId id="273" r:id="rId42"/>
    <p:sldId id="27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3E2DF-D0E9-4A14-9DAA-B2CB7284138B}" type="datetimeFigureOut">
              <a:rPr lang="en-US" smtClean="0"/>
              <a:pPr/>
              <a:t>12/17/2015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81B13-F21A-4F65-89BC-BA32E9304B4A}" type="slidenum">
              <a:rPr lang="en-US" smtClean="0"/>
              <a:pPr/>
              <a:t>‹#›</a:t>
            </a:fld>
            <a:endParaRPr lang="en-US"/>
          </a:p>
        </p:txBody>
      </p:sp>
    </p:spTree>
    <p:extLst>
      <p:ext uri="{BB962C8B-B14F-4D97-AF65-F5344CB8AC3E}">
        <p14:creationId xmlns:p14="http://schemas.microsoft.com/office/powerpoint/2010/main" val="417295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has been to introduced into southern Japan and on Maui in the Hawaiian Islands. </a:t>
            </a:r>
            <a:endParaRPr lang="en-US" dirty="0"/>
          </a:p>
        </p:txBody>
      </p:sp>
      <p:sp>
        <p:nvSpPr>
          <p:cNvPr id="4" name="Slide Number Placeholder 3"/>
          <p:cNvSpPr>
            <a:spLocks noGrp="1"/>
          </p:cNvSpPr>
          <p:nvPr>
            <p:ph type="sldNum" sz="quarter" idx="10"/>
          </p:nvPr>
        </p:nvSpPr>
        <p:spPr/>
        <p:txBody>
          <a:bodyPr/>
          <a:lstStyle/>
          <a:p>
            <a:fld id="{F7481B13-F21A-4F65-89BC-BA32E9304B4A}" type="slidenum">
              <a:rPr lang="en-US" smtClean="0"/>
              <a:pPr/>
              <a:t>9</a:t>
            </a:fld>
            <a:endParaRPr lang="en-US"/>
          </a:p>
        </p:txBody>
      </p:sp>
    </p:spTree>
    <p:extLst>
      <p:ext uri="{BB962C8B-B14F-4D97-AF65-F5344CB8AC3E}">
        <p14:creationId xmlns:p14="http://schemas.microsoft.com/office/powerpoint/2010/main" val="325811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,giving 2 s</a:t>
            </a:r>
            <a:endParaRPr lang="en-US" dirty="0"/>
          </a:p>
        </p:txBody>
      </p:sp>
      <p:sp>
        <p:nvSpPr>
          <p:cNvPr id="4" name="Slide Number Placeholder 3"/>
          <p:cNvSpPr>
            <a:spLocks noGrp="1"/>
          </p:cNvSpPr>
          <p:nvPr>
            <p:ph type="sldNum" sz="quarter" idx="10"/>
          </p:nvPr>
        </p:nvSpPr>
        <p:spPr/>
        <p:txBody>
          <a:bodyPr/>
          <a:lstStyle/>
          <a:p>
            <a:fld id="{F7481B13-F21A-4F65-89BC-BA32E9304B4A}" type="slidenum">
              <a:rPr lang="en-US" smtClean="0"/>
              <a:pPr/>
              <a:t>33</a:t>
            </a:fld>
            <a:endParaRPr lang="en-US"/>
          </a:p>
        </p:txBody>
      </p:sp>
    </p:spTree>
    <p:extLst>
      <p:ext uri="{BB962C8B-B14F-4D97-AF65-F5344CB8AC3E}">
        <p14:creationId xmlns:p14="http://schemas.microsoft.com/office/powerpoint/2010/main" val="275095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FBA9758-64D3-43B3-8269-68DC1A716E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A9758-64D3-43B3-8269-68DC1A716E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8" name="Slide Number Placeholder 7"/>
          <p:cNvSpPr>
            <a:spLocks noGrp="1"/>
          </p:cNvSpPr>
          <p:nvPr>
            <p:ph type="sldNum" sz="quarter" idx="11"/>
          </p:nvPr>
        </p:nvSpPr>
        <p:spPr/>
        <p:txBody>
          <a:bodyPr/>
          <a:lstStyle/>
          <a:p>
            <a:fld id="{AFBA9758-64D3-43B3-8269-68DC1A716E4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71B682-E89F-404B-B044-299B1DD29F8E}"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FBA9758-64D3-43B3-8269-68DC1A716E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E71B682-E89F-404B-B044-299B1DD29F8E}" type="datetimeFigureOut">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E71B682-E89F-404B-B044-299B1DD29F8E}" type="datetimeFigureOut">
              <a:rPr lang="en-US" smtClean="0"/>
              <a:pPr/>
              <a:t>12/17/2015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FBA9758-64D3-43B3-8269-68DC1A716E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Quai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google.com/imgres?imgurl=http://www.southdowns.gov.uk/__data/assets/image/0019/122950/Skylark-plots.jpg&amp;imgrefurl=http://www.southdowns.gov.uk/learning/themes-to-study/habitats/arable-farmland/protecting-arable-farmland&amp;usg=__aDW_meHDgS1ygzDVBJtSjgND55g=&amp;h=268&amp;w=585&amp;sz=24&amp;hl=en&amp;start=14&amp;zoom=1&amp;tbnid=sYKE_l_eCtxhfM:&amp;tbnh=62&amp;tbnw=135&amp;ei=YJHqUIirLueH0AW5-YDoAg&amp;prev=/search?q=habitat+of+partridges&amp;um=1&amp;hl=en&amp;gbv=2&amp;tbm=isch&amp;um=1&amp;itbs=1"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google.com/imgres?imgurl=http://www.gwct.org.uk/images/cm_images/research_and_surveys/species_research/birds/grey_partridge/roystonhabitat.jpg&amp;imgrefurl=http://www.gwct.org.uk/research__surveys/species_research/birds/grey_partridge_bap_species/1609.asp&amp;usg=__eRWV2R2LumN4lbsZNeLmcuJfYic=&amp;h=274&amp;w=300&amp;sz=25&amp;hl=en&amp;start=3&amp;zoom=1&amp;tbnid=G0lE2WnzuUOOIM:&amp;tbnh=106&amp;tbnw=116&amp;ei=YJHqUIirLueH0AW5-YDoAg&amp;prev=/search?q=habitat+of+partridges&amp;um=1&amp;hl=en&amp;gbv=2&amp;tbm=isch&amp;um=1&amp;itbs=1" TargetMode="External"/><Relationship Id="rId1" Type="http://schemas.openxmlformats.org/officeDocument/2006/relationships/slideLayout" Target="../slideLayouts/slideLayout7.xml"/><Relationship Id="rId6" Type="http://schemas.openxmlformats.org/officeDocument/2006/relationships/hyperlink" Target="http://www.google.com/imgres?imgurl=http://www.sthelenswildlife.pwp.blueyonder.co.uk/images/rmoss6.jpg&amp;imgrefurl=http://www.sthelenswildlife.pwp.blueyonder.co.uk/rainfordphotos.htm&amp;usg=__-QO-9QC7GozLvd0veQE1vJ5t8gI=&amp;h=576&amp;w=768&amp;sz=75&amp;hl=en&amp;start=7&amp;zoom=1&amp;tbnid=ldEJw7pE_xfYQM:&amp;tbnh=107&amp;tbnw=142&amp;ei=YJHqUIirLueH0AW5-YDoAg&amp;prev=/search?q=habitat+of+partridges&amp;um=1&amp;hl=en&amp;gbv=2&amp;tbm=isch&amp;um=1&amp;itbs=1" TargetMode="External"/><Relationship Id="rId5" Type="http://schemas.openxmlformats.org/officeDocument/2006/relationships/image" Target="../media/image13.jpeg"/><Relationship Id="rId4" Type="http://schemas.openxmlformats.org/officeDocument/2006/relationships/hyperlink" Target="http://www.google.com/imgres?imgurl=http://ih1.redbubble.net/image.11598058.6670/flat,550x550,075,f.jpg&amp;imgrefurl=http://www.redbubble.com/people/garyfairhead/works/8596670-habitat-gray-partridge&amp;usg=__p2K5Qzjzlu4nJaCSbNtDTDHdbxc=&amp;h=387&amp;w=550&amp;sz=81&amp;hl=en&amp;start=9&amp;zoom=1&amp;tbnid=Gn6Nn_AYuSTf3M:&amp;tbnh=94&amp;tbnw=133&amp;ei=YJHqUIirLueH0AW5-YDoAg&amp;prev=/search?q=habitat+of+partridges&amp;um=1&amp;hl=en&amp;gbv=2&amp;tbm=isch&amp;um=1&amp;itbs=1" TargetMode="External"/><Relationship Id="rId9"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bc.lynxeds.com/files/pictures/nid-perdrix-rouge.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imgres?imgurl=http://www.birds-of-north-america.net/images/gray-partridge-2.jpg&amp;imgrefurl=http://www.birds-of-north-america.net/gray-partridge.html&amp;usg=__1dd6dumqaW6sayeELHmkyTxhTa4=&amp;h=271&amp;w=468&amp;sz=34&amp;hl=en&amp;start=4&amp;zoom=1&amp;tbnid=aUoOcwzKxamvWM:&amp;tbnh=74&amp;tbnw=128&amp;ei=LJDqUKOZJ8rI0AXwiYDgAw&amp;prev=/search?q=flying+partridges&amp;um=1&amp;hl=en&amp;sa=N&amp;gbv=2&amp;tbm=isch&amp;um=1&amp;itbs=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galliformes-sg.org/pqf/images/pqflogo.jpg"/>
          <p:cNvPicPr>
            <a:picLocks noGrp="1"/>
          </p:cNvPicPr>
          <p:nvPr>
            <p:ph idx="1"/>
          </p:nvPr>
        </p:nvPicPr>
        <p:blipFill>
          <a:blip r:embed="rId2"/>
          <a:srcRect/>
          <a:stretch>
            <a:fillRect/>
          </a:stretch>
        </p:blipFill>
        <p:spPr bwMode="auto">
          <a:xfrm>
            <a:off x="0" y="3048000"/>
            <a:ext cx="9144000" cy="3810000"/>
          </a:xfrm>
          <a:prstGeom prst="rect">
            <a:avLst/>
          </a:prstGeom>
          <a:noFill/>
          <a:ln w="9525">
            <a:noFill/>
            <a:miter lim="800000"/>
            <a:headEnd/>
            <a:tailEnd/>
          </a:ln>
        </p:spPr>
      </p:pic>
      <p:pic>
        <p:nvPicPr>
          <p:cNvPr id="5" name="Picture 4" descr="https://encrypted-tbn2.gstatic.com/images?q=tbn:ANd9GcQRF5jHHG3jXAdywTkHyUTYKg1gVSRXsz-biUMNCUxjEOoA1MCu"/>
          <p:cNvPicPr/>
          <p:nvPr/>
        </p:nvPicPr>
        <p:blipFill>
          <a:blip r:embed="rId3"/>
          <a:srcRect/>
          <a:stretch>
            <a:fillRect/>
          </a:stretch>
        </p:blipFill>
        <p:spPr bwMode="auto">
          <a:xfrm>
            <a:off x="0" y="0"/>
            <a:ext cx="914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Bamboo Partridge</a:t>
            </a:r>
            <a:endParaRPr lang="en-US" dirty="0"/>
          </a:p>
        </p:txBody>
      </p:sp>
      <p:pic>
        <p:nvPicPr>
          <p:cNvPr id="1026" name="Picture 2" descr="C:\Users\Waqas\Desktop\bamboo_partridge.jpg"/>
          <p:cNvPicPr>
            <a:picLocks noGrp="1" noChangeAspect="1" noChangeArrowheads="1"/>
          </p:cNvPicPr>
          <p:nvPr>
            <p:ph idx="1"/>
          </p:nvPr>
        </p:nvPicPr>
        <p:blipFill>
          <a:blip r:embed="rId2"/>
          <a:srcRect/>
          <a:stretch>
            <a:fillRect/>
          </a:stretch>
        </p:blipFill>
        <p:spPr bwMode="auto">
          <a:xfrm>
            <a:off x="685800" y="1981200"/>
            <a:ext cx="8001000" cy="4191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t>Barbary Partridge (</a:t>
            </a:r>
            <a:r>
              <a:rPr lang="en-US" sz="4000" b="1" i="1" dirty="0" err="1" smtClean="0"/>
              <a:t>Alectoris</a:t>
            </a:r>
            <a:r>
              <a:rPr lang="en-US" sz="4000" b="1" i="1" dirty="0" smtClean="0"/>
              <a:t> </a:t>
            </a:r>
            <a:r>
              <a:rPr lang="en-US" sz="4000" b="1" i="1" dirty="0" err="1" smtClean="0"/>
              <a:t>barbara</a:t>
            </a:r>
            <a:r>
              <a:rPr lang="en-US" sz="4000" b="1" dirty="0" smtClean="0"/>
              <a:t>)</a:t>
            </a:r>
            <a:br>
              <a:rPr lang="en-US" sz="4000" b="1"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600200"/>
            <a:ext cx="8077200" cy="4525963"/>
          </a:xfrm>
        </p:spPr>
        <p:txBody>
          <a:bodyPr>
            <a:normAutofit fontScale="77500" lnSpcReduction="20000"/>
          </a:bodyPr>
          <a:lstStyle/>
          <a:p>
            <a:r>
              <a:rPr lang="en-US" dirty="0" smtClean="0"/>
              <a:t>One of the most attractive members of the Rock Partridges, genus </a:t>
            </a:r>
            <a:r>
              <a:rPr lang="en-US" i="1" dirty="0" err="1" smtClean="0"/>
              <a:t>Alectoris</a:t>
            </a:r>
            <a:r>
              <a:rPr lang="en-US" i="1" dirty="0" smtClean="0"/>
              <a:t>.</a:t>
            </a:r>
            <a:endParaRPr lang="en-US" dirty="0" smtClean="0"/>
          </a:p>
          <a:p>
            <a:r>
              <a:rPr lang="en-US" dirty="0" smtClean="0"/>
              <a:t>There are about six subspecies that range from Morocco across North Africa into Libya and Egypt.</a:t>
            </a:r>
          </a:p>
          <a:p>
            <a:pPr algn="just"/>
            <a:r>
              <a:rPr lang="en-US" dirty="0" smtClean="0"/>
              <a:t>The face is light gray, surrounded by a chestnut band that is flecked with white. </a:t>
            </a:r>
          </a:p>
          <a:p>
            <a:pPr algn="just"/>
            <a:r>
              <a:rPr lang="en-US" dirty="0" smtClean="0"/>
              <a:t>The breast is more buff than other </a:t>
            </a:r>
            <a:r>
              <a:rPr lang="en-US" i="1" dirty="0" err="1" smtClean="0"/>
              <a:t>Alectoris</a:t>
            </a:r>
            <a:r>
              <a:rPr lang="en-US" dirty="0" smtClean="0"/>
              <a:t> species, while the shoulders and back are the same bluish-gray.</a:t>
            </a:r>
          </a:p>
          <a:p>
            <a:pPr algn="just"/>
            <a:r>
              <a:rPr lang="en-US" dirty="0" smtClean="0"/>
              <a:t> The sexes are alike, with male being slightly larger and may have small spurs on the red legs.</a:t>
            </a:r>
          </a:p>
          <a:p>
            <a:pPr algn="just"/>
            <a:r>
              <a:rPr lang="en-US" dirty="0" smtClean="0"/>
              <a:t>Clutch size:8-15 eggs in April</a:t>
            </a:r>
          </a:p>
          <a:p>
            <a:pPr algn="just"/>
            <a:r>
              <a:rPr lang="en-US" dirty="0" smtClean="0"/>
              <a:t>I.P:24 days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1143000"/>
          </a:xfrm>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t>Barbary Partridge (</a:t>
            </a:r>
            <a:r>
              <a:rPr lang="en-US" sz="4000" b="1" i="1" dirty="0" err="1" smtClean="0"/>
              <a:t>Alectoris</a:t>
            </a:r>
            <a:r>
              <a:rPr lang="en-US" sz="4000" b="1" i="1" dirty="0" smtClean="0"/>
              <a:t> </a:t>
            </a:r>
            <a:r>
              <a:rPr lang="en-US" sz="4000" b="1" i="1" dirty="0" err="1" smtClean="0"/>
              <a:t>barbara</a:t>
            </a:r>
            <a:r>
              <a:rPr lang="en-US" sz="4000" b="1" dirty="0" smtClean="0"/>
              <a:t>) </a:t>
            </a:r>
            <a:br>
              <a:rPr lang="en-US" sz="4000" b="1" dirty="0" smtClean="0"/>
            </a:br>
            <a:r>
              <a:rPr lang="en-US" dirty="0" smtClean="0"/>
              <a:t> </a:t>
            </a:r>
            <a:br>
              <a:rPr lang="en-US" dirty="0" smtClean="0"/>
            </a:br>
            <a:endParaRPr lang="en-US" dirty="0"/>
          </a:p>
        </p:txBody>
      </p:sp>
      <p:pic>
        <p:nvPicPr>
          <p:cNvPr id="4098" name="Picture 2" descr="C:\Users\Waqas\Desktop\Steenpatrijsm.jpg"/>
          <p:cNvPicPr>
            <a:picLocks noChangeAspect="1" noChangeArrowheads="1"/>
          </p:cNvPicPr>
          <p:nvPr/>
        </p:nvPicPr>
        <p:blipFill>
          <a:blip r:embed="rId2"/>
          <a:srcRect/>
          <a:stretch>
            <a:fillRect/>
          </a:stretch>
        </p:blipFill>
        <p:spPr bwMode="auto">
          <a:xfrm>
            <a:off x="4419600" y="1295400"/>
            <a:ext cx="4419600" cy="4648200"/>
          </a:xfrm>
          <a:prstGeom prst="rect">
            <a:avLst/>
          </a:prstGeom>
          <a:noFill/>
        </p:spPr>
      </p:pic>
      <p:pic>
        <p:nvPicPr>
          <p:cNvPr id="4099" name="Picture 3" descr="C:\Users\Waqas\Desktop\2208 (1).jpg"/>
          <p:cNvPicPr>
            <a:picLocks noChangeAspect="1" noChangeArrowheads="1"/>
          </p:cNvPicPr>
          <p:nvPr/>
        </p:nvPicPr>
        <p:blipFill>
          <a:blip r:embed="rId3"/>
          <a:srcRect/>
          <a:stretch>
            <a:fillRect/>
          </a:stretch>
        </p:blipFill>
        <p:spPr bwMode="auto">
          <a:xfrm>
            <a:off x="457200" y="1295400"/>
            <a:ext cx="3962400" cy="4648200"/>
          </a:xfrm>
          <a:prstGeom prst="rect">
            <a:avLst/>
          </a:prstGeom>
          <a:noFill/>
        </p:spPr>
      </p:pic>
      <p:sp>
        <p:nvSpPr>
          <p:cNvPr id="6" name="Rectangle 5"/>
          <p:cNvSpPr/>
          <p:nvPr/>
        </p:nvSpPr>
        <p:spPr>
          <a:xfrm rot="10800000" flipH="1" flipV="1">
            <a:off x="5334000" y="6172200"/>
            <a:ext cx="838200" cy="369332"/>
          </a:xfrm>
          <a:prstGeom prst="rect">
            <a:avLst/>
          </a:prstGeom>
        </p:spPr>
        <p:txBody>
          <a:bodyPr wrap="square">
            <a:spAutoFit/>
          </a:bodyPr>
          <a:lstStyle/>
          <a:p>
            <a:r>
              <a:rPr lang="en-US" b="1" dirty="0" smtClean="0"/>
              <a:t>male</a:t>
            </a:r>
            <a:endParaRPr lang="en-US" dirty="0"/>
          </a:p>
        </p:txBody>
      </p:sp>
      <p:sp>
        <p:nvSpPr>
          <p:cNvPr id="7" name="Rectangle 6"/>
          <p:cNvSpPr/>
          <p:nvPr/>
        </p:nvSpPr>
        <p:spPr>
          <a:xfrm>
            <a:off x="1066800" y="6019800"/>
            <a:ext cx="1980029" cy="369332"/>
          </a:xfrm>
          <a:prstGeom prst="rect">
            <a:avLst/>
          </a:prstGeom>
        </p:spPr>
        <p:txBody>
          <a:bodyPr wrap="none">
            <a:spAutoFit/>
          </a:bodyPr>
          <a:lstStyle/>
          <a:p>
            <a:r>
              <a:rPr lang="en-US" b="1" dirty="0" smtClean="0"/>
              <a:t>male and female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77200" cy="1189038"/>
          </a:xfrm>
        </p:spPr>
        <p:txBody>
          <a:bodyPr>
            <a:noAutofit/>
          </a:bodyPr>
          <a:lstStyle/>
          <a:p>
            <a:r>
              <a:rPr lang="en-US" sz="3600" b="1" dirty="0" err="1" smtClean="0"/>
              <a:t>Chukar</a:t>
            </a:r>
            <a:r>
              <a:rPr lang="en-US" sz="3600" b="1" dirty="0" smtClean="0"/>
              <a:t> Partridge (</a:t>
            </a:r>
            <a:r>
              <a:rPr lang="en-US" sz="3600" b="1" i="1" dirty="0" err="1" smtClean="0"/>
              <a:t>Alectoris</a:t>
            </a:r>
            <a:r>
              <a:rPr lang="en-US" sz="3600" b="1" i="1" dirty="0" smtClean="0"/>
              <a:t> </a:t>
            </a:r>
            <a:r>
              <a:rPr lang="en-US" sz="3600" b="1" i="1" dirty="0" err="1" smtClean="0"/>
              <a:t>chukar</a:t>
            </a:r>
            <a:r>
              <a:rPr lang="en-US" sz="3600" b="1" dirty="0" smtClean="0"/>
              <a:t>)</a:t>
            </a:r>
            <a:br>
              <a:rPr lang="en-US" sz="3600" b="1" dirty="0" smtClean="0"/>
            </a:br>
            <a:endParaRPr lang="en-US" sz="3600" dirty="0"/>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pPr algn="just"/>
            <a:r>
              <a:rPr lang="en-US" dirty="0" smtClean="0"/>
              <a:t>One of the most commonly kept and bred of all game birds</a:t>
            </a:r>
          </a:p>
          <a:p>
            <a:pPr algn="just"/>
            <a:r>
              <a:rPr lang="en-US" dirty="0" smtClean="0"/>
              <a:t>There are 14 recognized subspecies ,range from Turkey, the Mediterranean islands, Iran and east through Russia and China and south into Pakistan and Nepal. </a:t>
            </a:r>
          </a:p>
          <a:p>
            <a:pPr algn="just"/>
            <a:r>
              <a:rPr lang="en-US" dirty="0" smtClean="0"/>
              <a:t>The </a:t>
            </a:r>
            <a:r>
              <a:rPr lang="en-US" dirty="0" err="1" smtClean="0"/>
              <a:t>Chukar</a:t>
            </a:r>
            <a:r>
              <a:rPr lang="en-US" dirty="0" smtClean="0"/>
              <a:t> has also been successfully introduced into western North America, the Hawaiian Islands, England and New Zealand.</a:t>
            </a:r>
          </a:p>
          <a:p>
            <a:pPr algn="just"/>
            <a:r>
              <a:rPr lang="en-US" dirty="0" smtClean="0"/>
              <a:t>Gray all over with a black band from the eyes, down to below the neck. </a:t>
            </a:r>
          </a:p>
          <a:p>
            <a:pPr algn="just"/>
            <a:r>
              <a:rPr lang="en-US" dirty="0" smtClean="0"/>
              <a:t>They also have several black bars on the flanks. The sexes are similar, with the female having a smaller knob on the legs than the males.</a:t>
            </a:r>
          </a:p>
          <a:p>
            <a:pPr algn="just"/>
            <a:r>
              <a:rPr lang="en-US" dirty="0" smtClean="0"/>
              <a:t> Males also appear to be somewhat larger as well. Both sexes share the bright red bill and legs. </a:t>
            </a:r>
            <a:r>
              <a:rPr lang="en-US" dirty="0" err="1" smtClean="0"/>
              <a:t>Chukars</a:t>
            </a:r>
            <a:r>
              <a:rPr lang="en-US" dirty="0" smtClean="0"/>
              <a:t> have been known to hybridize with other members of the genus.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Chukar</a:t>
            </a:r>
            <a:r>
              <a:rPr lang="en-US" sz="3600" b="1" dirty="0" smtClean="0"/>
              <a:t> Partridge (</a:t>
            </a:r>
            <a:r>
              <a:rPr lang="en-US" sz="3600" b="1" i="1" dirty="0" err="1" smtClean="0"/>
              <a:t>Alectoris</a:t>
            </a:r>
            <a:r>
              <a:rPr lang="en-US" sz="3600" b="1" i="1" dirty="0" smtClean="0"/>
              <a:t> </a:t>
            </a:r>
            <a:r>
              <a:rPr lang="en-US" sz="3600" b="1" i="1" dirty="0" err="1" smtClean="0"/>
              <a:t>chukar</a:t>
            </a:r>
            <a:r>
              <a:rPr lang="en-US" sz="3600" b="1" dirty="0" smtClean="0"/>
              <a:t>)</a:t>
            </a:r>
            <a:br>
              <a:rPr lang="en-US" sz="3600" b="1" dirty="0" smtClean="0"/>
            </a:br>
            <a:endParaRPr lang="en-US" sz="3600" dirty="0"/>
          </a:p>
        </p:txBody>
      </p:sp>
      <p:sp>
        <p:nvSpPr>
          <p:cNvPr id="3" name="Content Placeholder 2"/>
          <p:cNvSpPr>
            <a:spLocks noGrp="1"/>
          </p:cNvSpPr>
          <p:nvPr>
            <p:ph idx="1"/>
          </p:nvPr>
        </p:nvSpPr>
        <p:spPr>
          <a:xfrm>
            <a:off x="457200" y="1143000"/>
            <a:ext cx="8229600" cy="5334000"/>
          </a:xfrm>
        </p:spPr>
        <p:txBody>
          <a:bodyPr>
            <a:normAutofit fontScale="85000" lnSpcReduction="20000"/>
          </a:bodyPr>
          <a:lstStyle/>
          <a:p>
            <a:r>
              <a:rPr lang="en-US" dirty="0" err="1" smtClean="0"/>
              <a:t>Chukars</a:t>
            </a:r>
            <a:r>
              <a:rPr lang="en-US" dirty="0" smtClean="0"/>
              <a:t> are very versatile breeders in captivity. </a:t>
            </a:r>
          </a:p>
          <a:p>
            <a:r>
              <a:rPr lang="en-US" dirty="0" smtClean="0"/>
              <a:t>They can be kept in pairs, trios and even in large colonies. </a:t>
            </a:r>
          </a:p>
          <a:p>
            <a:r>
              <a:rPr lang="en-US" dirty="0" smtClean="0"/>
              <a:t>Best fertility is with the smaller groups. </a:t>
            </a:r>
          </a:p>
          <a:p>
            <a:r>
              <a:rPr lang="en-US" dirty="0" smtClean="0"/>
              <a:t>Hens begin to lay in </a:t>
            </a:r>
            <a:r>
              <a:rPr lang="en-US" b="1" dirty="0" smtClean="0">
                <a:solidFill>
                  <a:srgbClr val="FFFF00"/>
                </a:solidFill>
              </a:rPr>
              <a:t>April </a:t>
            </a:r>
            <a:r>
              <a:rPr lang="en-US" dirty="0" smtClean="0"/>
              <a:t>and may lay well into the Summer. </a:t>
            </a:r>
          </a:p>
          <a:p>
            <a:r>
              <a:rPr lang="en-US" dirty="0" smtClean="0"/>
              <a:t>Hens may lay a large number of eggs in a season. 40 to 50 eggs per hen is not unusual. </a:t>
            </a:r>
          </a:p>
          <a:p>
            <a:r>
              <a:rPr lang="en-US" dirty="0" err="1" smtClean="0"/>
              <a:t>Chukars</a:t>
            </a:r>
            <a:r>
              <a:rPr lang="en-US" dirty="0" smtClean="0"/>
              <a:t>, as a rule, will not usually sit on their own eggs, so you will need to gather the eggs and place them in an incubator. </a:t>
            </a:r>
          </a:p>
          <a:p>
            <a:r>
              <a:rPr lang="en-US" dirty="0" smtClean="0"/>
              <a:t>Small bantams may be used, but choose only the smallest hens to set. </a:t>
            </a:r>
          </a:p>
          <a:p>
            <a:r>
              <a:rPr lang="en-US" dirty="0" smtClean="0"/>
              <a:t>Incubation lasts about 23 days.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aqas\Desktop\1027-2.jpg"/>
          <p:cNvPicPr>
            <a:picLocks noChangeAspect="1" noChangeArrowheads="1"/>
          </p:cNvPicPr>
          <p:nvPr/>
        </p:nvPicPr>
        <p:blipFill>
          <a:blip r:embed="rId2"/>
          <a:srcRect/>
          <a:stretch>
            <a:fillRect/>
          </a:stretch>
        </p:blipFill>
        <p:spPr bwMode="auto">
          <a:xfrm>
            <a:off x="228600" y="609600"/>
            <a:ext cx="8458200" cy="58293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
            </a:r>
            <a:br>
              <a:rPr lang="en-US" sz="4000" b="1" dirty="0" smtClean="0"/>
            </a:br>
            <a:r>
              <a:rPr lang="en-US" sz="4000" b="1" dirty="0" smtClean="0"/>
              <a:t>Hungarian Partridge (</a:t>
            </a:r>
            <a:r>
              <a:rPr lang="en-US" sz="4000" b="1" i="1" dirty="0" err="1" smtClean="0"/>
              <a:t>Perdix</a:t>
            </a:r>
            <a:r>
              <a:rPr lang="en-US" sz="4000" b="1" i="1" dirty="0" smtClean="0"/>
              <a:t> </a:t>
            </a:r>
            <a:r>
              <a:rPr lang="en-US" sz="4000" b="1" i="1" dirty="0" err="1" smtClean="0"/>
              <a:t>perdix</a:t>
            </a:r>
            <a:r>
              <a:rPr lang="en-US" sz="4000" b="1" dirty="0" smtClean="0"/>
              <a:t>)</a:t>
            </a:r>
            <a:br>
              <a:rPr lang="en-US" sz="4000" b="1" dirty="0" smtClean="0"/>
            </a:br>
            <a:r>
              <a:rPr lang="en-US" sz="40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486400"/>
          </a:xfrm>
        </p:spPr>
        <p:txBody>
          <a:bodyPr>
            <a:noAutofit/>
          </a:bodyPr>
          <a:lstStyle/>
          <a:p>
            <a:pPr>
              <a:buNone/>
            </a:pPr>
            <a:r>
              <a:rPr lang="en-US" sz="2000" b="1" dirty="0" smtClean="0">
                <a:solidFill>
                  <a:srgbClr val="FFFF00"/>
                </a:solidFill>
              </a:rPr>
              <a:t>Other Names</a:t>
            </a:r>
            <a:r>
              <a:rPr lang="en-US" sz="2000" dirty="0" smtClean="0"/>
              <a:t>: Gray Partridge, Hun, English Partridge, Bohemian Partridge, European Partridge.</a:t>
            </a:r>
          </a:p>
          <a:p>
            <a:pPr>
              <a:buNone/>
            </a:pPr>
            <a:r>
              <a:rPr lang="en-US" sz="2000" b="1" dirty="0" smtClean="0">
                <a:solidFill>
                  <a:srgbClr val="FFFF00"/>
                </a:solidFill>
              </a:rPr>
              <a:t>Range</a:t>
            </a:r>
            <a:r>
              <a:rPr lang="en-US" sz="2000" dirty="0" smtClean="0">
                <a:solidFill>
                  <a:srgbClr val="FFFF00"/>
                </a:solidFill>
              </a:rPr>
              <a:t>: </a:t>
            </a:r>
            <a:r>
              <a:rPr lang="en-US" sz="2000" dirty="0" smtClean="0"/>
              <a:t>Great Britain, Northern Spain, France and Italy east through Europe into Turkey, Russia and western Siberia. Introduced throughout the world and well established in the United States.</a:t>
            </a:r>
          </a:p>
          <a:p>
            <a:pPr>
              <a:buNone/>
            </a:pPr>
            <a:r>
              <a:rPr lang="en-US" sz="2000" b="1" dirty="0" smtClean="0">
                <a:solidFill>
                  <a:srgbClr val="FFFF00"/>
                </a:solidFill>
              </a:rPr>
              <a:t>Subspecies</a:t>
            </a:r>
            <a:r>
              <a:rPr lang="en-US" sz="2000" dirty="0" smtClean="0"/>
              <a:t>: There are seven subspecies.</a:t>
            </a:r>
          </a:p>
          <a:p>
            <a:pPr>
              <a:buNone/>
            </a:pPr>
            <a:r>
              <a:rPr lang="en-US" sz="2000" b="1" dirty="0" smtClean="0">
                <a:solidFill>
                  <a:srgbClr val="FFFF00"/>
                </a:solidFill>
              </a:rPr>
              <a:t>Habitat</a:t>
            </a:r>
            <a:r>
              <a:rPr lang="en-US" sz="2000" dirty="0" smtClean="0">
                <a:solidFill>
                  <a:srgbClr val="FFFF00"/>
                </a:solidFill>
              </a:rPr>
              <a:t>: </a:t>
            </a:r>
            <a:r>
              <a:rPr lang="en-US" sz="2000" dirty="0" smtClean="0"/>
              <a:t>Prefers open areas, farmlands and brush.</a:t>
            </a:r>
          </a:p>
          <a:p>
            <a:pPr>
              <a:buNone/>
            </a:pPr>
            <a:r>
              <a:rPr lang="en-US" sz="2000" b="1" dirty="0" smtClean="0">
                <a:solidFill>
                  <a:srgbClr val="FFFF00"/>
                </a:solidFill>
              </a:rPr>
              <a:t>Description Male</a:t>
            </a:r>
            <a:r>
              <a:rPr lang="en-US" sz="2000" dirty="0" smtClean="0">
                <a:solidFill>
                  <a:srgbClr val="FFFF00"/>
                </a:solidFill>
              </a:rPr>
              <a:t>: </a:t>
            </a:r>
            <a:r>
              <a:rPr lang="en-US" sz="2000" dirty="0" smtClean="0"/>
              <a:t>face and throat is rusty-orange. </a:t>
            </a:r>
          </a:p>
          <a:p>
            <a:r>
              <a:rPr lang="en-US" sz="2000" dirty="0" smtClean="0"/>
              <a:t>The breast is finely vermiculated gray with a dark-chestnut horseshoe marking on the upper abdomen;</a:t>
            </a:r>
          </a:p>
          <a:p>
            <a:r>
              <a:rPr lang="en-US" sz="2000" dirty="0" smtClean="0"/>
              <a:t> the belly is white and to light buff. The upper back is vermiculated brown, gray and white;</a:t>
            </a:r>
          </a:p>
          <a:p>
            <a:r>
              <a:rPr lang="en-US" sz="2000" dirty="0" smtClean="0"/>
              <a:t> the wings are mottled with dark brown. The tail is chestnut.</a:t>
            </a:r>
          </a:p>
          <a:p>
            <a:pPr>
              <a:buNone/>
            </a:pPr>
            <a:r>
              <a:rPr lang="en-US" sz="2000" b="1" dirty="0" smtClean="0">
                <a:solidFill>
                  <a:srgbClr val="FFFF00"/>
                </a:solidFill>
              </a:rPr>
              <a:t>Description Female</a:t>
            </a:r>
            <a:r>
              <a:rPr lang="en-US" sz="2000" dirty="0" smtClean="0">
                <a:solidFill>
                  <a:srgbClr val="FFFF00"/>
                </a:solidFill>
              </a:rPr>
              <a:t>:</a:t>
            </a:r>
            <a:r>
              <a:rPr lang="en-US" sz="2000" dirty="0" smtClean="0"/>
              <a:t> The hen is similar to the male. The </a:t>
            </a:r>
            <a:r>
              <a:rPr lang="en-US" sz="2000" dirty="0" err="1" smtClean="0"/>
              <a:t>horeshoe</a:t>
            </a:r>
            <a:r>
              <a:rPr lang="en-US" sz="2000" dirty="0" smtClean="0"/>
              <a:t> marking on the breast maybe absent, smaller or lighter than in the male.</a:t>
            </a:r>
          </a:p>
          <a:p>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153400" cy="5821363"/>
          </a:xfrm>
        </p:spPr>
        <p:txBody>
          <a:bodyPr>
            <a:normAutofit/>
          </a:bodyPr>
          <a:lstStyle/>
          <a:p>
            <a:r>
              <a:rPr lang="en-US" b="1" dirty="0" smtClean="0"/>
              <a:t>Breeding Season</a:t>
            </a:r>
            <a:r>
              <a:rPr lang="en-US" dirty="0" smtClean="0"/>
              <a:t>: Begins in late April and may last into September.</a:t>
            </a:r>
          </a:p>
          <a:p>
            <a:r>
              <a:rPr lang="en-US" b="1" dirty="0" smtClean="0"/>
              <a:t>Breeding Age</a:t>
            </a:r>
            <a:r>
              <a:rPr lang="en-US" dirty="0" smtClean="0"/>
              <a:t>: First year.</a:t>
            </a:r>
          </a:p>
          <a:p>
            <a:r>
              <a:rPr lang="en-US" b="1" dirty="0" smtClean="0"/>
              <a:t>Clutch Size</a:t>
            </a:r>
            <a:r>
              <a:rPr lang="en-US" dirty="0" smtClean="0"/>
              <a:t>: 15, hens will lay several clutches per season.</a:t>
            </a:r>
          </a:p>
          <a:p>
            <a:r>
              <a:rPr lang="en-US" b="1" dirty="0" smtClean="0"/>
              <a:t>Incubation Period</a:t>
            </a:r>
            <a:r>
              <a:rPr lang="en-US" dirty="0" smtClean="0"/>
              <a:t>: 24 days.</a:t>
            </a:r>
          </a:p>
          <a:p>
            <a:r>
              <a:rPr lang="en-US" dirty="0" smtClean="0"/>
              <a:t>They are hardy birds and able to withstand temperature extremes.</a:t>
            </a:r>
          </a:p>
          <a:p>
            <a:r>
              <a:rPr lang="en-US" dirty="0" smtClean="0"/>
              <a:t>Pen size:6’X2’ for pair during breeding season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aqas\Desktop\greypartridge.jpg"/>
          <p:cNvPicPr>
            <a:picLocks noGrp="1" noChangeAspect="1" noChangeArrowheads="1"/>
          </p:cNvPicPr>
          <p:nvPr>
            <p:ph idx="1"/>
          </p:nvPr>
        </p:nvPicPr>
        <p:blipFill>
          <a:blip r:embed="rId2"/>
          <a:srcRect/>
          <a:stretch>
            <a:fillRect/>
          </a:stretch>
        </p:blipFill>
        <p:spPr bwMode="auto">
          <a:xfrm>
            <a:off x="381000" y="457200"/>
            <a:ext cx="8153400" cy="60197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r>
              <a:rPr lang="en-US" sz="4000" b="1" dirty="0" smtClean="0"/>
              <a:t>Red-legged Partridge (</a:t>
            </a:r>
            <a:r>
              <a:rPr lang="en-US" sz="4000" b="1" i="1" dirty="0" err="1" smtClean="0"/>
              <a:t>Alectoris</a:t>
            </a:r>
            <a:r>
              <a:rPr lang="en-US" sz="4000" b="1" i="1" dirty="0" smtClean="0"/>
              <a:t> </a:t>
            </a:r>
            <a:r>
              <a:rPr lang="en-US" sz="4000" b="1" i="1" dirty="0" err="1" smtClean="0"/>
              <a:t>rufa</a:t>
            </a:r>
            <a:r>
              <a:rPr lang="en-US" sz="4000" b="1" dirty="0" smtClean="0"/>
              <a:t>)</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305800" cy="4525963"/>
          </a:xfrm>
        </p:spPr>
        <p:txBody>
          <a:bodyPr>
            <a:normAutofit fontScale="62500" lnSpcReduction="20000"/>
          </a:bodyPr>
          <a:lstStyle/>
          <a:p>
            <a:r>
              <a:rPr lang="en-US" dirty="0" smtClean="0"/>
              <a:t>The Red-legged Partridge is very similar to the </a:t>
            </a:r>
            <a:r>
              <a:rPr lang="en-US" dirty="0" err="1" smtClean="0">
                <a:solidFill>
                  <a:srgbClr val="FFFF00"/>
                </a:solidFill>
              </a:rPr>
              <a:t>Chukar</a:t>
            </a:r>
            <a:r>
              <a:rPr lang="en-US" dirty="0" smtClean="0">
                <a:solidFill>
                  <a:srgbClr val="FFFF00"/>
                </a:solidFill>
              </a:rPr>
              <a:t>, </a:t>
            </a:r>
            <a:r>
              <a:rPr lang="en-US" dirty="0" smtClean="0"/>
              <a:t>Although common in captivity, it is not bred on the large, </a:t>
            </a:r>
            <a:r>
              <a:rPr lang="en-US" dirty="0" err="1" smtClean="0"/>
              <a:t>commerical</a:t>
            </a:r>
            <a:r>
              <a:rPr lang="en-US" dirty="0" smtClean="0"/>
              <a:t> scale as it's close cousin. </a:t>
            </a:r>
          </a:p>
          <a:p>
            <a:pPr>
              <a:buNone/>
            </a:pPr>
            <a:r>
              <a:rPr lang="en-US" b="1" dirty="0" smtClean="0">
                <a:solidFill>
                  <a:srgbClr val="FFFF00"/>
                </a:solidFill>
              </a:rPr>
              <a:t>There are four subspecies in the wild. </a:t>
            </a:r>
          </a:p>
          <a:p>
            <a:r>
              <a:rPr lang="en-US" b="1" dirty="0" smtClean="0"/>
              <a:t>French Red-leg</a:t>
            </a:r>
            <a:r>
              <a:rPr lang="en-US" dirty="0" smtClean="0"/>
              <a:t>(</a:t>
            </a:r>
            <a:r>
              <a:rPr lang="en-US" i="1" dirty="0" smtClean="0"/>
              <a:t>A. r. </a:t>
            </a:r>
            <a:r>
              <a:rPr lang="en-US" i="1" dirty="0" err="1" smtClean="0"/>
              <a:t>rufa</a:t>
            </a:r>
            <a:r>
              <a:rPr lang="en-US" dirty="0" smtClean="0"/>
              <a:t>) of France and Italy, is the subspecies most often seen in captivity.</a:t>
            </a:r>
          </a:p>
          <a:p>
            <a:r>
              <a:rPr lang="en-US" b="1" dirty="0" smtClean="0"/>
              <a:t>Spanish Red-leg</a:t>
            </a:r>
            <a:r>
              <a:rPr lang="en-US" dirty="0" smtClean="0"/>
              <a:t> (</a:t>
            </a:r>
            <a:r>
              <a:rPr lang="en-US" i="1" dirty="0" smtClean="0"/>
              <a:t>A. r. </a:t>
            </a:r>
            <a:r>
              <a:rPr lang="en-US" i="1" dirty="0" err="1" smtClean="0"/>
              <a:t>hispanica</a:t>
            </a:r>
            <a:r>
              <a:rPr lang="en-US" dirty="0" smtClean="0"/>
              <a:t>), is found in northern and western Spain is also kept, but not as common as the French subspecies. </a:t>
            </a:r>
          </a:p>
          <a:p>
            <a:r>
              <a:rPr lang="en-US" dirty="0" smtClean="0"/>
              <a:t> </a:t>
            </a:r>
            <a:r>
              <a:rPr lang="en-US" b="1" dirty="0" smtClean="0"/>
              <a:t>Southern Spanish Red-leg</a:t>
            </a:r>
            <a:r>
              <a:rPr lang="en-US" dirty="0" smtClean="0"/>
              <a:t> (</a:t>
            </a:r>
            <a:r>
              <a:rPr lang="en-US" i="1" dirty="0" smtClean="0"/>
              <a:t>A. r. </a:t>
            </a:r>
            <a:r>
              <a:rPr lang="en-US" i="1" dirty="0" err="1" smtClean="0"/>
              <a:t>intercedens</a:t>
            </a:r>
            <a:r>
              <a:rPr lang="en-US" dirty="0" smtClean="0"/>
              <a:t>); subspecies that is resident in eastern and southern Spain, </a:t>
            </a:r>
            <a:r>
              <a:rPr lang="en-US" dirty="0" err="1" smtClean="0"/>
              <a:t>thethe</a:t>
            </a:r>
            <a:r>
              <a:rPr lang="en-US" dirty="0" smtClean="0"/>
              <a:t> last subspecies is native to Corsica, </a:t>
            </a:r>
          </a:p>
          <a:p>
            <a:r>
              <a:rPr lang="en-US" b="1" dirty="0" smtClean="0"/>
              <a:t>Corsican Red-leg</a:t>
            </a:r>
            <a:r>
              <a:rPr lang="en-US" dirty="0" smtClean="0"/>
              <a:t> (</a:t>
            </a:r>
            <a:r>
              <a:rPr lang="en-US" i="1" dirty="0" smtClean="0"/>
              <a:t>A. r. </a:t>
            </a:r>
            <a:r>
              <a:rPr lang="en-US" i="1" dirty="0" err="1" smtClean="0"/>
              <a:t>corsa</a:t>
            </a:r>
            <a:r>
              <a:rPr lang="en-US" dirty="0" smtClean="0"/>
              <a:t>). There is only slight differences in the subspecies, and the Corsican is almost indistinguishable from the French. This species has been introduced into many places worldwide, including the Canary Islands, the Azores, England and some parts of North America.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smtClean="0"/>
              <a:t>Partridges</a:t>
            </a:r>
            <a:r>
              <a:rPr lang="en-US" dirty="0" smtClean="0"/>
              <a:t> are birds in the pheasant family, </a:t>
            </a:r>
            <a:r>
              <a:rPr lang="en-US" dirty="0" err="1" smtClean="0"/>
              <a:t>Phasianidae</a:t>
            </a:r>
            <a:r>
              <a:rPr lang="en-US" dirty="0" smtClean="0"/>
              <a:t>. They are a </a:t>
            </a:r>
            <a:r>
              <a:rPr lang="en-US" u="sng" dirty="0" smtClean="0"/>
              <a:t>non-migratory</a:t>
            </a:r>
            <a:r>
              <a:rPr lang="en-US" dirty="0" smtClean="0"/>
              <a:t> Old World group.</a:t>
            </a:r>
          </a:p>
          <a:p>
            <a:pPr algn="just"/>
            <a:r>
              <a:rPr lang="en-US" dirty="0" smtClean="0"/>
              <a:t>These are medium-sized birds, intermediate between the larger pheasants and the smaller </a:t>
            </a:r>
            <a:r>
              <a:rPr lang="en-US" dirty="0" smtClean="0">
                <a:hlinkClick r:id="rId2" tooltip="Quail"/>
              </a:rPr>
              <a:t>quails</a:t>
            </a:r>
            <a:r>
              <a:rPr lang="en-US" dirty="0" smtClean="0"/>
              <a:t>. Partridges are native to Europe, </a:t>
            </a:r>
            <a:r>
              <a:rPr lang="en-US" dirty="0" err="1" smtClean="0"/>
              <a:t>Asia,Africa</a:t>
            </a:r>
            <a:r>
              <a:rPr lang="en-US" dirty="0" smtClean="0"/>
              <a:t> and the Middle East. Partridges are ground-nesting seed-eaters.</a:t>
            </a:r>
          </a:p>
          <a:p>
            <a:pPr algn="just"/>
            <a:r>
              <a:rPr lang="en-US" dirty="0" smtClean="0"/>
              <a:t>According to Greek legend, the first partridge appeared when </a:t>
            </a:r>
            <a:r>
              <a:rPr lang="en-US" dirty="0" err="1" smtClean="0"/>
              <a:t>Daedalus</a:t>
            </a:r>
            <a:r>
              <a:rPr lang="en-US" dirty="0" smtClean="0"/>
              <a:t> threw his nephew, </a:t>
            </a:r>
            <a:r>
              <a:rPr lang="en-US" dirty="0" err="1" smtClean="0"/>
              <a:t>Perdix</a:t>
            </a:r>
            <a:r>
              <a:rPr lang="en-US" dirty="0" smtClean="0"/>
              <a:t>, off the sacred hill of Athena in a fit of jealous rage. Supposedly mindful of his fall, the bird does not build its nest in the trees, nor take lofty flights and avoids high places.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5745163"/>
          </a:xfrm>
        </p:spPr>
        <p:txBody>
          <a:bodyPr>
            <a:normAutofit fontScale="77500" lnSpcReduction="20000"/>
          </a:bodyPr>
          <a:lstStyle/>
          <a:p>
            <a:r>
              <a:rPr lang="en-US" dirty="0" smtClean="0"/>
              <a:t>The colors of both sexes are similar to other members of the genus, </a:t>
            </a:r>
          </a:p>
          <a:p>
            <a:r>
              <a:rPr lang="en-US" dirty="0" smtClean="0"/>
              <a:t>But has a white forehead and a broken black line on the neck and throat which distinguishes them from the other species. </a:t>
            </a:r>
          </a:p>
          <a:p>
            <a:r>
              <a:rPr lang="en-US" dirty="0" smtClean="0"/>
              <a:t>The flanks are also more barred with brown and buff, mixed with white. </a:t>
            </a:r>
          </a:p>
          <a:p>
            <a:r>
              <a:rPr lang="en-US" dirty="0" smtClean="0"/>
              <a:t>The males have small spurs and are slightly larger than the females.</a:t>
            </a:r>
          </a:p>
          <a:p>
            <a:pPr>
              <a:buNone/>
            </a:pPr>
            <a:r>
              <a:rPr lang="en-US" b="1" dirty="0" smtClean="0">
                <a:solidFill>
                  <a:srgbClr val="FFFF00"/>
                </a:solidFill>
              </a:rPr>
              <a:t>Breeding:</a:t>
            </a:r>
          </a:p>
          <a:p>
            <a:r>
              <a:rPr lang="en-US" dirty="0" smtClean="0"/>
              <a:t>The breeding season begins in late April and early May.</a:t>
            </a:r>
          </a:p>
          <a:p>
            <a:r>
              <a:rPr lang="en-US" dirty="0" smtClean="0"/>
              <a:t> Like the </a:t>
            </a:r>
            <a:r>
              <a:rPr lang="en-US" dirty="0" err="1" smtClean="0"/>
              <a:t>chukar</a:t>
            </a:r>
            <a:r>
              <a:rPr lang="en-US" dirty="0" smtClean="0"/>
              <a:t>, Red-legs are unlikely to set and hatch their own eggs. </a:t>
            </a:r>
          </a:p>
          <a:p>
            <a:r>
              <a:rPr lang="en-US" dirty="0" smtClean="0"/>
              <a:t>Incubation lasts about 23 </a:t>
            </a:r>
          </a:p>
          <a:p>
            <a:r>
              <a:rPr lang="en-US" dirty="0" smtClean="0"/>
              <a:t>They do not lay the large number of eggs as a </a:t>
            </a:r>
            <a:r>
              <a:rPr lang="en-US" dirty="0" err="1" smtClean="0"/>
              <a:t>Chukar</a:t>
            </a:r>
            <a:r>
              <a:rPr lang="en-US" dirty="0" smtClean="0"/>
              <a:t> hen, </a:t>
            </a:r>
          </a:p>
          <a:p>
            <a:r>
              <a:rPr lang="en-US" dirty="0" smtClean="0"/>
              <a:t>Clutch size is 10 to 12 per bird.</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aqas\Desktop\red legged partridge 25 x 25cms acrylic on canvas by Janet Marshall.jpg"/>
          <p:cNvPicPr>
            <a:picLocks noChangeAspect="1" noChangeArrowheads="1"/>
          </p:cNvPicPr>
          <p:nvPr/>
        </p:nvPicPr>
        <p:blipFill>
          <a:blip r:embed="rId2"/>
          <a:srcRect/>
          <a:stretch>
            <a:fillRect/>
          </a:stretch>
        </p:blipFill>
        <p:spPr bwMode="auto">
          <a:xfrm>
            <a:off x="381000" y="457200"/>
            <a:ext cx="8382000" cy="60634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sz="4000" b="1" dirty="0" err="1" smtClean="0"/>
              <a:t>Roul-roul</a:t>
            </a:r>
            <a:r>
              <a:rPr lang="en-US" sz="4000" b="1" dirty="0" smtClean="0"/>
              <a:t> Partridge (</a:t>
            </a:r>
            <a:r>
              <a:rPr lang="en-US" sz="4000" b="1" i="1" dirty="0" err="1" smtClean="0"/>
              <a:t>Rollulus</a:t>
            </a:r>
            <a:r>
              <a:rPr lang="en-US" sz="4000" b="1" i="1" dirty="0" smtClean="0"/>
              <a:t> </a:t>
            </a:r>
            <a:r>
              <a:rPr lang="en-US" sz="4000" b="1" i="1" dirty="0" err="1" smtClean="0"/>
              <a:t>roulroul</a:t>
            </a:r>
            <a:r>
              <a:rPr lang="en-US" sz="4000" b="1" dirty="0" smtClean="0"/>
              <a:t>)</a:t>
            </a:r>
            <a:br>
              <a:rPr lang="en-US" sz="4000" b="1" dirty="0" smtClean="0"/>
            </a:b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err="1" smtClean="0"/>
              <a:t>Roul-roul</a:t>
            </a:r>
            <a:r>
              <a:rPr lang="en-US" dirty="0" smtClean="0"/>
              <a:t> Partridge is also known as the Crested Wood Partridge, Green Wood Partridge or Red-crowned Wood Partridge. </a:t>
            </a:r>
          </a:p>
          <a:p>
            <a:r>
              <a:rPr lang="en-US" dirty="0" smtClean="0"/>
              <a:t>They are native to the tropical rain forests of Burma and Thailand, south to Malaysia, Borneo and Sumatra </a:t>
            </a:r>
          </a:p>
          <a:p>
            <a:r>
              <a:rPr lang="en-US" dirty="0" smtClean="0"/>
              <a:t> Despite not often kept in captivity, they are charming aviary birds. </a:t>
            </a:r>
          </a:p>
          <a:p>
            <a:r>
              <a:rPr lang="en-US" dirty="0" smtClean="0"/>
              <a:t>The </a:t>
            </a:r>
            <a:r>
              <a:rPr lang="en-US" dirty="0" err="1" smtClean="0"/>
              <a:t>Roul-roul</a:t>
            </a:r>
            <a:r>
              <a:rPr lang="en-US" dirty="0" smtClean="0"/>
              <a:t> Partridge is the sole member of the Genus </a:t>
            </a:r>
            <a:r>
              <a:rPr lang="en-US" i="1" dirty="0" err="1" smtClean="0"/>
              <a:t>Rollulus</a:t>
            </a:r>
            <a:r>
              <a:rPr lang="en-US" dirty="0" smtClean="0"/>
              <a:t> and has no known subspecies.</a:t>
            </a:r>
          </a:p>
          <a:p>
            <a:r>
              <a:rPr lang="en-US" dirty="0" smtClean="0"/>
              <a:t>the sexes are different. The male has a large red crest, red orbital skin, overall glossy bluish-purple body and red feet and bill. </a:t>
            </a:r>
          </a:p>
          <a:p>
            <a:r>
              <a:rPr lang="en-US" dirty="0" smtClean="0"/>
              <a:t>The hen is much drabber in comparison. She lacks the bright crest, has an overall greenish color with chestnut-brown wings, black bill and red feet.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5821363"/>
          </a:xfrm>
        </p:spPr>
        <p:txBody>
          <a:bodyPr>
            <a:normAutofit fontScale="92500" lnSpcReduction="20000"/>
          </a:bodyPr>
          <a:lstStyle/>
          <a:p>
            <a:pPr>
              <a:buNone/>
            </a:pPr>
            <a:r>
              <a:rPr lang="en-US" b="1" dirty="0" smtClean="0">
                <a:solidFill>
                  <a:srgbClr val="FFFF00"/>
                </a:solidFill>
              </a:rPr>
              <a:t>Breeding</a:t>
            </a:r>
          </a:p>
          <a:p>
            <a:r>
              <a:rPr lang="en-US" dirty="0" err="1" smtClean="0"/>
              <a:t>Roul-roul</a:t>
            </a:r>
            <a:r>
              <a:rPr lang="en-US" dirty="0" smtClean="0"/>
              <a:t> may lay at anytime during the year. The males seem to do most of the nest building, using pine needles, branches or straw to create a tunnel like nest. </a:t>
            </a:r>
          </a:p>
          <a:p>
            <a:r>
              <a:rPr lang="en-US" dirty="0" smtClean="0"/>
              <a:t>Clutches range from about 4 to 6 eggs</a:t>
            </a:r>
          </a:p>
          <a:p>
            <a:r>
              <a:rPr lang="en-US" dirty="0" smtClean="0"/>
              <a:t>Incubation is done by the female and lasts 18 to 22 days.</a:t>
            </a:r>
          </a:p>
          <a:p>
            <a:pPr>
              <a:buNone/>
            </a:pPr>
            <a:r>
              <a:rPr lang="en-US" b="1" dirty="0" smtClean="0">
                <a:solidFill>
                  <a:srgbClr val="FFFF00"/>
                </a:solidFill>
              </a:rPr>
              <a:t>Important</a:t>
            </a:r>
          </a:p>
          <a:p>
            <a:r>
              <a:rPr lang="en-US" dirty="0" smtClean="0"/>
              <a:t>In captivity, the chicks of this species may have problems learning to eat. Provide mealworms and place a few small size chicks such as button quail in the brooder to help "teach" the little partridge to eat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qas\Desktop\5966977253_b755954f64_b.jpg"/>
          <p:cNvPicPr>
            <a:picLocks noChangeAspect="1" noChangeArrowheads="1"/>
          </p:cNvPicPr>
          <p:nvPr/>
        </p:nvPicPr>
        <p:blipFill>
          <a:blip r:embed="rId2"/>
          <a:srcRect/>
          <a:stretch>
            <a:fillRect/>
          </a:stretch>
        </p:blipFill>
        <p:spPr bwMode="auto">
          <a:xfrm>
            <a:off x="457200" y="457200"/>
            <a:ext cx="7880350" cy="60198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a:t>
            </a:r>
            <a:endParaRPr lang="en-US" dirty="0"/>
          </a:p>
        </p:txBody>
      </p:sp>
      <p:sp>
        <p:nvSpPr>
          <p:cNvPr id="3" name="Content Placeholder 2"/>
          <p:cNvSpPr>
            <a:spLocks noGrp="1"/>
          </p:cNvSpPr>
          <p:nvPr>
            <p:ph idx="1"/>
          </p:nvPr>
        </p:nvSpPr>
        <p:spPr/>
        <p:txBody>
          <a:bodyPr/>
          <a:lstStyle/>
          <a:p>
            <a:r>
              <a:rPr lang="en-US" dirty="0" smtClean="0"/>
              <a:t>Agricultural land</a:t>
            </a:r>
          </a:p>
          <a:p>
            <a:endParaRPr lang="en-US" dirty="0" smtClean="0"/>
          </a:p>
          <a:p>
            <a:r>
              <a:rPr lang="en-US" dirty="0" smtClean="0"/>
              <a:t>Pastures</a:t>
            </a:r>
          </a:p>
          <a:p>
            <a:endParaRPr lang="en-US" dirty="0" smtClean="0"/>
          </a:p>
          <a:p>
            <a:r>
              <a:rPr lang="en-US" dirty="0" smtClean="0"/>
              <a:t>Grasslands near the hedge rows</a:t>
            </a:r>
          </a:p>
          <a:p>
            <a:endParaRPr lang="en-US" dirty="0" smtClean="0"/>
          </a:p>
          <a:p>
            <a:r>
              <a:rPr lang="en-US" dirty="0" smtClean="0"/>
              <a:t>Winter landscape</a:t>
            </a:r>
          </a:p>
          <a:p>
            <a:endParaRPr lang="en-US" dirty="0"/>
          </a:p>
        </p:txBody>
      </p:sp>
    </p:spTree>
    <p:extLst>
      <p:ext uri="{BB962C8B-B14F-4D97-AF65-F5344CB8AC3E}">
        <p14:creationId xmlns:p14="http://schemas.microsoft.com/office/powerpoint/2010/main" val="1553053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sz="3600" b="1" dirty="0" smtClean="0"/>
              <a:t>Brooding</a:t>
            </a:r>
          </a:p>
          <a:p>
            <a:pPr>
              <a:buNone/>
            </a:pPr>
            <a:r>
              <a:rPr lang="en-US" sz="2800" dirty="0" smtClean="0"/>
              <a:t>Temperature 98F DOC-reduce 5F per week  </a:t>
            </a:r>
            <a:r>
              <a:rPr lang="en-US" sz="2800" dirty="0" err="1" smtClean="0"/>
              <a:t>upto</a:t>
            </a:r>
            <a:r>
              <a:rPr lang="en-US" sz="2800" dirty="0" smtClean="0"/>
              <a:t> 4 weeks then maintain </a:t>
            </a:r>
            <a:r>
              <a:rPr lang="en-US" sz="2800" dirty="0" err="1" smtClean="0"/>
              <a:t>temperature.use</a:t>
            </a:r>
            <a:r>
              <a:rPr lang="en-US" sz="2800" dirty="0" smtClean="0"/>
              <a:t> one red heat lamp for 200 chicks and hang it 14’’ above floor </a:t>
            </a:r>
            <a:r>
              <a:rPr lang="en-US" sz="2800" dirty="0" err="1" smtClean="0"/>
              <a:t>level.and</a:t>
            </a:r>
            <a:r>
              <a:rPr lang="en-US" sz="2800" dirty="0" smtClean="0"/>
              <a:t> use </a:t>
            </a:r>
            <a:r>
              <a:rPr lang="en-US" sz="2800" dirty="0" err="1" smtClean="0"/>
              <a:t>chickgaurd</a:t>
            </a:r>
            <a:r>
              <a:rPr lang="en-US" sz="2800" dirty="0" smtClean="0"/>
              <a:t> of 5’dia.</a:t>
            </a:r>
          </a:p>
          <a:p>
            <a:pPr>
              <a:buNone/>
            </a:pPr>
            <a:r>
              <a:rPr lang="en-US" sz="3600" b="1" dirty="0" smtClean="0"/>
              <a:t>Floor space</a:t>
            </a:r>
          </a:p>
          <a:p>
            <a:r>
              <a:rPr lang="en-US" dirty="0" smtClean="0"/>
              <a:t>1-10 days:9 birds/</a:t>
            </a:r>
            <a:r>
              <a:rPr lang="en-US" dirty="0" err="1" smtClean="0"/>
              <a:t>sq.ft</a:t>
            </a:r>
            <a:r>
              <a:rPr lang="en-US" dirty="0" smtClean="0"/>
              <a:t>.</a:t>
            </a:r>
          </a:p>
          <a:p>
            <a:r>
              <a:rPr lang="en-US" dirty="0" smtClean="0"/>
              <a:t>10days-6 weeks 6 birds /</a:t>
            </a:r>
            <a:r>
              <a:rPr lang="en-US" dirty="0" err="1" smtClean="0"/>
              <a:t>sq.ft</a:t>
            </a:r>
            <a:r>
              <a:rPr lang="en-US" dirty="0" smtClean="0"/>
              <a:t>.</a:t>
            </a:r>
          </a:p>
          <a:p>
            <a:r>
              <a:rPr lang="en-US" dirty="0" smtClean="0"/>
              <a:t>6weeks to mature 1 bird/</a:t>
            </a:r>
            <a:r>
              <a:rPr lang="en-US" dirty="0" err="1" smtClean="0"/>
              <a:t>sq.ft</a:t>
            </a:r>
            <a:r>
              <a:rPr lang="en-US" dirty="0" smtClean="0"/>
              <a:t>.</a:t>
            </a:r>
          </a:p>
          <a:p>
            <a:pPr>
              <a:buNone/>
            </a:pPr>
            <a:r>
              <a:rPr lang="en-US" sz="3600" b="1" dirty="0" smtClean="0"/>
              <a:t>Wire floor</a:t>
            </a:r>
          </a:p>
          <a:p>
            <a:pPr>
              <a:buNone/>
            </a:pPr>
            <a:r>
              <a:rPr lang="en-US" sz="2800" dirty="0" smtClean="0"/>
              <a:t>4-14 days:1/4’’</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0.gstatic.com/images?q=tbn:ANd9GcQ-DIIqIDXwkEZT82TXYgFSNK1yMGAIuzZ0iFnhNARM_bRN8E-yWmKFI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90800"/>
            <a:ext cx="243839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1.gstatic.com/images?q=tbn:ANd9GcSH_IlddUou3jErznF7zoQYJ8ggdLoVyyRYRVqEqk0J6D8fZvZVppBPEf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384945"/>
            <a:ext cx="2590799" cy="25908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1.gstatic.com/images?q=tbn:ANd9GcQcVakTLsEW2XIUpEp82d49ZMvGoqZJC1mdV0WltPXS_teo36wP8fSfP2c">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431892"/>
            <a:ext cx="2819400" cy="238750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t0.gstatic.com/images?q=tbn:ANd9GcROYbvRtMsXrIcA1NBy0nDBThP4lr4-1xc8HVtgiO_azVeq3Pl_CVIfSWI">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9000" y="4495800"/>
            <a:ext cx="2133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044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a:t>
            </a:r>
            <a:endParaRPr lang="en-US" dirty="0"/>
          </a:p>
        </p:txBody>
      </p:sp>
      <p:sp>
        <p:nvSpPr>
          <p:cNvPr id="3" name="Content Placeholder 2"/>
          <p:cNvSpPr>
            <a:spLocks noGrp="1"/>
          </p:cNvSpPr>
          <p:nvPr>
            <p:ph idx="1"/>
          </p:nvPr>
        </p:nvSpPr>
        <p:spPr/>
        <p:txBody>
          <a:bodyPr/>
          <a:lstStyle/>
          <a:p>
            <a:r>
              <a:rPr lang="en-US" dirty="0" smtClean="0"/>
              <a:t>Waste grains</a:t>
            </a:r>
          </a:p>
          <a:p>
            <a:endParaRPr lang="en-US" dirty="0" smtClean="0"/>
          </a:p>
          <a:p>
            <a:r>
              <a:rPr lang="en-US" dirty="0" smtClean="0"/>
              <a:t>Weed seeds</a:t>
            </a:r>
          </a:p>
          <a:p>
            <a:endParaRPr lang="en-US" dirty="0"/>
          </a:p>
          <a:p>
            <a:r>
              <a:rPr lang="en-US" dirty="0" smtClean="0"/>
              <a:t>Insects</a:t>
            </a:r>
          </a:p>
          <a:p>
            <a:endParaRPr lang="en-US" dirty="0"/>
          </a:p>
          <a:p>
            <a:r>
              <a:rPr lang="en-US" dirty="0" smtClean="0"/>
              <a:t>Green leaves</a:t>
            </a:r>
            <a:endParaRPr lang="en-US" dirty="0"/>
          </a:p>
        </p:txBody>
      </p:sp>
    </p:spTree>
    <p:extLst>
      <p:ext uri="{BB962C8B-B14F-4D97-AF65-F5344CB8AC3E}">
        <p14:creationId xmlns:p14="http://schemas.microsoft.com/office/powerpoint/2010/main" val="3298053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9144000" cy="7205407"/>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588161">
                <a:tc>
                  <a:txBody>
                    <a:bodyPr/>
                    <a:lstStyle/>
                    <a:p>
                      <a:r>
                        <a:rPr lang="en-US" sz="2400" dirty="0" smtClean="0"/>
                        <a:t>Nutrient</a:t>
                      </a:r>
                      <a:endParaRPr lang="en-US" sz="2400" dirty="0"/>
                    </a:p>
                  </a:txBody>
                  <a:tcPr/>
                </a:tc>
                <a:tc>
                  <a:txBody>
                    <a:bodyPr/>
                    <a:lstStyle/>
                    <a:p>
                      <a:r>
                        <a:rPr lang="en-US" sz="2400" dirty="0" smtClean="0"/>
                        <a:t>Starter</a:t>
                      </a:r>
                    </a:p>
                    <a:p>
                      <a:r>
                        <a:rPr lang="en-US" sz="2400" dirty="0" smtClean="0"/>
                        <a:t>0- 2weeks</a:t>
                      </a:r>
                      <a:endParaRPr lang="en-US" sz="2400" dirty="0"/>
                    </a:p>
                  </a:txBody>
                  <a:tcPr/>
                </a:tc>
                <a:tc>
                  <a:txBody>
                    <a:bodyPr/>
                    <a:lstStyle/>
                    <a:p>
                      <a:r>
                        <a:rPr lang="en-US" sz="2400" dirty="0" smtClean="0"/>
                        <a:t>Grower(1) 3-6weeks</a:t>
                      </a:r>
                      <a:endParaRPr lang="en-US" sz="2400" dirty="0"/>
                    </a:p>
                  </a:txBody>
                  <a:tcPr/>
                </a:tc>
                <a:tc>
                  <a:txBody>
                    <a:bodyPr/>
                    <a:lstStyle/>
                    <a:p>
                      <a:pPr marL="514350" indent="-514350">
                        <a:buFont typeface="+mj-lt"/>
                        <a:buNone/>
                      </a:pPr>
                      <a:r>
                        <a:rPr lang="en-US" sz="2400" dirty="0" smtClean="0"/>
                        <a:t>Grower(2)</a:t>
                      </a:r>
                    </a:p>
                    <a:p>
                      <a:pPr marL="514350" indent="-514350">
                        <a:buFont typeface="+mj-lt"/>
                        <a:buNone/>
                      </a:pPr>
                      <a:r>
                        <a:rPr lang="en-US" sz="2400" dirty="0" smtClean="0"/>
                        <a:t>6-20weeks</a:t>
                      </a:r>
                      <a:endParaRPr lang="en-US" sz="2400" dirty="0"/>
                    </a:p>
                  </a:txBody>
                  <a:tcPr/>
                </a:tc>
                <a:tc>
                  <a:txBody>
                    <a:bodyPr/>
                    <a:lstStyle/>
                    <a:p>
                      <a:r>
                        <a:rPr lang="en-US" sz="2400" dirty="0" smtClean="0"/>
                        <a:t>Adult Breeder</a:t>
                      </a:r>
                    </a:p>
                    <a:p>
                      <a:r>
                        <a:rPr lang="en-US" sz="2400" smtClean="0"/>
                        <a:t>&gt;(16 or</a:t>
                      </a:r>
                      <a:r>
                        <a:rPr lang="en-US" sz="2400" baseline="0" smtClean="0"/>
                        <a:t> 18 weeks)</a:t>
                      </a:r>
                      <a:endParaRPr lang="en-US" sz="2400" dirty="0"/>
                    </a:p>
                  </a:txBody>
                  <a:tcPr/>
                </a:tc>
              </a:tr>
              <a:tr h="1588161">
                <a:tc>
                  <a:txBody>
                    <a:bodyPr/>
                    <a:lstStyle/>
                    <a:p>
                      <a:r>
                        <a:rPr lang="en-US" sz="2400" dirty="0" smtClean="0"/>
                        <a:t>Crude protein %</a:t>
                      </a:r>
                      <a:endParaRPr lang="en-US" sz="2400" dirty="0"/>
                    </a:p>
                  </a:txBody>
                  <a:tcPr/>
                </a:tc>
                <a:tc>
                  <a:txBody>
                    <a:bodyPr/>
                    <a:lstStyle/>
                    <a:p>
                      <a:r>
                        <a:rPr lang="en-US" sz="2400" dirty="0" smtClean="0"/>
                        <a:t>24.0–28.0 </a:t>
                      </a:r>
                    </a:p>
                    <a:p>
                      <a:r>
                        <a:rPr lang="en-US" sz="2400" dirty="0" smtClean="0"/>
                        <a:t>Average 25.00</a:t>
                      </a:r>
                      <a:endParaRPr lang="en-US" sz="2400" dirty="0"/>
                    </a:p>
                  </a:txBody>
                  <a:tcPr/>
                </a:tc>
                <a:tc>
                  <a:txBody>
                    <a:bodyPr/>
                    <a:lstStyle/>
                    <a:p>
                      <a:r>
                        <a:rPr lang="en-US" sz="2400" dirty="0" smtClean="0"/>
                        <a:t>24</a:t>
                      </a:r>
                      <a:endParaRPr lang="en-US" sz="2400" dirty="0"/>
                    </a:p>
                  </a:txBody>
                  <a:tcPr/>
                </a:tc>
                <a:tc>
                  <a:txBody>
                    <a:bodyPr/>
                    <a:lstStyle/>
                    <a:p>
                      <a:r>
                        <a:rPr lang="en-US" sz="2400" dirty="0" smtClean="0"/>
                        <a:t>20</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16</a:t>
                      </a:r>
                      <a:r>
                        <a:rPr lang="en-US" sz="2400" baseline="0" dirty="0" smtClean="0"/>
                        <a:t> </a:t>
                      </a:r>
                      <a:endParaRPr lang="en-US" sz="2400" dirty="0" smtClean="0"/>
                    </a:p>
                    <a:p>
                      <a:endParaRPr lang="en-US" sz="2400" dirty="0"/>
                    </a:p>
                  </a:txBody>
                  <a:tcPr/>
                </a:tc>
              </a:tr>
              <a:tr h="1395678">
                <a:tc>
                  <a:txBody>
                    <a:bodyPr/>
                    <a:lstStyle/>
                    <a:p>
                      <a:r>
                        <a:rPr lang="en-US" sz="2400" dirty="0" smtClean="0"/>
                        <a:t>Metabolizable energy</a:t>
                      </a:r>
                    </a:p>
                    <a:p>
                      <a:r>
                        <a:rPr lang="en-US" sz="2400" dirty="0" smtClean="0"/>
                        <a:t> (Kcal)</a:t>
                      </a:r>
                    </a:p>
                    <a:p>
                      <a:endParaRPr lang="en-US" sz="2400" dirty="0"/>
                    </a:p>
                  </a:txBody>
                  <a:tcPr/>
                </a:tc>
                <a:tc>
                  <a:txBody>
                    <a:bodyPr/>
                    <a:lstStyle/>
                    <a:p>
                      <a:r>
                        <a:rPr lang="en-US" sz="2400" dirty="0" smtClean="0"/>
                        <a:t>1315.</a:t>
                      </a:r>
                      <a:endParaRPr lang="en-US" sz="2400" dirty="0"/>
                    </a:p>
                  </a:txBody>
                  <a:tcPr/>
                </a:tc>
                <a:tc>
                  <a:txBody>
                    <a:bodyPr/>
                    <a:lstStyle/>
                    <a:p>
                      <a:r>
                        <a:rPr lang="en-US" sz="2400" dirty="0" smtClean="0"/>
                        <a:t>1325.</a:t>
                      </a:r>
                      <a:endParaRPr lang="en-US" sz="2400" dirty="0"/>
                    </a:p>
                  </a:txBody>
                  <a:tcPr/>
                </a:tc>
                <a:tc>
                  <a:txBody>
                    <a:bodyPr/>
                    <a:lstStyle/>
                    <a:p>
                      <a:r>
                        <a:rPr lang="en-US" sz="2400" dirty="0" smtClean="0"/>
                        <a:t>1325</a:t>
                      </a:r>
                      <a:endParaRPr lang="en-US" sz="2400" dirty="0"/>
                    </a:p>
                  </a:txBody>
                  <a:tcPr/>
                </a:tc>
                <a:tc>
                  <a:txBody>
                    <a:bodyPr/>
                    <a:lstStyle/>
                    <a:p>
                      <a:r>
                        <a:rPr lang="en-US" sz="2400" dirty="0" smtClean="0"/>
                        <a:t>1340</a:t>
                      </a:r>
                      <a:endParaRPr lang="en-US" sz="2400" dirty="0"/>
                    </a:p>
                  </a:txBody>
                  <a:tcPr/>
                </a:tc>
              </a:tr>
              <a:tr h="920125">
                <a:tc>
                  <a:txBody>
                    <a:bodyPr/>
                    <a:lstStyle/>
                    <a:p>
                      <a:r>
                        <a:rPr lang="en-US" sz="2400" dirty="0" smtClean="0"/>
                        <a:t>Calcium % </a:t>
                      </a:r>
                      <a:endParaRPr lang="en-US" sz="2400" dirty="0"/>
                    </a:p>
                  </a:txBody>
                  <a:tcPr/>
                </a:tc>
                <a:tc>
                  <a:txBody>
                    <a:bodyPr/>
                    <a:lstStyle/>
                    <a:p>
                      <a:r>
                        <a:rPr lang="en-US" sz="2400" dirty="0" smtClean="0"/>
                        <a:t>1.20</a:t>
                      </a:r>
                      <a:endParaRPr lang="en-US" sz="2400" dirty="0"/>
                    </a:p>
                  </a:txBody>
                  <a:tcPr/>
                </a:tc>
                <a:tc>
                  <a:txBody>
                    <a:bodyPr/>
                    <a:lstStyle/>
                    <a:p>
                      <a:r>
                        <a:rPr lang="en-US" sz="2400" dirty="0" smtClean="0"/>
                        <a:t>1.00</a:t>
                      </a:r>
                      <a:endParaRPr lang="en-US" sz="2400" dirty="0"/>
                    </a:p>
                  </a:txBody>
                  <a:tcPr/>
                </a:tc>
                <a:tc>
                  <a:txBody>
                    <a:bodyPr/>
                    <a:lstStyle/>
                    <a:p>
                      <a:r>
                        <a:rPr lang="en-US" sz="2400" dirty="0" smtClean="0"/>
                        <a:t>1.00</a:t>
                      </a:r>
                      <a:endParaRPr lang="en-US" sz="2400" dirty="0"/>
                    </a:p>
                  </a:txBody>
                  <a:tcPr/>
                </a:tc>
                <a:tc>
                  <a:txBody>
                    <a:bodyPr/>
                    <a:lstStyle/>
                    <a:p>
                      <a:r>
                        <a:rPr lang="en-US" sz="2400" dirty="0" smtClean="0"/>
                        <a:t>3.00</a:t>
                      </a:r>
                      <a:endParaRPr lang="en-US" sz="2400" dirty="0"/>
                    </a:p>
                  </a:txBody>
                  <a:tcPr/>
                </a:tc>
              </a:tr>
              <a:tr h="955922">
                <a:tc>
                  <a:txBody>
                    <a:bodyPr/>
                    <a:lstStyle/>
                    <a:p>
                      <a:r>
                        <a:rPr lang="en-US" sz="2400" dirty="0" smtClean="0"/>
                        <a:t>Non Phytate Phosphorus %</a:t>
                      </a:r>
                      <a:endParaRPr lang="en-US" sz="2400" dirty="0"/>
                    </a:p>
                  </a:txBody>
                  <a:tcPr/>
                </a:tc>
                <a:tc>
                  <a:txBody>
                    <a:bodyPr/>
                    <a:lstStyle/>
                    <a:p>
                      <a:r>
                        <a:rPr lang="en-US" sz="2400" dirty="0" smtClean="0"/>
                        <a:t>0.50 </a:t>
                      </a:r>
                      <a:endParaRPr lang="en-US" sz="2400" dirty="0"/>
                    </a:p>
                  </a:txBody>
                  <a:tcPr/>
                </a:tc>
                <a:tc>
                  <a:txBody>
                    <a:bodyPr/>
                    <a:lstStyle/>
                    <a:p>
                      <a:r>
                        <a:rPr lang="en-US" sz="2400" dirty="0" smtClean="0"/>
                        <a:t>0.42</a:t>
                      </a:r>
                      <a:endParaRPr lang="en-US" sz="2400" dirty="0"/>
                    </a:p>
                  </a:txBody>
                  <a:tcPr/>
                </a:tc>
                <a:tc>
                  <a:txBody>
                    <a:bodyPr/>
                    <a:lstStyle/>
                    <a:p>
                      <a:r>
                        <a:rPr lang="en-US" sz="2400" dirty="0" smtClean="0"/>
                        <a:t>0.42</a:t>
                      </a:r>
                      <a:endParaRPr lang="en-US" sz="2400" dirty="0"/>
                    </a:p>
                  </a:txBody>
                  <a:tcPr/>
                </a:tc>
                <a:tc>
                  <a:txBody>
                    <a:bodyPr/>
                    <a:lstStyle/>
                    <a:p>
                      <a:r>
                        <a:rPr lang="en-US" sz="2400" dirty="0" smtClean="0"/>
                        <a:t>0.45</a:t>
                      </a:r>
                      <a:endParaRPr lang="en-US" sz="2400" dirty="0"/>
                    </a:p>
                  </a:txBody>
                  <a:tcPr/>
                </a:tc>
              </a:tr>
            </a:tbl>
          </a:graphicData>
        </a:graphic>
      </p:graphicFrame>
    </p:spTree>
    <p:extLst>
      <p:ext uri="{BB962C8B-B14F-4D97-AF65-F5344CB8AC3E}">
        <p14:creationId xmlns:p14="http://schemas.microsoft.com/office/powerpoint/2010/main" val="1912225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Medium sized</a:t>
            </a:r>
          </a:p>
          <a:p>
            <a:r>
              <a:rPr lang="en-US" dirty="0" smtClean="0"/>
              <a:t>Europe, asia</a:t>
            </a:r>
            <a:r>
              <a:rPr lang="en-US" dirty="0"/>
              <a:t> </a:t>
            </a:r>
            <a:r>
              <a:rPr lang="en-US" dirty="0" smtClean="0"/>
              <a:t>and africa</a:t>
            </a:r>
          </a:p>
          <a:p>
            <a:r>
              <a:rPr lang="en-US" dirty="0" smtClean="0"/>
              <a:t>Hungarian/ English/hunting</a:t>
            </a:r>
          </a:p>
          <a:p>
            <a:r>
              <a:rPr lang="en-US" dirty="0" smtClean="0"/>
              <a:t>Game bird</a:t>
            </a:r>
          </a:p>
          <a:p>
            <a:r>
              <a:rPr lang="en-US" dirty="0" smtClean="0"/>
              <a:t>Coveys</a:t>
            </a:r>
          </a:p>
          <a:p>
            <a:r>
              <a:rPr lang="en-US" dirty="0" smtClean="0"/>
              <a:t>Non migratory</a:t>
            </a:r>
          </a:p>
          <a:p>
            <a:r>
              <a:rPr lang="en-US" dirty="0" smtClean="0"/>
              <a:t>Ground nesting</a:t>
            </a:r>
          </a:p>
          <a:p>
            <a:r>
              <a:rPr lang="en-US" dirty="0" smtClean="0"/>
              <a:t>Seed eaters</a:t>
            </a:r>
          </a:p>
          <a:p>
            <a:r>
              <a:rPr lang="en-US" dirty="0" smtClean="0"/>
              <a:t>The taste and texture of cooked partridges compares favorably with that of bobwhite Quail.</a:t>
            </a:r>
            <a:endParaRPr lang="en-US" dirty="0"/>
          </a:p>
        </p:txBody>
      </p:sp>
    </p:spTree>
    <p:extLst>
      <p:ext uri="{BB962C8B-B14F-4D97-AF65-F5344CB8AC3E}">
        <p14:creationId xmlns:p14="http://schemas.microsoft.com/office/powerpoint/2010/main" val="438656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a:t>
            </a:r>
            <a:r>
              <a:rPr lang="en-US" dirty="0" err="1" smtClean="0"/>
              <a:t>chukar</a:t>
            </a:r>
            <a:endParaRPr lang="en-US" dirty="0"/>
          </a:p>
        </p:txBody>
      </p:sp>
      <p:sp>
        <p:nvSpPr>
          <p:cNvPr id="3" name="Content Placeholder 2"/>
          <p:cNvSpPr>
            <a:spLocks noGrp="1"/>
          </p:cNvSpPr>
          <p:nvPr>
            <p:ph idx="1"/>
          </p:nvPr>
        </p:nvSpPr>
        <p:spPr/>
        <p:txBody>
          <a:bodyPr/>
          <a:lstStyle/>
          <a:p>
            <a:r>
              <a:rPr lang="en-US" dirty="0" smtClean="0"/>
              <a:t>Flight pen</a:t>
            </a:r>
          </a:p>
          <a:p>
            <a:pPr>
              <a:buNone/>
            </a:pPr>
            <a:r>
              <a:rPr lang="en-US" dirty="0" smtClean="0"/>
              <a:t>Size L.100feet and W.12 feet and each bird is given space 2 sq.foot</a:t>
            </a:r>
          </a:p>
          <a:p>
            <a:r>
              <a:rPr lang="en-US" dirty="0" smtClean="0"/>
              <a:t>Double deck colony cage system</a:t>
            </a:r>
          </a:p>
          <a:p>
            <a:pPr>
              <a:buNone/>
            </a:pPr>
            <a:r>
              <a:rPr lang="en-US" dirty="0" smtClean="0"/>
              <a:t>For 25 birds up to 16 weeks  of age a cage is constructed with W 5 feet, depth 2.5 feet and height 2 feet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gain</a:t>
            </a:r>
            <a:endParaRPr lang="en-US" dirty="0"/>
          </a:p>
        </p:txBody>
      </p:sp>
      <p:sp>
        <p:nvSpPr>
          <p:cNvPr id="3" name="Content Placeholder 2"/>
          <p:cNvSpPr>
            <a:spLocks noGrp="1"/>
          </p:cNvSpPr>
          <p:nvPr>
            <p:ph idx="1"/>
          </p:nvPr>
        </p:nvSpPr>
        <p:spPr/>
        <p:txBody>
          <a:bodyPr/>
          <a:lstStyle/>
          <a:p>
            <a:r>
              <a:rPr lang="en-US" dirty="0" smtClean="0"/>
              <a:t>Male gains 1 lb at 9 weeks by consuming 3.75 lb  and female gains 1 lb at 12 weeks by consuming 4.5 lb feed.</a:t>
            </a:r>
          </a:p>
          <a:p>
            <a:r>
              <a:rPr lang="en-US" dirty="0" smtClean="0"/>
              <a:t>At  20 weeks live weight of bird is 600 grams while of processed meat is 1 lb</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Late feb to march</a:t>
            </a:r>
          </a:p>
          <a:p>
            <a:endParaRPr lang="en-US" dirty="0"/>
          </a:p>
          <a:p>
            <a:r>
              <a:rPr lang="en-US" dirty="0" smtClean="0"/>
              <a:t>Select mates and establish weak pair bonds</a:t>
            </a:r>
          </a:p>
          <a:p>
            <a:endParaRPr lang="en-US" dirty="0"/>
          </a:p>
          <a:p>
            <a:r>
              <a:rPr lang="en-US" dirty="0" smtClean="0"/>
              <a:t>Segregate from coveys</a:t>
            </a:r>
          </a:p>
          <a:p>
            <a:endParaRPr lang="en-US" dirty="0"/>
          </a:p>
          <a:p>
            <a:r>
              <a:rPr lang="en-US" dirty="0" smtClean="0"/>
              <a:t>Establish a breeding territory</a:t>
            </a:r>
          </a:p>
          <a:p>
            <a:r>
              <a:rPr lang="en-US" dirty="0" smtClean="0"/>
              <a:t>By modern production system  3time of 10-weeks production with each period 30-40 eggs</a:t>
            </a:r>
          </a:p>
          <a:p>
            <a:r>
              <a:rPr lang="en-US" dirty="0" smtClean="0"/>
              <a:t>By artificial light start laying eggs at 30 weeks of age.</a:t>
            </a:r>
          </a:p>
          <a:p>
            <a:r>
              <a:rPr lang="en-US" dirty="0" smtClean="0"/>
              <a:t>For 3 males and 9 females a 60sq.inc floor space  with 16 </a:t>
            </a:r>
            <a:r>
              <a:rPr lang="en-US" dirty="0" err="1" smtClean="0"/>
              <a:t>inc.head</a:t>
            </a:r>
            <a:r>
              <a:rPr lang="en-US" dirty="0" smtClean="0"/>
              <a:t> room space</a:t>
            </a:r>
            <a:endParaRPr lang="en-US" dirty="0"/>
          </a:p>
        </p:txBody>
      </p:sp>
    </p:spTree>
    <p:extLst>
      <p:ext uri="{BB962C8B-B14F-4D97-AF65-F5344CB8AC3E}">
        <p14:creationId xmlns:p14="http://schemas.microsoft.com/office/powerpoint/2010/main" val="184074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By light stimulation these start egg laying at 28 weeks</a:t>
            </a:r>
          </a:p>
          <a:p>
            <a:pPr>
              <a:buFont typeface="Wingdings" pitchFamily="2" charset="2"/>
              <a:buChar char="q"/>
            </a:pPr>
            <a:r>
              <a:rPr lang="en-US" dirty="0" smtClean="0"/>
              <a:t>Male to female ratio is 1:4</a:t>
            </a:r>
          </a:p>
          <a:p>
            <a:pPr>
              <a:buFont typeface="Wingdings" pitchFamily="2" charset="2"/>
              <a:buChar char="q"/>
            </a:pPr>
            <a:r>
              <a:rPr lang="en-US" b="1" dirty="0" smtClean="0"/>
              <a:t>Breeding management</a:t>
            </a:r>
          </a:p>
          <a:p>
            <a:pPr>
              <a:buNone/>
            </a:pPr>
            <a:r>
              <a:rPr lang="en-US" b="1" dirty="0" smtClean="0"/>
              <a:t>2 types</a:t>
            </a:r>
          </a:p>
          <a:p>
            <a:pPr marL="708660" indent="-571500">
              <a:buFont typeface="+mj-lt"/>
              <a:buAutoNum type="romanUcPeriod"/>
            </a:pPr>
            <a:r>
              <a:rPr lang="en-US" b="1" dirty="0" smtClean="0"/>
              <a:t>Individual cage mgt(for pair or 1M and 2 F)</a:t>
            </a:r>
          </a:p>
          <a:p>
            <a:pPr marL="708660" indent="-571500">
              <a:buNone/>
            </a:pPr>
            <a:r>
              <a:rPr lang="en-US" b="1" dirty="0" smtClean="0"/>
              <a:t>W.12 inch, depth 24inch and height 15 inch</a:t>
            </a:r>
          </a:p>
          <a:p>
            <a:pPr marL="708660" indent="-571500">
              <a:buFont typeface="+mj-lt"/>
              <a:buAutoNum type="romanUcPeriod"/>
            </a:pPr>
            <a:r>
              <a:rPr lang="en-US" b="1" dirty="0" smtClean="0"/>
              <a:t>Colony cage mgt (for 12 bird,3m and 9 F)</a:t>
            </a:r>
          </a:p>
          <a:p>
            <a:pPr marL="708660" indent="-571500">
              <a:buNone/>
            </a:pPr>
            <a:r>
              <a:rPr lang="en-US" b="1" dirty="0" smtClean="0"/>
              <a:t>W.60 inch, depth 28 inch and height 20 inch</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 for breeding</a:t>
            </a:r>
            <a:endParaRPr lang="en-US" dirty="0"/>
          </a:p>
        </p:txBody>
      </p:sp>
      <p:sp>
        <p:nvSpPr>
          <p:cNvPr id="3" name="Content Placeholder 2"/>
          <p:cNvSpPr>
            <a:spLocks noGrp="1"/>
          </p:cNvSpPr>
          <p:nvPr>
            <p:ph idx="1"/>
          </p:nvPr>
        </p:nvSpPr>
        <p:spPr/>
        <p:txBody>
          <a:bodyPr/>
          <a:lstStyle/>
          <a:p>
            <a:r>
              <a:rPr lang="en-US" dirty="0" smtClean="0"/>
              <a:t>Mowing and burning of ditches</a:t>
            </a:r>
          </a:p>
          <a:p>
            <a:endParaRPr lang="en-US" dirty="0"/>
          </a:p>
          <a:p>
            <a:r>
              <a:rPr lang="en-US" dirty="0" smtClean="0"/>
              <a:t>Deep crusted snow during winter</a:t>
            </a:r>
          </a:p>
          <a:p>
            <a:endParaRPr lang="en-US" dirty="0"/>
          </a:p>
          <a:p>
            <a:r>
              <a:rPr lang="en-US" dirty="0" smtClean="0"/>
              <a:t>Hawks and owls </a:t>
            </a:r>
          </a:p>
          <a:p>
            <a:endParaRPr lang="en-US" dirty="0"/>
          </a:p>
          <a:p>
            <a:r>
              <a:rPr lang="en-US" dirty="0" smtClean="0"/>
              <a:t>High grazing</a:t>
            </a:r>
            <a:endParaRPr lang="en-US" dirty="0"/>
          </a:p>
        </p:txBody>
      </p:sp>
    </p:spTree>
    <p:extLst>
      <p:ext uri="{BB962C8B-B14F-4D97-AF65-F5344CB8AC3E}">
        <p14:creationId xmlns:p14="http://schemas.microsoft.com/office/powerpoint/2010/main" val="525979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Identification</a:t>
            </a:r>
            <a:endParaRPr lang="en-US" dirty="0"/>
          </a:p>
        </p:txBody>
      </p:sp>
      <p:sp>
        <p:nvSpPr>
          <p:cNvPr id="3" name="Content Placeholder 2"/>
          <p:cNvSpPr>
            <a:spLocks noGrp="1"/>
          </p:cNvSpPr>
          <p:nvPr>
            <p:ph idx="1"/>
          </p:nvPr>
        </p:nvSpPr>
        <p:spPr/>
        <p:txBody>
          <a:bodyPr/>
          <a:lstStyle/>
          <a:p>
            <a:r>
              <a:rPr lang="en-US" dirty="0" smtClean="0"/>
              <a:t>Yellowish white with numerous brown speckles</a:t>
            </a:r>
          </a:p>
          <a:p>
            <a:r>
              <a:rPr lang="en-US" dirty="0" smtClean="0"/>
              <a:t>Egg weight is avg. 21 gram</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Red-legged Partridge (Alectoris rufa)">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Nesting</a:t>
            </a:r>
            <a:endParaRPr lang="en-US" dirty="0"/>
          </a:p>
        </p:txBody>
      </p:sp>
      <p:sp>
        <p:nvSpPr>
          <p:cNvPr id="3" name="Content Placeholder 2"/>
          <p:cNvSpPr>
            <a:spLocks noGrp="1"/>
          </p:cNvSpPr>
          <p:nvPr>
            <p:ph idx="1"/>
          </p:nvPr>
        </p:nvSpPr>
        <p:spPr/>
        <p:txBody>
          <a:bodyPr>
            <a:normAutofit/>
          </a:bodyPr>
          <a:lstStyle/>
          <a:p>
            <a:r>
              <a:rPr lang="en-US" dirty="0" smtClean="0"/>
              <a:t>April to June</a:t>
            </a:r>
          </a:p>
          <a:p>
            <a:r>
              <a:rPr lang="en-US" dirty="0" smtClean="0"/>
              <a:t>Shallow</a:t>
            </a:r>
          </a:p>
          <a:p>
            <a:r>
              <a:rPr lang="en-US" dirty="0" smtClean="0"/>
              <a:t>Depression in the ground lined with grass and leaves</a:t>
            </a:r>
          </a:p>
          <a:p>
            <a:r>
              <a:rPr lang="en-US" dirty="0" smtClean="0"/>
              <a:t>Olive green eggs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a:t>
            </a:r>
            <a:endParaRPr lang="en-US" dirty="0"/>
          </a:p>
        </p:txBody>
      </p:sp>
      <p:sp>
        <p:nvSpPr>
          <p:cNvPr id="3" name="Content Placeholder 2"/>
          <p:cNvSpPr>
            <a:spLocks noGrp="1"/>
          </p:cNvSpPr>
          <p:nvPr>
            <p:ph idx="1"/>
          </p:nvPr>
        </p:nvSpPr>
        <p:spPr/>
        <p:txBody>
          <a:bodyPr/>
          <a:lstStyle/>
          <a:p>
            <a:r>
              <a:rPr lang="en-US" dirty="0" smtClean="0"/>
              <a:t>Wing span is 18-22 inches</a:t>
            </a:r>
          </a:p>
          <a:p>
            <a:endParaRPr lang="en-US" dirty="0" smtClean="0"/>
          </a:p>
          <a:p>
            <a:r>
              <a:rPr lang="en-US" dirty="0" smtClean="0"/>
              <a:t>Speed is 30-35 mph</a:t>
            </a:r>
          </a:p>
          <a:p>
            <a:endParaRPr lang="en-US" dirty="0" smtClean="0"/>
          </a:p>
          <a:p>
            <a:r>
              <a:rPr lang="en-US" dirty="0" smtClean="0"/>
              <a:t>Body weight is 14 ounce</a:t>
            </a:r>
          </a:p>
          <a:p>
            <a:r>
              <a:rPr lang="en-US" dirty="0" smtClean="0"/>
              <a:t>1 oz=28.34grams</a:t>
            </a:r>
            <a:endParaRPr lang="en-US" dirty="0"/>
          </a:p>
        </p:txBody>
      </p:sp>
      <p:pic>
        <p:nvPicPr>
          <p:cNvPr id="7170" name="Picture 2" descr="http://t2.gstatic.com/images?q=tbn:ANd9GcQMQmXrpD0N878sjXX4FIW2V16olLURZyKznbm_4TOu7_lZjTXK6m1LyLC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114800"/>
            <a:ext cx="2971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262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Dimorphism</a:t>
            </a:r>
            <a:endParaRPr lang="en-US" dirty="0"/>
          </a:p>
        </p:txBody>
      </p:sp>
      <p:sp>
        <p:nvSpPr>
          <p:cNvPr id="3" name="Content Placeholder 2"/>
          <p:cNvSpPr>
            <a:spLocks noGrp="1"/>
          </p:cNvSpPr>
          <p:nvPr>
            <p:ph idx="1"/>
          </p:nvPr>
        </p:nvSpPr>
        <p:spPr/>
        <p:txBody>
          <a:bodyPr/>
          <a:lstStyle/>
          <a:p>
            <a:r>
              <a:rPr lang="en-US" dirty="0" smtClean="0"/>
              <a:t>Male large size and colorful as compared to female.</a:t>
            </a:r>
          </a:p>
          <a:p>
            <a:r>
              <a:rPr lang="en-US" dirty="0" smtClean="0"/>
              <a:t>Developed metatarsal spur in male while rudimentary or absent in female</a:t>
            </a:r>
          </a:p>
          <a:p>
            <a:r>
              <a:rPr lang="en-US" dirty="0" smtClean="0"/>
              <a:t>In male there is cone-shaped protuberance which is 2.78mm in diameter(genital mark),centrally located in </a:t>
            </a:r>
            <a:r>
              <a:rPr lang="en-US" dirty="0" err="1" smtClean="0"/>
              <a:t>cloaca</a:t>
            </a:r>
            <a:r>
              <a:rPr lang="en-US" dirty="0" smtClean="0"/>
              <a:t>, while absent in female or two small nodules present in female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Scientific classification</a:t>
            </a:r>
            <a:endParaRPr lang="en-US" dirty="0"/>
          </a:p>
        </p:txBody>
      </p:sp>
      <p:sp>
        <p:nvSpPr>
          <p:cNvPr id="3" name="Content Placeholder 2"/>
          <p:cNvSpPr>
            <a:spLocks noGrp="1"/>
          </p:cNvSpPr>
          <p:nvPr>
            <p:ph idx="1"/>
          </p:nvPr>
        </p:nvSpPr>
        <p:spPr>
          <a:xfrm>
            <a:off x="457200" y="990600"/>
            <a:ext cx="7467600" cy="5562600"/>
          </a:xfrm>
        </p:spPr>
        <p:txBody>
          <a:bodyPr>
            <a:normAutofit fontScale="77500" lnSpcReduction="20000"/>
          </a:bodyPr>
          <a:lstStyle/>
          <a:p>
            <a:r>
              <a:rPr lang="en-US" dirty="0" smtClean="0"/>
              <a:t>Kingdom: animalia</a:t>
            </a:r>
          </a:p>
          <a:p>
            <a:r>
              <a:rPr lang="en-US" dirty="0" smtClean="0"/>
              <a:t>Phylum: chordata</a:t>
            </a:r>
          </a:p>
          <a:p>
            <a:r>
              <a:rPr lang="en-US" dirty="0" smtClean="0"/>
              <a:t>Class: aves</a:t>
            </a:r>
          </a:p>
          <a:p>
            <a:r>
              <a:rPr lang="en-US" dirty="0" smtClean="0"/>
              <a:t>Order: galliformes</a:t>
            </a:r>
          </a:p>
          <a:p>
            <a:r>
              <a:rPr lang="en-US" dirty="0" smtClean="0"/>
              <a:t>Family: phasianidae</a:t>
            </a:r>
          </a:p>
          <a:p>
            <a:r>
              <a:rPr lang="en-US" dirty="0" smtClean="0"/>
              <a:t>Sub family: perdicinae</a:t>
            </a:r>
          </a:p>
          <a:p>
            <a:r>
              <a:rPr lang="en-US" dirty="0" err="1" smtClean="0"/>
              <a:t>Genus:Alectoris</a:t>
            </a:r>
            <a:r>
              <a:rPr lang="en-US" dirty="0" smtClean="0"/>
              <a:t/>
            </a:r>
            <a:br>
              <a:rPr lang="en-US" dirty="0" smtClean="0"/>
            </a:br>
            <a:r>
              <a:rPr lang="en-US" dirty="0" err="1" smtClean="0"/>
              <a:t>Ammoperdix</a:t>
            </a:r>
            <a:r>
              <a:rPr lang="en-US" dirty="0" smtClean="0"/>
              <a:t/>
            </a:r>
            <a:br>
              <a:rPr lang="en-US" dirty="0" smtClean="0"/>
            </a:br>
            <a:r>
              <a:rPr lang="en-US" dirty="0" err="1" smtClean="0"/>
              <a:t>Bambusicola</a:t>
            </a:r>
            <a:r>
              <a:rPr lang="en-US" dirty="0" smtClean="0"/>
              <a:t/>
            </a:r>
            <a:br>
              <a:rPr lang="en-US" dirty="0" smtClean="0"/>
            </a:br>
            <a:r>
              <a:rPr lang="en-US" dirty="0" err="1" smtClean="0"/>
              <a:t>Haematorty</a:t>
            </a:r>
            <a:r>
              <a:rPr lang="en-US" dirty="0" smtClean="0"/>
              <a:t/>
            </a:r>
            <a:br>
              <a:rPr lang="en-US" dirty="0" smtClean="0"/>
            </a:br>
            <a:r>
              <a:rPr lang="en-US" dirty="0" err="1" smtClean="0"/>
              <a:t>Melanoperdix</a:t>
            </a:r>
            <a:r>
              <a:rPr lang="en-US" dirty="0" smtClean="0"/>
              <a:t/>
            </a:r>
            <a:br>
              <a:rPr lang="en-US" dirty="0" smtClean="0"/>
            </a:br>
            <a:r>
              <a:rPr lang="en-US" dirty="0" err="1" smtClean="0"/>
              <a:t>Perdix</a:t>
            </a:r>
            <a:r>
              <a:rPr lang="en-US" dirty="0" smtClean="0"/>
              <a:t/>
            </a:r>
            <a:br>
              <a:rPr lang="en-US" dirty="0" smtClean="0"/>
            </a:br>
            <a:r>
              <a:rPr lang="en-US" dirty="0" err="1" smtClean="0"/>
              <a:t>Ptilopachus</a:t>
            </a:r>
            <a:r>
              <a:rPr lang="en-US" dirty="0" smtClean="0"/>
              <a:t/>
            </a:r>
            <a:br>
              <a:rPr lang="en-US" dirty="0" smtClean="0"/>
            </a:br>
            <a:r>
              <a:rPr lang="en-US" dirty="0" err="1" smtClean="0"/>
              <a:t>Rhizothera</a:t>
            </a:r>
            <a:r>
              <a:rPr lang="en-US" dirty="0" smtClean="0"/>
              <a:t/>
            </a:r>
            <a:br>
              <a:rPr lang="en-US" dirty="0" smtClean="0"/>
            </a:br>
            <a:r>
              <a:rPr lang="en-US" u="sng" dirty="0" err="1" smtClean="0"/>
              <a:t>Rollulus</a:t>
            </a:r>
            <a:r>
              <a:rPr lang="en-US" dirty="0" smtClean="0"/>
              <a:t/>
            </a:r>
            <a:br>
              <a:rPr lang="en-US" dirty="0" smtClean="0"/>
            </a:br>
            <a:r>
              <a:rPr lang="en-US" dirty="0" err="1" smtClean="0"/>
              <a:t>Tetraophasis</a:t>
            </a:r>
            <a:r>
              <a:rPr lang="en-US" dirty="0" smtClean="0"/>
              <a:t/>
            </a:r>
            <a:br>
              <a:rPr lang="en-US" dirty="0" smtClean="0"/>
            </a:br>
            <a:r>
              <a:rPr lang="en-US" dirty="0" err="1" smtClean="0"/>
              <a:t>Xenoperdix</a:t>
            </a:r>
            <a:endParaRPr lang="en-US" i="1" dirty="0"/>
          </a:p>
        </p:txBody>
      </p:sp>
    </p:spTree>
    <p:extLst>
      <p:ext uri="{BB962C8B-B14F-4D97-AF65-F5344CB8AC3E}">
        <p14:creationId xmlns:p14="http://schemas.microsoft.com/office/powerpoint/2010/main" val="2568918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status</a:t>
            </a:r>
            <a:endParaRPr lang="en-US" dirty="0"/>
          </a:p>
        </p:txBody>
      </p:sp>
      <p:sp>
        <p:nvSpPr>
          <p:cNvPr id="3" name="Content Placeholder 2"/>
          <p:cNvSpPr>
            <a:spLocks noGrp="1"/>
          </p:cNvSpPr>
          <p:nvPr>
            <p:ph idx="1"/>
          </p:nvPr>
        </p:nvSpPr>
        <p:spPr/>
        <p:txBody>
          <a:bodyPr/>
          <a:lstStyle/>
          <a:p>
            <a:r>
              <a:rPr lang="en-US" dirty="0" smtClean="0"/>
              <a:t>Still wide spread</a:t>
            </a:r>
          </a:p>
          <a:p>
            <a:endParaRPr lang="en-US" dirty="0"/>
          </a:p>
          <a:p>
            <a:r>
              <a:rPr lang="en-US" dirty="0" smtClean="0"/>
              <a:t>Normal range</a:t>
            </a:r>
          </a:p>
          <a:p>
            <a:endParaRPr lang="en-US" dirty="0"/>
          </a:p>
          <a:p>
            <a:r>
              <a:rPr lang="en-US" dirty="0" smtClean="0"/>
              <a:t>Life span is maximum 3 years</a:t>
            </a:r>
            <a:endParaRPr lang="en-US" dirty="0"/>
          </a:p>
        </p:txBody>
      </p:sp>
    </p:spTree>
    <p:extLst>
      <p:ext uri="{BB962C8B-B14F-4D97-AF65-F5344CB8AC3E}">
        <p14:creationId xmlns:p14="http://schemas.microsoft.com/office/powerpoint/2010/main" val="4249683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lstStyle/>
          <a:p>
            <a:r>
              <a:rPr lang="en-US" sz="8000" dirty="0" smtClean="0"/>
              <a:t>THANKS</a:t>
            </a:r>
            <a:endParaRPr lang="en-US" sz="8000" dirty="0"/>
          </a:p>
        </p:txBody>
      </p:sp>
      <p:pic>
        <p:nvPicPr>
          <p:cNvPr id="3" name="Picture 2" descr="Partridge in a Pear Tree Ornaments"/>
          <p:cNvPicPr/>
          <p:nvPr/>
        </p:nvPicPr>
        <p:blipFill>
          <a:blip r:embed="rId2"/>
          <a:srcRect/>
          <a:stretch>
            <a:fillRect/>
          </a:stretch>
        </p:blipFill>
        <p:spPr bwMode="auto">
          <a:xfrm>
            <a:off x="4191000" y="914400"/>
            <a:ext cx="4419600" cy="4572000"/>
          </a:xfrm>
          <a:prstGeom prst="rect">
            <a:avLst/>
          </a:prstGeom>
          <a:noFill/>
          <a:ln w="9525">
            <a:noFill/>
            <a:miter lim="800000"/>
            <a:headEnd/>
            <a:tailEnd/>
          </a:ln>
        </p:spPr>
      </p:pic>
    </p:spTree>
    <p:extLst>
      <p:ext uri="{BB962C8B-B14F-4D97-AF65-F5344CB8AC3E}">
        <p14:creationId xmlns:p14="http://schemas.microsoft.com/office/powerpoint/2010/main" val="3572201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3276600" cy="3124200"/>
          </a:xfrm>
        </p:spPr>
        <p:txBody>
          <a:bodyPr>
            <a:normAutofit/>
          </a:bodyPr>
          <a:lstStyle/>
          <a:p>
            <a:r>
              <a:rPr lang="en-US" sz="4000" dirty="0" smtClean="0"/>
              <a:t>QUESTIONS??</a:t>
            </a:r>
            <a:endParaRPr lang="en-US" sz="4000" dirty="0"/>
          </a:p>
        </p:txBody>
      </p:sp>
      <p:pic>
        <p:nvPicPr>
          <p:cNvPr id="3" name="Picture 2" descr="http://rlv.zcache.com/partridge_in_a_pear_tree_christmas_ornament-rb85e9b74d02f44b0ad49f765e41f3f2b_x7s2g_8byvr_512.jpg"/>
          <p:cNvPicPr/>
          <p:nvPr/>
        </p:nvPicPr>
        <p:blipFill>
          <a:blip r:embed="rId2"/>
          <a:srcRect/>
          <a:stretch>
            <a:fillRect/>
          </a:stretch>
        </p:blipFill>
        <p:spPr bwMode="auto">
          <a:xfrm>
            <a:off x="3429000" y="0"/>
            <a:ext cx="5715000" cy="6629400"/>
          </a:xfrm>
          <a:prstGeom prst="rect">
            <a:avLst/>
          </a:prstGeom>
          <a:noFill/>
          <a:ln w="9525">
            <a:noFill/>
            <a:miter lim="800000"/>
            <a:headEnd/>
            <a:tailEnd/>
          </a:ln>
        </p:spPr>
      </p:pic>
    </p:spTree>
    <p:extLst>
      <p:ext uri="{BB962C8B-B14F-4D97-AF65-F5344CB8AC3E}">
        <p14:creationId xmlns:p14="http://schemas.microsoft.com/office/powerpoint/2010/main" val="49984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a:t>
            </a:r>
            <a:endParaRPr lang="en-US" dirty="0"/>
          </a:p>
        </p:txBody>
      </p:sp>
      <p:sp>
        <p:nvSpPr>
          <p:cNvPr id="3" name="Content Placeholder 2"/>
          <p:cNvSpPr>
            <a:spLocks noGrp="1"/>
          </p:cNvSpPr>
          <p:nvPr>
            <p:ph idx="1"/>
          </p:nvPr>
        </p:nvSpPr>
        <p:spPr/>
        <p:txBody>
          <a:bodyPr/>
          <a:lstStyle/>
          <a:p>
            <a:r>
              <a:rPr lang="en-US" dirty="0" err="1" smtClean="0"/>
              <a:t>Greyish</a:t>
            </a:r>
            <a:r>
              <a:rPr lang="en-US" dirty="0" smtClean="0"/>
              <a:t> color</a:t>
            </a:r>
          </a:p>
          <a:p>
            <a:r>
              <a:rPr lang="en-US" dirty="0" smtClean="0"/>
              <a:t>White belly</a:t>
            </a:r>
          </a:p>
          <a:p>
            <a:r>
              <a:rPr lang="en-US" dirty="0" smtClean="0"/>
              <a:t>Orange face</a:t>
            </a:r>
          </a:p>
          <a:p>
            <a:r>
              <a:rPr lang="en-US" dirty="0" smtClean="0"/>
              <a:t>Horse shoe or U-shaped patch</a:t>
            </a:r>
          </a:p>
          <a:p>
            <a:r>
              <a:rPr lang="en-US" dirty="0" smtClean="0"/>
              <a:t>Grey bill</a:t>
            </a:r>
          </a:p>
          <a:p>
            <a:r>
              <a:rPr lang="en-US" dirty="0" smtClean="0"/>
              <a:t>Cinnamon marking</a:t>
            </a:r>
          </a:p>
          <a:p>
            <a:r>
              <a:rPr lang="en-US" dirty="0" smtClean="0"/>
              <a:t>Rounded feathers</a:t>
            </a:r>
            <a:endParaRPr lang="en-US" dirty="0"/>
          </a:p>
        </p:txBody>
      </p:sp>
    </p:spTree>
    <p:extLst>
      <p:ext uri="{BB962C8B-B14F-4D97-AF65-F5344CB8AC3E}">
        <p14:creationId xmlns:p14="http://schemas.microsoft.com/office/powerpoint/2010/main" val="2882412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birds/Grey_partridge_g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533400"/>
            <a:ext cx="5029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p>
        </p:txBody>
      </p:sp>
    </p:spTree>
    <p:extLst>
      <p:ext uri="{BB962C8B-B14F-4D97-AF65-F5344CB8AC3E}">
        <p14:creationId xmlns:p14="http://schemas.microsoft.com/office/powerpoint/2010/main" val="304514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Immature</a:t>
            </a:r>
            <a:endParaRPr lang="en-US" dirty="0"/>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38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760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lgn="ctr"/>
            <a:r>
              <a:rPr lang="en-US" sz="4800" dirty="0" smtClean="0"/>
              <a:t>Common species</a:t>
            </a:r>
            <a:endParaRPr lang="en-US"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sz="4000" b="1" dirty="0" smtClean="0"/>
              <a:t>Bamboo Partridge</a:t>
            </a:r>
            <a:r>
              <a:rPr lang="en-US" sz="4000" dirty="0" smtClean="0"/>
              <a:t>(</a:t>
            </a:r>
            <a:r>
              <a:rPr lang="en-US" sz="4000" i="1" dirty="0" err="1" smtClean="0"/>
              <a:t>Bambusicola</a:t>
            </a:r>
            <a:r>
              <a:rPr lang="en-US" sz="4000" i="1" dirty="0" smtClean="0"/>
              <a:t> </a:t>
            </a:r>
            <a:r>
              <a:rPr lang="en-US" sz="4000" i="1" dirty="0" err="1" smtClean="0"/>
              <a:t>thoracica</a:t>
            </a:r>
            <a:r>
              <a:rPr lang="en-US" sz="4000" i="1" dirty="0" smtClean="0"/>
              <a:t>)</a:t>
            </a:r>
            <a:r>
              <a:rPr lang="en-US" dirty="0" smtClean="0"/>
              <a:t/>
            </a:r>
            <a:br>
              <a:rPr lang="en-US" dirty="0" smtClean="0"/>
            </a:br>
            <a:endParaRPr lang="en-US" dirty="0"/>
          </a:p>
        </p:txBody>
      </p:sp>
      <p:sp>
        <p:nvSpPr>
          <p:cNvPr id="3" name="Content Placeholder 2"/>
          <p:cNvSpPr>
            <a:spLocks noGrp="1"/>
          </p:cNvSpPr>
          <p:nvPr>
            <p:ph idx="1"/>
          </p:nvPr>
        </p:nvSpPr>
        <p:spPr>
          <a:xfrm>
            <a:off x="228600" y="1295400"/>
            <a:ext cx="8686800" cy="5181600"/>
          </a:xfrm>
        </p:spPr>
        <p:txBody>
          <a:bodyPr>
            <a:normAutofit fontScale="85000" lnSpcReduction="20000"/>
          </a:bodyPr>
          <a:lstStyle/>
          <a:p>
            <a:pPr algn="just"/>
            <a:r>
              <a:rPr lang="en-US" dirty="0" smtClean="0"/>
              <a:t>There are two subspecies of this species. one seen in captivity is the </a:t>
            </a:r>
            <a:r>
              <a:rPr lang="en-US" b="1" dirty="0" smtClean="0"/>
              <a:t>Chinese</a:t>
            </a:r>
            <a:r>
              <a:rPr lang="en-US" dirty="0" smtClean="0"/>
              <a:t>(</a:t>
            </a:r>
            <a:r>
              <a:rPr lang="en-US" i="1" dirty="0" smtClean="0"/>
              <a:t>B. t. </a:t>
            </a:r>
            <a:r>
              <a:rPr lang="en-US" i="1" dirty="0" err="1" smtClean="0"/>
              <a:t>thoracica</a:t>
            </a:r>
            <a:r>
              <a:rPr lang="en-US" dirty="0" smtClean="0"/>
              <a:t>), native to China The other subspecies,(</a:t>
            </a:r>
            <a:r>
              <a:rPr lang="en-US" i="1" dirty="0" smtClean="0"/>
              <a:t>B. t. </a:t>
            </a:r>
            <a:r>
              <a:rPr lang="en-US" i="1" dirty="0" err="1" smtClean="0"/>
              <a:t>sonorivox</a:t>
            </a:r>
            <a:r>
              <a:rPr lang="en-US" dirty="0" smtClean="0"/>
              <a:t>), is found only on Taiwan.</a:t>
            </a:r>
          </a:p>
          <a:p>
            <a:pPr algn="just"/>
            <a:r>
              <a:rPr lang="en-US" dirty="0" smtClean="0"/>
              <a:t>Clutch size 7-9 eggs</a:t>
            </a:r>
          </a:p>
          <a:p>
            <a:pPr algn="just"/>
            <a:r>
              <a:rPr lang="en-US" dirty="0" smtClean="0"/>
              <a:t>I.P:18 days</a:t>
            </a:r>
          </a:p>
          <a:p>
            <a:pPr algn="just"/>
            <a:r>
              <a:rPr lang="en-US" dirty="0" smtClean="0"/>
              <a:t>The sexes of this species are similar, with the female being slightly smaller.</a:t>
            </a:r>
          </a:p>
          <a:p>
            <a:pPr algn="just"/>
            <a:r>
              <a:rPr lang="en-US" dirty="0" smtClean="0"/>
              <a:t> They have a bright </a:t>
            </a:r>
            <a:r>
              <a:rPr lang="en-US" dirty="0" err="1" smtClean="0"/>
              <a:t>rufous</a:t>
            </a:r>
            <a:r>
              <a:rPr lang="en-US" dirty="0" smtClean="0"/>
              <a:t> throat and face; gray above the eye and extending to the base of the neck. </a:t>
            </a:r>
          </a:p>
          <a:p>
            <a:pPr algn="just"/>
            <a:r>
              <a:rPr lang="en-US" dirty="0" smtClean="0"/>
              <a:t>The breast and back is mottled with black, buff and chestnut.</a:t>
            </a:r>
          </a:p>
          <a:p>
            <a:pPr algn="just"/>
            <a:r>
              <a:rPr lang="en-US" dirty="0" smtClean="0"/>
              <a:t>The Chinese subspecies is much lighter than the subspecies from Taiwan.</a:t>
            </a:r>
            <a:endParaRPr lang="en-US"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1032</TotalTime>
  <Words>1316</Words>
  <Application>Microsoft Office PowerPoint</Application>
  <PresentationFormat>On-screen Show (4:3)</PresentationFormat>
  <Paragraphs>239</Paragraphs>
  <Slides>42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Franklin Gothic Book</vt:lpstr>
      <vt:lpstr>Wingdings</vt:lpstr>
      <vt:lpstr>Wingdings 2</vt:lpstr>
      <vt:lpstr>Technic</vt:lpstr>
      <vt:lpstr>PowerPoint Presentation</vt:lpstr>
      <vt:lpstr>History</vt:lpstr>
      <vt:lpstr>Introduction</vt:lpstr>
      <vt:lpstr>Scientific classification</vt:lpstr>
      <vt:lpstr>Identification</vt:lpstr>
      <vt:lpstr>PowerPoint Presentation</vt:lpstr>
      <vt:lpstr>Immature</vt:lpstr>
      <vt:lpstr>PowerPoint Presentation</vt:lpstr>
      <vt:lpstr>Bamboo Partridge(Bambusicola thoracica) </vt:lpstr>
      <vt:lpstr>Bamboo Partridge</vt:lpstr>
      <vt:lpstr>  Barbary Partridge (Alectoris barbara)   </vt:lpstr>
      <vt:lpstr>  Barbary Partridge (Alectoris barbara)    </vt:lpstr>
      <vt:lpstr>Chukar Partridge (Alectoris chukar) </vt:lpstr>
      <vt:lpstr>Chukar Partridge (Alectoris chukar) </vt:lpstr>
      <vt:lpstr>PowerPoint Presentation</vt:lpstr>
      <vt:lpstr> Hungarian Partridge (Perdix perdix)   </vt:lpstr>
      <vt:lpstr>PowerPoint Presentation</vt:lpstr>
      <vt:lpstr>PowerPoint Presentation</vt:lpstr>
      <vt:lpstr>  Red-legged Partridge (Alectoris rufa) </vt:lpstr>
      <vt:lpstr>PowerPoint Presentation</vt:lpstr>
      <vt:lpstr>PowerPoint Presentation</vt:lpstr>
      <vt:lpstr>  Roul-roul Partridge (Rollulus roulroul)   </vt:lpstr>
      <vt:lpstr>PowerPoint Presentation</vt:lpstr>
      <vt:lpstr>PowerPoint Presentation</vt:lpstr>
      <vt:lpstr>Habitat</vt:lpstr>
      <vt:lpstr>PowerPoint Presentation</vt:lpstr>
      <vt:lpstr>PowerPoint Presentation</vt:lpstr>
      <vt:lpstr>Feeding</vt:lpstr>
      <vt:lpstr>PowerPoint Presentation</vt:lpstr>
      <vt:lpstr>Growing chukar</vt:lpstr>
      <vt:lpstr>Weight gain</vt:lpstr>
      <vt:lpstr>Breeding</vt:lpstr>
      <vt:lpstr>Breeding</vt:lpstr>
      <vt:lpstr>Limiting factors for breeding</vt:lpstr>
      <vt:lpstr>Eggs Identification</vt:lpstr>
      <vt:lpstr>PowerPoint Presentation</vt:lpstr>
      <vt:lpstr>Nesting</vt:lpstr>
      <vt:lpstr>Flight</vt:lpstr>
      <vt:lpstr>Sexual Dimorphism</vt:lpstr>
      <vt:lpstr>Conservation status</vt:lpstr>
      <vt:lpstr>THANKS</vt:lpstr>
      <vt:lpstr>QUESTIONS??</vt:lpstr>
    </vt:vector>
  </TitlesOfParts>
  <Company>MyCompanyName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Partridges</dc:title>
  <dc:creator>2009-dvme-34</dc:creator>
  <cp:lastModifiedBy>Waqas</cp:lastModifiedBy>
  <cp:revision>46</cp:revision>
  <dcterms:created xsi:type="dcterms:W3CDTF">2013-01-07T08:01:16Z</dcterms:created>
  <dcterms:modified xsi:type="dcterms:W3CDTF">2015-12-18T02:14:52Z</dcterms:modified>
</cp:coreProperties>
</file>