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9"/>
  </p:notes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97104-4047-48DF-AC10-09B29870ECD1}" type="datetimeFigureOut">
              <a:rPr lang="en-US" smtClean="0"/>
              <a:t>10/31/2015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0D77D1-93EC-41C8-8B6B-4C1B5248BA6A}" type="slidenum">
              <a:rPr lang="en-US" smtClean="0"/>
              <a:t>‹#›</a:t>
            </a:fld>
            <a:endParaRPr lang="en-US"/>
          </a:p>
        </p:txBody>
      </p:sp>
    </p:spTree>
    <p:extLst>
      <p:ext uri="{BB962C8B-B14F-4D97-AF65-F5344CB8AC3E}">
        <p14:creationId xmlns:p14="http://schemas.microsoft.com/office/powerpoint/2010/main" val="1244153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1</a:t>
            </a:fld>
            <a:endParaRPr lang="en-US"/>
          </a:p>
        </p:txBody>
      </p:sp>
    </p:spTree>
    <p:extLst>
      <p:ext uri="{BB962C8B-B14F-4D97-AF65-F5344CB8AC3E}">
        <p14:creationId xmlns:p14="http://schemas.microsoft.com/office/powerpoint/2010/main" val="560069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2</a:t>
            </a:fld>
            <a:endParaRPr lang="en-US"/>
          </a:p>
        </p:txBody>
      </p:sp>
    </p:spTree>
    <p:extLst>
      <p:ext uri="{BB962C8B-B14F-4D97-AF65-F5344CB8AC3E}">
        <p14:creationId xmlns:p14="http://schemas.microsoft.com/office/powerpoint/2010/main" val="274477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3</a:t>
            </a:fld>
            <a:endParaRPr lang="en-US"/>
          </a:p>
        </p:txBody>
      </p:sp>
    </p:spTree>
    <p:extLst>
      <p:ext uri="{BB962C8B-B14F-4D97-AF65-F5344CB8AC3E}">
        <p14:creationId xmlns:p14="http://schemas.microsoft.com/office/powerpoint/2010/main" val="2130106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4</a:t>
            </a:fld>
            <a:endParaRPr lang="en-US"/>
          </a:p>
        </p:txBody>
      </p:sp>
    </p:spTree>
    <p:extLst>
      <p:ext uri="{BB962C8B-B14F-4D97-AF65-F5344CB8AC3E}">
        <p14:creationId xmlns:p14="http://schemas.microsoft.com/office/powerpoint/2010/main" val="2568154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5</a:t>
            </a:fld>
            <a:endParaRPr lang="en-US"/>
          </a:p>
        </p:txBody>
      </p:sp>
    </p:spTree>
    <p:extLst>
      <p:ext uri="{BB962C8B-B14F-4D97-AF65-F5344CB8AC3E}">
        <p14:creationId xmlns:p14="http://schemas.microsoft.com/office/powerpoint/2010/main" val="317092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6</a:t>
            </a:fld>
            <a:endParaRPr lang="en-US"/>
          </a:p>
        </p:txBody>
      </p:sp>
    </p:spTree>
    <p:extLst>
      <p:ext uri="{BB962C8B-B14F-4D97-AF65-F5344CB8AC3E}">
        <p14:creationId xmlns:p14="http://schemas.microsoft.com/office/powerpoint/2010/main" val="2225613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0D77D1-93EC-41C8-8B6B-4C1B5248BA6A}" type="slidenum">
              <a:rPr lang="en-US" smtClean="0"/>
              <a:t>7</a:t>
            </a:fld>
            <a:endParaRPr lang="en-US"/>
          </a:p>
        </p:txBody>
      </p:sp>
    </p:spTree>
    <p:extLst>
      <p:ext uri="{BB962C8B-B14F-4D97-AF65-F5344CB8AC3E}">
        <p14:creationId xmlns:p14="http://schemas.microsoft.com/office/powerpoint/2010/main" val="336030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7A107D-6018-4A5C-9AD6-26629A607A00}" type="datetimeFigureOut">
              <a:rPr lang="en-US" smtClean="0"/>
              <a:t>10/31/2015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29EFCD8-23BF-4804-94A5-2FCAD88A253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A107D-6018-4A5C-9AD6-26629A607A00}" type="datetimeFigureOut">
              <a:rPr lang="en-US" smtClean="0"/>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A107D-6018-4A5C-9AD6-26629A607A00}" type="datetimeFigureOut">
              <a:rPr lang="en-US" smtClean="0"/>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A107D-6018-4A5C-9AD6-26629A607A00}" type="datetimeFigureOut">
              <a:rPr lang="en-US" smtClean="0"/>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7A107D-6018-4A5C-9AD6-26629A607A00}" type="datetimeFigureOut">
              <a:rPr lang="en-US" smtClean="0"/>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FCD8-23BF-4804-94A5-2FCAD88A253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7A107D-6018-4A5C-9AD6-26629A607A00}" type="datetimeFigureOut">
              <a:rPr lang="en-US" smtClean="0"/>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7A107D-6018-4A5C-9AD6-26629A607A00}" type="datetimeFigureOut">
              <a:rPr lang="en-US" smtClean="0"/>
              <a:t>10/31/2015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7A107D-6018-4A5C-9AD6-26629A607A00}" type="datetimeFigureOut">
              <a:rPr lang="en-US" smtClean="0"/>
              <a:t>10/31/2015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A107D-6018-4A5C-9AD6-26629A607A00}" type="datetimeFigureOut">
              <a:rPr lang="en-US" smtClean="0"/>
              <a:t>10/31/2015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7A107D-6018-4A5C-9AD6-26629A607A00}" type="datetimeFigureOut">
              <a:rPr lang="en-US" smtClean="0"/>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EFCD8-23BF-4804-94A5-2FCAD88A253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7A107D-6018-4A5C-9AD6-26629A607A00}" type="datetimeFigureOut">
              <a:rPr lang="en-US" smtClean="0"/>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29EFCD8-23BF-4804-94A5-2FCAD88A253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7A107D-6018-4A5C-9AD6-26629A607A00}" type="datetimeFigureOut">
              <a:rPr lang="en-US" smtClean="0"/>
              <a:t>10/31/2015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9EFCD8-23BF-4804-94A5-2FCAD88A253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WILDLIFE</a:t>
            </a:r>
            <a:endParaRPr lang="en-US" dirty="0"/>
          </a:p>
        </p:txBody>
      </p:sp>
      <p:sp>
        <p:nvSpPr>
          <p:cNvPr id="3" name="Subtitle 2"/>
          <p:cNvSpPr>
            <a:spLocks noGrp="1"/>
          </p:cNvSpPr>
          <p:nvPr>
            <p:ph type="subTitle" idx="1"/>
          </p:nvPr>
        </p:nvSpPr>
        <p:spPr/>
        <p:txBody>
          <a:bodyPr>
            <a:normAutofit/>
          </a:bodyPr>
          <a:lstStyle/>
          <a:p>
            <a:r>
              <a:rPr lang="en-US" dirty="0" smtClean="0"/>
              <a:t>LECTURE NO.18</a:t>
            </a:r>
          </a:p>
          <a:p>
            <a:r>
              <a:rPr lang="en-US" dirty="0" smtClean="0"/>
              <a:t>THURSDAY</a:t>
            </a:r>
          </a:p>
          <a:p>
            <a:r>
              <a:rPr lang="en-US" dirty="0" smtClean="0"/>
              <a:t>29-10-2015</a:t>
            </a:r>
            <a:endParaRPr lang="en-US" dirty="0"/>
          </a:p>
        </p:txBody>
      </p:sp>
    </p:spTree>
    <p:extLst>
      <p:ext uri="{BB962C8B-B14F-4D97-AF65-F5344CB8AC3E}">
        <p14:creationId xmlns:p14="http://schemas.microsoft.com/office/powerpoint/2010/main" val="3083769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smtClean="0"/>
              <a:t>Wildlife Legislation </a:t>
            </a:r>
            <a:r>
              <a:rPr lang="en-US" dirty="0" smtClean="0"/>
              <a:t>(</a:t>
            </a:r>
            <a:r>
              <a:rPr lang="ur-PK" dirty="0" smtClean="0"/>
              <a:t>قانون سازی</a:t>
            </a:r>
            <a:r>
              <a:rPr lang="en-US" dirty="0"/>
              <a:t>)</a:t>
            </a:r>
          </a:p>
        </p:txBody>
      </p:sp>
      <p:sp>
        <p:nvSpPr>
          <p:cNvPr id="3" name="Content Placeholder 2"/>
          <p:cNvSpPr>
            <a:spLocks noGrp="1"/>
          </p:cNvSpPr>
          <p:nvPr>
            <p:ph idx="1"/>
          </p:nvPr>
        </p:nvSpPr>
        <p:spPr/>
        <p:txBody>
          <a:bodyPr>
            <a:normAutofit/>
          </a:bodyPr>
          <a:lstStyle/>
          <a:p>
            <a:r>
              <a:rPr lang="en-US" dirty="0" smtClean="0"/>
              <a:t>There are </a:t>
            </a:r>
            <a:r>
              <a:rPr lang="en-US" b="1" i="1" u="sng" dirty="0" smtClean="0"/>
              <a:t>three</a:t>
            </a:r>
            <a:r>
              <a:rPr lang="en-US" dirty="0" smtClean="0"/>
              <a:t> legislations;</a:t>
            </a:r>
          </a:p>
          <a:p>
            <a:pPr marL="514350" indent="-514350">
              <a:buFont typeface="+mj-lt"/>
              <a:buAutoNum type="arabicPeriod"/>
            </a:pPr>
            <a:r>
              <a:rPr lang="en-US" b="1" i="1" u="sng" dirty="0" smtClean="0"/>
              <a:t>1</a:t>
            </a:r>
            <a:r>
              <a:rPr lang="en-US" b="1" i="1" u="sng" baseline="30000" dirty="0" smtClean="0"/>
              <a:t>st</a:t>
            </a:r>
            <a:r>
              <a:rPr lang="en-US" b="1" i="1" u="sng" dirty="0" smtClean="0"/>
              <a:t> Wildlife Protection Ordinate 1959</a:t>
            </a:r>
          </a:p>
          <a:p>
            <a:r>
              <a:rPr lang="en-US" dirty="0" smtClean="0"/>
              <a:t>This act was named as </a:t>
            </a:r>
            <a:r>
              <a:rPr lang="en-US" b="1" i="1" dirty="0" smtClean="0"/>
              <a:t>Protection Rule</a:t>
            </a:r>
            <a:r>
              <a:rPr lang="en-US" dirty="0" smtClean="0"/>
              <a:t>.</a:t>
            </a:r>
          </a:p>
          <a:p>
            <a:r>
              <a:rPr lang="en-US" dirty="0" smtClean="0"/>
              <a:t>Wildlife was considered as National Heritage in 1960.</a:t>
            </a:r>
          </a:p>
          <a:p>
            <a:r>
              <a:rPr lang="en-US" dirty="0" smtClean="0"/>
              <a:t>Country was allowed to establish </a:t>
            </a:r>
          </a:p>
          <a:p>
            <a:pPr marL="0" indent="0">
              <a:buNone/>
            </a:pPr>
            <a:r>
              <a:rPr lang="en-US" dirty="0"/>
              <a:t>	</a:t>
            </a:r>
            <a:r>
              <a:rPr lang="en-US" dirty="0" smtClean="0"/>
              <a:t>_ wildlife sanctuaries</a:t>
            </a:r>
          </a:p>
          <a:p>
            <a:pPr marL="0" indent="0">
              <a:buNone/>
            </a:pPr>
            <a:r>
              <a:rPr lang="en-US" dirty="0"/>
              <a:t>	</a:t>
            </a:r>
            <a:r>
              <a:rPr lang="en-US" dirty="0" smtClean="0"/>
              <a:t>_ game resources</a:t>
            </a:r>
          </a:p>
          <a:p>
            <a:r>
              <a:rPr lang="en-US" dirty="0" smtClean="0"/>
              <a:t>Wildlife provincial department was promoted in Pakistan.</a:t>
            </a:r>
            <a:endParaRPr lang="en-US" dirty="0"/>
          </a:p>
        </p:txBody>
      </p:sp>
    </p:spTree>
    <p:extLst>
      <p:ext uri="{BB962C8B-B14F-4D97-AF65-F5344CB8AC3E}">
        <p14:creationId xmlns:p14="http://schemas.microsoft.com/office/powerpoint/2010/main" val="32029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smtClean="0"/>
              <a:t>Wildlife Legislation </a:t>
            </a:r>
            <a:r>
              <a:rPr lang="en-US" dirty="0" smtClean="0"/>
              <a:t>(</a:t>
            </a:r>
            <a:r>
              <a:rPr lang="ur-PK" dirty="0" smtClean="0"/>
              <a:t>قانون سازی</a:t>
            </a:r>
            <a:r>
              <a:rPr lang="en-US" dirty="0" smtClean="0"/>
              <a:t>)</a:t>
            </a:r>
            <a:endParaRPr lang="en-US" dirty="0"/>
          </a:p>
        </p:txBody>
      </p:sp>
      <p:sp>
        <p:nvSpPr>
          <p:cNvPr id="3" name="Content Placeholder 2"/>
          <p:cNvSpPr>
            <a:spLocks noGrp="1"/>
          </p:cNvSpPr>
          <p:nvPr>
            <p:ph idx="1"/>
          </p:nvPr>
        </p:nvSpPr>
        <p:spPr/>
        <p:txBody>
          <a:bodyPr>
            <a:normAutofit/>
          </a:bodyPr>
          <a:lstStyle/>
          <a:p>
            <a:pPr marL="514350" indent="-514350">
              <a:buAutoNum type="arabicPeriod" startAt="2"/>
            </a:pPr>
            <a:r>
              <a:rPr lang="en-US" b="1" i="1" u="sng" dirty="0" smtClean="0"/>
              <a:t>Punjab Wildlife Protection Act 1974</a:t>
            </a:r>
          </a:p>
          <a:p>
            <a:r>
              <a:rPr lang="en-US" dirty="0" smtClean="0"/>
              <a:t>Through this law species are protected in </a:t>
            </a:r>
            <a:r>
              <a:rPr lang="en-US" b="1" i="1" dirty="0" smtClean="0"/>
              <a:t>Punjab</a:t>
            </a:r>
            <a:r>
              <a:rPr lang="en-US" dirty="0" smtClean="0"/>
              <a:t>.</a:t>
            </a:r>
          </a:p>
          <a:p>
            <a:r>
              <a:rPr lang="en-US" dirty="0" smtClean="0"/>
              <a:t>Only state was permitted to establish </a:t>
            </a:r>
            <a:r>
              <a:rPr lang="en-US" b="1" i="1" dirty="0" smtClean="0"/>
              <a:t>Wildlife</a:t>
            </a:r>
            <a:r>
              <a:rPr lang="en-US" dirty="0" smtClean="0"/>
              <a:t> </a:t>
            </a:r>
            <a:r>
              <a:rPr lang="en-US" b="1" i="1" dirty="0" smtClean="0"/>
              <a:t>Parks</a:t>
            </a:r>
            <a:r>
              <a:rPr lang="en-US" dirty="0" smtClean="0"/>
              <a:t> and </a:t>
            </a:r>
            <a:r>
              <a:rPr lang="en-US" b="1" i="1" dirty="0" smtClean="0"/>
              <a:t>Zoological Gardens</a:t>
            </a:r>
            <a:r>
              <a:rPr lang="en-US" dirty="0" smtClean="0"/>
              <a:t>.</a:t>
            </a:r>
          </a:p>
          <a:p>
            <a:pPr marL="514350" indent="-514350">
              <a:buAutoNum type="arabicPeriod" startAt="3"/>
            </a:pPr>
            <a:r>
              <a:rPr lang="en-US" b="1" i="1" u="sng" dirty="0" smtClean="0"/>
              <a:t>Amendments 2007</a:t>
            </a:r>
          </a:p>
          <a:p>
            <a:r>
              <a:rPr lang="en-US" dirty="0" smtClean="0"/>
              <a:t>According to law private parties can establish their own Zoological Garden and Wildlife Park.</a:t>
            </a:r>
          </a:p>
          <a:p>
            <a:endParaRPr lang="en-US" dirty="0"/>
          </a:p>
        </p:txBody>
      </p:sp>
    </p:spTree>
    <p:extLst>
      <p:ext uri="{BB962C8B-B14F-4D97-AF65-F5344CB8AC3E}">
        <p14:creationId xmlns:p14="http://schemas.microsoft.com/office/powerpoint/2010/main" val="331886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t>Conservation on </a:t>
            </a:r>
            <a:r>
              <a:rPr lang="en-US" b="1" i="1" u="sng" dirty="0"/>
              <a:t>B</a:t>
            </a:r>
            <a:r>
              <a:rPr lang="en-US" b="1" i="1" u="sng" dirty="0" smtClean="0"/>
              <a:t>iological </a:t>
            </a:r>
            <a:r>
              <a:rPr lang="en-US" b="1" i="1" u="sng" dirty="0"/>
              <a:t>D</a:t>
            </a:r>
            <a:r>
              <a:rPr lang="en-US" b="1" i="1" u="sng" dirty="0" smtClean="0"/>
              <a:t>iversity 1992</a:t>
            </a:r>
            <a:endParaRPr lang="en-US" b="1" i="1" u="sng"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i="1" dirty="0" smtClean="0"/>
              <a:t>Signatory parties</a:t>
            </a:r>
            <a:r>
              <a:rPr lang="en-US" dirty="0" smtClean="0"/>
              <a:t> have to establish captive breeding centers for declining species.</a:t>
            </a:r>
          </a:p>
          <a:p>
            <a:pPr marL="514350" indent="-514350">
              <a:buFont typeface="+mj-lt"/>
              <a:buAutoNum type="arabicPeriod"/>
            </a:pPr>
            <a:r>
              <a:rPr lang="en-US" b="1" i="1" dirty="0" smtClean="0"/>
              <a:t>CITES (Convention of international trade of endangered species)</a:t>
            </a:r>
          </a:p>
          <a:p>
            <a:r>
              <a:rPr lang="en-US" dirty="0" smtClean="0"/>
              <a:t>There are </a:t>
            </a:r>
            <a:r>
              <a:rPr lang="en-US" b="1" i="1" dirty="0" smtClean="0"/>
              <a:t>three</a:t>
            </a:r>
            <a:r>
              <a:rPr lang="en-US" dirty="0" smtClean="0"/>
              <a:t> appendixes.</a:t>
            </a:r>
          </a:p>
          <a:p>
            <a:pPr marL="0" indent="0">
              <a:buNone/>
            </a:pPr>
            <a:r>
              <a:rPr lang="en-US" b="1" i="1" u="sng" dirty="0" smtClean="0"/>
              <a:t>a). Appendix 1</a:t>
            </a:r>
            <a:r>
              <a:rPr lang="en-US" dirty="0" smtClean="0"/>
              <a:t>: Includes species that are threatened and trade can affect remaining populations.</a:t>
            </a:r>
          </a:p>
        </p:txBody>
      </p:sp>
    </p:spTree>
    <p:extLst>
      <p:ext uri="{BB962C8B-B14F-4D97-AF65-F5344CB8AC3E}">
        <p14:creationId xmlns:p14="http://schemas.microsoft.com/office/powerpoint/2010/main" val="250727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t>Conservation on Biological Diversity 1992</a:t>
            </a:r>
            <a:endParaRPr lang="en-US" dirty="0"/>
          </a:p>
        </p:txBody>
      </p:sp>
      <p:sp>
        <p:nvSpPr>
          <p:cNvPr id="3" name="Content Placeholder 2"/>
          <p:cNvSpPr>
            <a:spLocks noGrp="1"/>
          </p:cNvSpPr>
          <p:nvPr>
            <p:ph idx="1"/>
          </p:nvPr>
        </p:nvSpPr>
        <p:spPr/>
        <p:txBody>
          <a:bodyPr/>
          <a:lstStyle/>
          <a:p>
            <a:pPr marL="0" indent="0">
              <a:buNone/>
            </a:pPr>
            <a:r>
              <a:rPr lang="en-US" b="1" i="1" u="sng" dirty="0" smtClean="0"/>
              <a:t>b). Appendix 2</a:t>
            </a:r>
            <a:r>
              <a:rPr lang="en-US" dirty="0" smtClean="0"/>
              <a:t>: Includes species that will be threatened if trade is not banned.</a:t>
            </a:r>
          </a:p>
          <a:p>
            <a:r>
              <a:rPr lang="en-US" dirty="0" smtClean="0"/>
              <a:t>Zoos can not display threatened species without permission. For example South </a:t>
            </a:r>
            <a:r>
              <a:rPr lang="en-US" dirty="0" err="1" smtClean="0"/>
              <a:t>PoA</a:t>
            </a:r>
            <a:r>
              <a:rPr lang="en-US" dirty="0" smtClean="0"/>
              <a:t> Zoo.</a:t>
            </a:r>
          </a:p>
          <a:p>
            <a:pPr marL="0" indent="0">
              <a:buNone/>
            </a:pPr>
            <a:r>
              <a:rPr lang="en-US" b="1" i="1" u="sng" dirty="0" smtClean="0"/>
              <a:t>c). Appendix 3</a:t>
            </a:r>
            <a:r>
              <a:rPr lang="en-US" dirty="0" smtClean="0"/>
              <a:t>: Includes the species, any signatory country wants to protect. It requires cooperation of other states</a:t>
            </a:r>
            <a:r>
              <a:rPr lang="en-US" dirty="0" smtClean="0"/>
              <a:t>.</a:t>
            </a:r>
          </a:p>
          <a:p>
            <a:r>
              <a:rPr lang="en-US" dirty="0" smtClean="0"/>
              <a:t>International trade of threatened species can not be occurred b/w signatory countries.</a:t>
            </a:r>
            <a:endParaRPr lang="en-US" dirty="0" smtClean="0"/>
          </a:p>
          <a:p>
            <a:endParaRPr lang="en-US" dirty="0" smtClean="0"/>
          </a:p>
        </p:txBody>
      </p:sp>
    </p:spTree>
    <p:extLst>
      <p:ext uri="{BB962C8B-B14F-4D97-AF65-F5344CB8AC3E}">
        <p14:creationId xmlns:p14="http://schemas.microsoft.com/office/powerpoint/2010/main" val="940924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t>Conservation on Biological Diversity 1992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i="1" u="sng" dirty="0" smtClean="0"/>
              <a:t>3.  </a:t>
            </a:r>
            <a:r>
              <a:rPr lang="en-US" b="1" i="1" u="sng" dirty="0" err="1" smtClean="0"/>
              <a:t>Ramsar</a:t>
            </a:r>
            <a:r>
              <a:rPr lang="en-US" dirty="0" smtClean="0"/>
              <a:t>:  (The city of Iran)</a:t>
            </a:r>
          </a:p>
          <a:p>
            <a:r>
              <a:rPr lang="en-US" dirty="0" smtClean="0"/>
              <a:t>Waterfowls and wetlands. </a:t>
            </a:r>
          </a:p>
          <a:p>
            <a:r>
              <a:rPr lang="en-US" dirty="0" smtClean="0"/>
              <a:t>There are </a:t>
            </a:r>
            <a:r>
              <a:rPr lang="en-US" b="1" i="1" dirty="0" smtClean="0"/>
              <a:t>225</a:t>
            </a:r>
            <a:r>
              <a:rPr lang="en-US" dirty="0" smtClean="0"/>
              <a:t> wetlands in all over the world but </a:t>
            </a:r>
            <a:r>
              <a:rPr lang="en-US" b="1" i="1" dirty="0" smtClean="0"/>
              <a:t>19</a:t>
            </a:r>
            <a:r>
              <a:rPr lang="en-US" dirty="0" smtClean="0"/>
              <a:t> are in Pakistan.</a:t>
            </a:r>
          </a:p>
          <a:p>
            <a:pPr marL="0" indent="0">
              <a:buNone/>
            </a:pPr>
            <a:r>
              <a:rPr lang="en-US" b="1" i="1" u="sng" dirty="0" smtClean="0"/>
              <a:t>4.  Bonn Convention</a:t>
            </a:r>
            <a:r>
              <a:rPr lang="en-US" dirty="0" smtClean="0"/>
              <a:t>: </a:t>
            </a:r>
          </a:p>
          <a:p>
            <a:r>
              <a:rPr lang="en-US" b="1" i="1" dirty="0" smtClean="0"/>
              <a:t>U.S.A</a:t>
            </a:r>
            <a:r>
              <a:rPr lang="en-US" dirty="0" smtClean="0"/>
              <a:t> (signatory to CITES) spends most amount to conserve wildlife and biodiversity.</a:t>
            </a:r>
          </a:p>
          <a:p>
            <a:r>
              <a:rPr lang="en-US" b="1" i="1" dirty="0" smtClean="0"/>
              <a:t>Taiwan</a:t>
            </a:r>
            <a:r>
              <a:rPr lang="en-US" dirty="0"/>
              <a:t> </a:t>
            </a:r>
            <a:r>
              <a:rPr lang="en-US" dirty="0" smtClean="0"/>
              <a:t>( also signatory </a:t>
            </a:r>
            <a:r>
              <a:rPr lang="en-US" dirty="0"/>
              <a:t>to CITES)</a:t>
            </a:r>
            <a:r>
              <a:rPr lang="en-US" dirty="0" smtClean="0"/>
              <a:t> did trade of </a:t>
            </a:r>
            <a:r>
              <a:rPr lang="en-US" b="1" i="1" dirty="0" smtClean="0"/>
              <a:t>Rhinoceros</a:t>
            </a:r>
            <a:r>
              <a:rPr lang="en-US" dirty="0" smtClean="0"/>
              <a:t> but U.S.A pressurized Taiwan not to do trade of Rhinoceros.</a:t>
            </a:r>
          </a:p>
          <a:p>
            <a:r>
              <a:rPr lang="en-US" b="1" i="1" dirty="0" err="1" smtClean="0"/>
              <a:t>Houbara</a:t>
            </a:r>
            <a:r>
              <a:rPr lang="en-US" b="1" i="1" dirty="0" smtClean="0"/>
              <a:t> Bustard </a:t>
            </a:r>
            <a:r>
              <a:rPr lang="en-US" dirty="0" smtClean="0"/>
              <a:t>is the bird for which </a:t>
            </a:r>
            <a:r>
              <a:rPr lang="en-US" b="1" i="1" dirty="0" smtClean="0"/>
              <a:t>Pakistan</a:t>
            </a:r>
            <a:r>
              <a:rPr lang="en-US" dirty="0" smtClean="0"/>
              <a:t> is signatory not to do trade this bird.</a:t>
            </a:r>
            <a:endParaRPr lang="en-US" dirty="0"/>
          </a:p>
        </p:txBody>
      </p:sp>
    </p:spTree>
    <p:extLst>
      <p:ext uri="{BB962C8B-B14F-4D97-AF65-F5344CB8AC3E}">
        <p14:creationId xmlns:p14="http://schemas.microsoft.com/office/powerpoint/2010/main" val="3252367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t>Conservation on Biological Diversity 1992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Any endangered species can be put in list or out of list by the will of state.</a:t>
            </a:r>
          </a:p>
          <a:p>
            <a:pPr marL="0" indent="0">
              <a:buNone/>
            </a:pPr>
            <a:r>
              <a:rPr lang="en-US" b="1" i="1" u="sng" dirty="0" smtClean="0">
                <a:latin typeface="Arial Black" pitchFamily="34" charset="0"/>
              </a:rPr>
              <a:t>Endangered Species Act of 1973 </a:t>
            </a:r>
            <a:r>
              <a:rPr lang="en-US" dirty="0" smtClean="0">
                <a:latin typeface="Arial Black" pitchFamily="34" charset="0"/>
              </a:rPr>
              <a:t>: </a:t>
            </a:r>
          </a:p>
          <a:p>
            <a:r>
              <a:rPr lang="en-US" dirty="0" smtClean="0"/>
              <a:t>Critical habitat definition was introduced first time.</a:t>
            </a:r>
          </a:p>
          <a:p>
            <a:pPr marL="0" indent="0">
              <a:buNone/>
            </a:pPr>
            <a:r>
              <a:rPr lang="en-US" b="1" i="1" u="sng" dirty="0" smtClean="0">
                <a:latin typeface="Arial Black" pitchFamily="34" charset="0"/>
              </a:rPr>
              <a:t>Act of Habitat of Any </a:t>
            </a:r>
            <a:r>
              <a:rPr lang="en-US" b="1" i="1" u="sng" dirty="0">
                <a:latin typeface="Arial Black" pitchFamily="34" charset="0"/>
              </a:rPr>
              <a:t>E</a:t>
            </a:r>
            <a:r>
              <a:rPr lang="en-US" b="1" i="1" u="sng" dirty="0" smtClean="0">
                <a:latin typeface="Arial Black" pitchFamily="34" charset="0"/>
              </a:rPr>
              <a:t>ndangered </a:t>
            </a:r>
            <a:r>
              <a:rPr lang="en-US" b="1" i="1" u="sng" dirty="0">
                <a:latin typeface="Arial Black" pitchFamily="34" charset="0"/>
              </a:rPr>
              <a:t>S</a:t>
            </a:r>
            <a:r>
              <a:rPr lang="en-US" b="1" i="1" u="sng" dirty="0" smtClean="0">
                <a:latin typeface="Arial Black" pitchFamily="34" charset="0"/>
              </a:rPr>
              <a:t>pecies</a:t>
            </a:r>
            <a:r>
              <a:rPr lang="en-US" dirty="0" smtClean="0">
                <a:latin typeface="Arial Black" pitchFamily="34" charset="0"/>
              </a:rPr>
              <a:t> :</a:t>
            </a:r>
          </a:p>
          <a:p>
            <a:r>
              <a:rPr lang="en-US" dirty="0" smtClean="0"/>
              <a:t>This act is against the property right of residence of people of any country (especially this act affected American people most of all). For example if any person has the property of 158000 and there is any habitat of endangered species then he is not allowed to make any type of change that habitat.</a:t>
            </a:r>
          </a:p>
          <a:p>
            <a:r>
              <a:rPr lang="en-US" dirty="0" smtClean="0"/>
              <a:t>After some time this act was changed and </a:t>
            </a:r>
            <a:r>
              <a:rPr lang="en-US" dirty="0" err="1" smtClean="0"/>
              <a:t>defence</a:t>
            </a:r>
            <a:r>
              <a:rPr lang="en-US" dirty="0" smtClean="0"/>
              <a:t> department was allowed to change critical habitat. </a:t>
            </a:r>
          </a:p>
          <a:p>
            <a:r>
              <a:rPr lang="en-US" dirty="0" smtClean="0"/>
              <a:t>Bush meal was sent to China and America from Africa.</a:t>
            </a:r>
          </a:p>
          <a:p>
            <a:endParaRPr lang="en-US" dirty="0"/>
          </a:p>
        </p:txBody>
      </p:sp>
    </p:spTree>
    <p:extLst>
      <p:ext uri="{BB962C8B-B14F-4D97-AF65-F5344CB8AC3E}">
        <p14:creationId xmlns:p14="http://schemas.microsoft.com/office/powerpoint/2010/main" val="3228137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TotalTime>
  <Words>444</Words>
  <Application>Microsoft Office PowerPoint</Application>
  <PresentationFormat>On-screen Show (4:3)</PresentationFormat>
  <Paragraphs>52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WILDLIFE</vt:lpstr>
      <vt:lpstr>Wildlife Legislation (قانون سازی)</vt:lpstr>
      <vt:lpstr>Wildlife Legislation (قانون سازی)</vt:lpstr>
      <vt:lpstr>Conservation on Biological Diversity 1992</vt:lpstr>
      <vt:lpstr>Conservation on Biological Diversity 1992</vt:lpstr>
      <vt:lpstr>Conservation on Biological Diversity 1992</vt:lpstr>
      <vt:lpstr>Conservation on Biological Diversity 1992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WILDLIFE</dc:title>
  <dc:creator>Kashif Manzoor</dc:creator>
  <cp:lastModifiedBy>Kashif Manzoor</cp:lastModifiedBy>
  <cp:revision>27</cp:revision>
  <dcterms:created xsi:type="dcterms:W3CDTF">2015-10-31T14:28:03Z</dcterms:created>
  <dcterms:modified xsi:type="dcterms:W3CDTF">2015-10-31T16:42:11Z</dcterms:modified>
</cp:coreProperties>
</file>