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52" r:id="rId1"/>
  </p:sldMasterIdLst>
  <p:notesMasterIdLst>
    <p:notesMasterId r:id="rId26"/>
  </p:notesMasterIdLst>
  <p:sldIdLst>
    <p:sldId id="256" r:id="rId2"/>
    <p:sldId id="311" r:id="rId3"/>
    <p:sldId id="338" r:id="rId4"/>
    <p:sldId id="312" r:id="rId5"/>
    <p:sldId id="317" r:id="rId6"/>
    <p:sldId id="328" r:id="rId7"/>
    <p:sldId id="335" r:id="rId8"/>
    <p:sldId id="333" r:id="rId9"/>
    <p:sldId id="329" r:id="rId10"/>
    <p:sldId id="330" r:id="rId11"/>
    <p:sldId id="331" r:id="rId12"/>
    <p:sldId id="345" r:id="rId13"/>
    <p:sldId id="332" r:id="rId14"/>
    <p:sldId id="334" r:id="rId15"/>
    <p:sldId id="336" r:id="rId16"/>
    <p:sldId id="337" r:id="rId17"/>
    <p:sldId id="339" r:id="rId18"/>
    <p:sldId id="340" r:id="rId19"/>
    <p:sldId id="341" r:id="rId20"/>
    <p:sldId id="342" r:id="rId21"/>
    <p:sldId id="343" r:id="rId22"/>
    <p:sldId id="346" r:id="rId23"/>
    <p:sldId id="344" r:id="rId24"/>
    <p:sldId id="304" r:id="rId25"/>
  </p:sldIdLst>
  <p:sldSz cx="10764838"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39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84" autoAdjust="0"/>
  </p:normalViewPr>
  <p:slideViewPr>
    <p:cSldViewPr>
      <p:cViewPr varScale="1">
        <p:scale>
          <a:sx n="68" d="100"/>
          <a:sy n="68" d="100"/>
        </p:scale>
        <p:origin x="1098" y="72"/>
      </p:cViewPr>
      <p:guideLst>
        <p:guide orient="horz" pos="2160"/>
        <p:guide pos="3391"/>
      </p:guideLst>
    </p:cSldViewPr>
  </p:slideViewPr>
  <p:outlineViewPr>
    <p:cViewPr>
      <p:scale>
        <a:sx n="33" d="100"/>
        <a:sy n="33" d="100"/>
      </p:scale>
      <p:origin x="0" y="894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ADFBB3B-1513-4D12-B4AA-4C67F07043BF}" type="datetimeFigureOut">
              <a:rPr lang="en-IN" smtClean="0"/>
              <a:t>18-03-2025</a:t>
            </a:fld>
            <a:endParaRPr lang="en-IN"/>
          </a:p>
        </p:txBody>
      </p:sp>
      <p:sp>
        <p:nvSpPr>
          <p:cNvPr id="4" name="Slide Image Placeholder 3"/>
          <p:cNvSpPr>
            <a:spLocks noGrp="1" noRot="1" noChangeAspect="1"/>
          </p:cNvSpPr>
          <p:nvPr>
            <p:ph type="sldImg" idx="2"/>
          </p:nvPr>
        </p:nvSpPr>
        <p:spPr>
          <a:xfrm>
            <a:off x="738188" y="685800"/>
            <a:ext cx="5381625"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9672E55-3CA1-4572-B681-FD76F4575053}" type="slidenum">
              <a:rPr lang="en-IN" smtClean="0"/>
              <a:t>‹#›</a:t>
            </a:fld>
            <a:endParaRPr lang="en-IN"/>
          </a:p>
        </p:txBody>
      </p:sp>
    </p:spTree>
    <p:extLst>
      <p:ext uri="{BB962C8B-B14F-4D97-AF65-F5344CB8AC3E}">
        <p14:creationId xmlns:p14="http://schemas.microsoft.com/office/powerpoint/2010/main" val="38892058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10764838"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76890" y="69756"/>
            <a:ext cx="10611055"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525019" y="3200400"/>
            <a:ext cx="7535387"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3/18/2025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B6F15528-21DE-4FAA-801E-634DDDAF4B2B}" type="slidenum">
              <a:rPr lang="en-US" smtClean="0"/>
              <a:pPr/>
              <a:t>‹#›</a:t>
            </a:fld>
            <a:endParaRPr lang="en-US"/>
          </a:p>
        </p:txBody>
      </p:sp>
      <p:sp>
        <p:nvSpPr>
          <p:cNvPr id="7" name="Rectangle 6"/>
          <p:cNvSpPr/>
          <p:nvPr/>
        </p:nvSpPr>
        <p:spPr>
          <a:xfrm>
            <a:off x="74086" y="1449304"/>
            <a:ext cx="10620668"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74086" y="1396720"/>
            <a:ext cx="10620668"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74086" y="2976649"/>
            <a:ext cx="10620668"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538242" y="1505931"/>
            <a:ext cx="9688354" cy="1470025"/>
          </a:xfrm>
        </p:spPr>
        <p:txBody>
          <a:bodyPr anchor="ctr"/>
          <a:lstStyle>
            <a:lvl1pPr algn="ctr">
              <a:defRPr lang="en-US" dirty="0">
                <a:solidFill>
                  <a:srgbClr val="FFFFFF"/>
                </a:solidFill>
              </a:defRPr>
            </a:lvl1pPr>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804508" y="274642"/>
            <a:ext cx="2368264"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1076484" y="274641"/>
            <a:ext cx="654861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1076484" y="1447800"/>
            <a:ext cx="9150112"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10764838"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76890" y="69756"/>
            <a:ext cx="10611055"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850348" y="952501"/>
            <a:ext cx="9150112" cy="1362075"/>
          </a:xfrm>
        </p:spPr>
        <p:txBody>
          <a:bodyPr anchor="b" anchorCtr="0"/>
          <a:lstStyle>
            <a:lvl1pPr algn="l">
              <a:buNone/>
              <a:defRPr sz="4000" b="0" cap="none"/>
            </a:lvl1pPr>
          </a:lstStyle>
          <a:p>
            <a:r>
              <a:rPr kumimoji="0" lang="en-US"/>
              <a:t>Click to edit Master title style</a:t>
            </a:r>
          </a:p>
        </p:txBody>
      </p:sp>
      <p:sp>
        <p:nvSpPr>
          <p:cNvPr id="3" name="Text Placeholder 2"/>
          <p:cNvSpPr>
            <a:spLocks noGrp="1"/>
          </p:cNvSpPr>
          <p:nvPr>
            <p:ph type="body" idx="1"/>
          </p:nvPr>
        </p:nvSpPr>
        <p:spPr>
          <a:xfrm>
            <a:off x="850348" y="2547938"/>
            <a:ext cx="9150112"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3/18/2025</a:t>
            </a:fld>
            <a:endParaRPr lang="en-US"/>
          </a:p>
        </p:txBody>
      </p:sp>
      <p:sp>
        <p:nvSpPr>
          <p:cNvPr id="5" name="Footer Placeholder 4"/>
          <p:cNvSpPr>
            <a:spLocks noGrp="1"/>
          </p:cNvSpPr>
          <p:nvPr>
            <p:ph type="ftr" sz="quarter" idx="11"/>
          </p:nvPr>
        </p:nvSpPr>
        <p:spPr>
          <a:xfrm>
            <a:off x="941923" y="6172200"/>
            <a:ext cx="4709617" cy="457200"/>
          </a:xfrm>
        </p:spPr>
        <p:txBody>
          <a:bodyPr/>
          <a:lstStyle/>
          <a:p>
            <a:endParaRPr lang="en-US"/>
          </a:p>
        </p:txBody>
      </p:sp>
      <p:sp>
        <p:nvSpPr>
          <p:cNvPr id="7" name="Rectangle 6"/>
          <p:cNvSpPr/>
          <p:nvPr/>
        </p:nvSpPr>
        <p:spPr>
          <a:xfrm flipV="1">
            <a:off x="81716" y="2376830"/>
            <a:ext cx="10611224"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81403" y="2341476"/>
            <a:ext cx="10611537"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80414" y="2468880"/>
            <a:ext cx="10612526"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72237" y="6208776"/>
            <a:ext cx="538242" cy="457200"/>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1D8BD707-D9CF-40AE-B4C6-C98DA3205C09}" type="datetimeFigureOut">
              <a:rPr lang="en-US" smtClean="0"/>
              <a:pPr/>
              <a:t>3/18/2025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
          </p:nvPr>
        </p:nvSpPr>
        <p:spPr>
          <a:xfrm>
            <a:off x="1076484" y="1447800"/>
            <a:ext cx="4413584"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5808527" y="1447800"/>
            <a:ext cx="4413584"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076484" y="273050"/>
            <a:ext cx="9150112" cy="1143000"/>
          </a:xfrm>
        </p:spPr>
        <p:txBody>
          <a:bodyPr anchor="b" anchorCtr="0"/>
          <a:lstStyle>
            <a:lvl1pPr>
              <a:defRPr/>
            </a:lvl1pPr>
          </a:lstStyle>
          <a:p>
            <a:r>
              <a:rPr kumimoji="0" lang="en-US"/>
              <a:t>Click to edit Master title style</a:t>
            </a:r>
          </a:p>
        </p:txBody>
      </p:sp>
      <p:sp>
        <p:nvSpPr>
          <p:cNvPr id="3" name="Text Placeholder 2"/>
          <p:cNvSpPr>
            <a:spLocks noGrp="1"/>
          </p:cNvSpPr>
          <p:nvPr>
            <p:ph type="body" idx="1"/>
          </p:nvPr>
        </p:nvSpPr>
        <p:spPr>
          <a:xfrm>
            <a:off x="1076484" y="1447800"/>
            <a:ext cx="4395642"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5830954" y="1447800"/>
            <a:ext cx="4395642"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1D8BD707-D9CF-40AE-B4C6-C98DA3205C09}" type="datetimeFigureOut">
              <a:rPr lang="en-US" smtClean="0"/>
              <a:pPr/>
              <a:t>3/18/2025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half" idx="2"/>
          </p:nvPr>
        </p:nvSpPr>
        <p:spPr>
          <a:xfrm>
            <a:off x="1076484" y="2247900"/>
            <a:ext cx="4395642"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half" idx="4"/>
          </p:nvPr>
        </p:nvSpPr>
        <p:spPr>
          <a:xfrm>
            <a:off x="5830954" y="2247900"/>
            <a:ext cx="4395642"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3/18/2025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10764838"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75354" y="69755"/>
            <a:ext cx="10611055"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076484" y="273050"/>
            <a:ext cx="9150112" cy="1143000"/>
          </a:xfrm>
        </p:spPr>
        <p:txBody>
          <a:bodyPr anchor="b" anchorCtr="0"/>
          <a:lstStyle>
            <a:lvl1pPr algn="l">
              <a:buNone/>
              <a:defRPr sz="4000" b="0"/>
            </a:lvl1pPr>
          </a:lstStyle>
          <a:p>
            <a:r>
              <a:rPr kumimoji="0" lang="en-US"/>
              <a:t>Click to edit Master title style</a:t>
            </a:r>
          </a:p>
        </p:txBody>
      </p:sp>
      <p:sp>
        <p:nvSpPr>
          <p:cNvPr id="3" name="Text Placeholder 2"/>
          <p:cNvSpPr>
            <a:spLocks noGrp="1"/>
          </p:cNvSpPr>
          <p:nvPr>
            <p:ph type="body" idx="2"/>
          </p:nvPr>
        </p:nvSpPr>
        <p:spPr>
          <a:xfrm>
            <a:off x="1076484" y="1600200"/>
            <a:ext cx="2242675"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quarter" idx="1"/>
          </p:nvPr>
        </p:nvSpPr>
        <p:spPr>
          <a:xfrm>
            <a:off x="3498572" y="1600200"/>
            <a:ext cx="6728024" cy="44958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76484" y="4900550"/>
            <a:ext cx="8611870" cy="522288"/>
          </a:xfrm>
        </p:spPr>
        <p:txBody>
          <a:bodyPr anchor="ctr">
            <a:noAutofit/>
          </a:bodyPr>
          <a:lstStyle>
            <a:lvl1pPr algn="l">
              <a:buNone/>
              <a:defRPr sz="2800" b="0"/>
            </a:lvl1pPr>
          </a:lstStyle>
          <a:p>
            <a:r>
              <a:rPr kumimoji="0" lang="en-US"/>
              <a:t>Click to edit Master title style</a:t>
            </a:r>
          </a:p>
        </p:txBody>
      </p:sp>
      <p:sp>
        <p:nvSpPr>
          <p:cNvPr id="4" name="Text Placeholder 3"/>
          <p:cNvSpPr>
            <a:spLocks noGrp="1"/>
          </p:cNvSpPr>
          <p:nvPr>
            <p:ph type="body" sz="half" idx="2"/>
          </p:nvPr>
        </p:nvSpPr>
        <p:spPr>
          <a:xfrm>
            <a:off x="1076484" y="5445825"/>
            <a:ext cx="861187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3/18/2025</a:t>
            </a:fld>
            <a:endParaRPr lang="en-US"/>
          </a:p>
        </p:txBody>
      </p:sp>
      <p:sp>
        <p:nvSpPr>
          <p:cNvPr id="6" name="Footer Placeholder 5"/>
          <p:cNvSpPr>
            <a:spLocks noGrp="1"/>
          </p:cNvSpPr>
          <p:nvPr>
            <p:ph type="ftr" sz="quarter" idx="11"/>
          </p:nvPr>
        </p:nvSpPr>
        <p:spPr>
          <a:xfrm>
            <a:off x="1076484" y="6172200"/>
            <a:ext cx="4575056" cy="457200"/>
          </a:xfrm>
        </p:spPr>
        <p:txBody>
          <a:bodyPr/>
          <a:lstStyle/>
          <a:p>
            <a:endParaRPr lang="en-US"/>
          </a:p>
        </p:txBody>
      </p:sp>
      <p:sp>
        <p:nvSpPr>
          <p:cNvPr id="7" name="Slide Number Placeholder 6"/>
          <p:cNvSpPr>
            <a:spLocks noGrp="1"/>
          </p:cNvSpPr>
          <p:nvPr>
            <p:ph type="sldNum" sz="quarter" idx="12"/>
          </p:nvPr>
        </p:nvSpPr>
        <p:spPr>
          <a:xfrm>
            <a:off x="172237" y="6208776"/>
            <a:ext cx="538242" cy="457200"/>
          </a:xfrm>
        </p:spPr>
        <p:txBody>
          <a:bodyPr/>
          <a:lstStyle/>
          <a:p>
            <a:fld id="{B6F15528-21DE-4FAA-801E-634DDDAF4B2B}" type="slidenum">
              <a:rPr lang="en-US" smtClean="0"/>
              <a:pPr/>
              <a:t>‹#›</a:t>
            </a:fld>
            <a:endParaRPr lang="en-US"/>
          </a:p>
        </p:txBody>
      </p:sp>
      <p:sp>
        <p:nvSpPr>
          <p:cNvPr id="11" name="Rectangle 10"/>
          <p:cNvSpPr/>
          <p:nvPr/>
        </p:nvSpPr>
        <p:spPr>
          <a:xfrm flipV="1">
            <a:off x="80415" y="4683555"/>
            <a:ext cx="1060336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80652" y="4650475"/>
            <a:ext cx="1060312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80655" y="4773225"/>
            <a:ext cx="10603126"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80417" y="66676"/>
            <a:ext cx="10597518"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10764838"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75354" y="69755"/>
            <a:ext cx="10611055"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1076484" y="274638"/>
            <a:ext cx="9150112" cy="1143000"/>
          </a:xfrm>
          <a:prstGeom prst="rect">
            <a:avLst/>
          </a:prstGeom>
        </p:spPr>
        <p:txBody>
          <a:bodyPr bIns="91440" anchor="b" anchorCtr="0">
            <a:normAutofit/>
          </a:bodyPr>
          <a:lstStyle/>
          <a:p>
            <a:r>
              <a:rPr kumimoji="0" lang="en-US"/>
              <a:t>Click to edit Master title style</a:t>
            </a:r>
          </a:p>
        </p:txBody>
      </p:sp>
      <p:sp>
        <p:nvSpPr>
          <p:cNvPr id="13" name="Text Placeholder 12"/>
          <p:cNvSpPr>
            <a:spLocks noGrp="1"/>
          </p:cNvSpPr>
          <p:nvPr>
            <p:ph type="body" idx="1"/>
          </p:nvPr>
        </p:nvSpPr>
        <p:spPr>
          <a:xfrm>
            <a:off x="1076484" y="1447800"/>
            <a:ext cx="9150112" cy="4572000"/>
          </a:xfrm>
          <a:prstGeom prst="rect">
            <a:avLst/>
          </a:prstGeom>
        </p:spPr>
        <p:txBody>
          <a:bodyPr>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7266266" y="6191250"/>
            <a:ext cx="2915477" cy="476250"/>
          </a:xfrm>
          <a:prstGeom prst="rect">
            <a:avLst/>
          </a:prstGeom>
        </p:spPr>
        <p:txBody>
          <a:bodyPr anchor="ctr" anchorCtr="0"/>
          <a:lstStyle>
            <a:lvl1pPr algn="r" eaLnBrk="1" latinLnBrk="0" hangingPunct="1">
              <a:defRPr kumimoji="0" sz="1400">
                <a:solidFill>
                  <a:schemeClr val="tx2"/>
                </a:solidFill>
              </a:defRPr>
            </a:lvl1pPr>
          </a:lstStyle>
          <a:p>
            <a:fld id="{1D8BD707-D9CF-40AE-B4C6-C98DA3205C09}" type="datetimeFigureOut">
              <a:rPr lang="en-US" smtClean="0"/>
              <a:pPr/>
              <a:t>3/18/2025</a:t>
            </a:fld>
            <a:endParaRPr lang="en-US"/>
          </a:p>
        </p:txBody>
      </p:sp>
      <p:sp>
        <p:nvSpPr>
          <p:cNvPr id="3" name="Footer Placeholder 2"/>
          <p:cNvSpPr>
            <a:spLocks noGrp="1"/>
          </p:cNvSpPr>
          <p:nvPr>
            <p:ph type="ftr" sz="quarter" idx="3"/>
          </p:nvPr>
        </p:nvSpPr>
        <p:spPr>
          <a:xfrm>
            <a:off x="1076484" y="6172200"/>
            <a:ext cx="4664763"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72237" y="6210300"/>
            <a:ext cx="538242"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953" r:id="rId1"/>
    <p:sldLayoutId id="2147483954" r:id="rId2"/>
    <p:sldLayoutId id="2147483955" r:id="rId3"/>
    <p:sldLayoutId id="2147483956" r:id="rId4"/>
    <p:sldLayoutId id="2147483957" r:id="rId5"/>
    <p:sldLayoutId id="2147483958" r:id="rId6"/>
    <p:sldLayoutId id="2147483959" r:id="rId7"/>
    <p:sldLayoutId id="2147483960" r:id="rId8"/>
    <p:sldLayoutId id="2147483961" r:id="rId9"/>
    <p:sldLayoutId id="2147483962" r:id="rId10"/>
    <p:sldLayoutId id="214748396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20219" y="4038600"/>
            <a:ext cx="4495799" cy="1066800"/>
          </a:xfrm>
        </p:spPr>
        <p:txBody>
          <a:bodyPr>
            <a:normAutofit lnSpcReduction="10000"/>
          </a:bodyPr>
          <a:lstStyle/>
          <a:p>
            <a:r>
              <a:rPr lang="en-IN" sz="3200" b="1" dirty="0">
                <a:solidFill>
                  <a:schemeClr val="tx1"/>
                </a:solidFill>
              </a:rPr>
              <a:t>By: Shozab Seemab Khan</a:t>
            </a:r>
          </a:p>
          <a:p>
            <a:r>
              <a:rPr lang="en-IN" sz="3200" b="1" dirty="0">
                <a:solidFill>
                  <a:schemeClr val="tx1"/>
                </a:solidFill>
              </a:rPr>
              <a:t>(PhD Zoology Scholar)</a:t>
            </a:r>
          </a:p>
          <a:p>
            <a:endParaRPr lang="en-IN" sz="3200" b="1" dirty="0">
              <a:solidFill>
                <a:schemeClr val="tx1"/>
              </a:solidFill>
            </a:endParaRPr>
          </a:p>
        </p:txBody>
      </p:sp>
      <p:sp>
        <p:nvSpPr>
          <p:cNvPr id="2" name="Title 1"/>
          <p:cNvSpPr>
            <a:spLocks noGrp="1"/>
          </p:cNvSpPr>
          <p:nvPr>
            <p:ph type="ctrTitle"/>
          </p:nvPr>
        </p:nvSpPr>
        <p:spPr>
          <a:xfrm>
            <a:off x="538242" y="1524002"/>
            <a:ext cx="9688354" cy="1451959"/>
          </a:xfrm>
        </p:spPr>
        <p:txBody>
          <a:bodyPr>
            <a:normAutofit/>
          </a:bodyPr>
          <a:lstStyle/>
          <a:p>
            <a:r>
              <a:rPr lang="en-IN" b="1" dirty="0">
                <a:latin typeface="Times New Roman" pitchFamily="18" charset="0"/>
                <a:cs typeface="Times New Roman" pitchFamily="18" charset="0"/>
              </a:rPr>
              <a:t>BASIC CONCEPTS OF ECOLOGY</a:t>
            </a:r>
            <a:br>
              <a:rPr lang="en-IN" b="1" dirty="0">
                <a:latin typeface="Times New Roman" pitchFamily="18" charset="0"/>
                <a:cs typeface="Times New Roman" pitchFamily="18" charset="0"/>
              </a:rPr>
            </a:br>
            <a:r>
              <a:rPr lang="en-IN" b="1" dirty="0">
                <a:latin typeface="Times New Roman" pitchFamily="18" charset="0"/>
                <a:cs typeface="Times New Roman" pitchFamily="18" charset="0"/>
              </a:rPr>
              <a:t>Types of Ecology</a:t>
            </a:r>
          </a:p>
        </p:txBody>
      </p:sp>
      <p:sp>
        <p:nvSpPr>
          <p:cNvPr id="4" name="Subtitle 2">
            <a:extLst>
              <a:ext uri="{FF2B5EF4-FFF2-40B4-BE49-F238E27FC236}">
                <a16:creationId xmlns:a16="http://schemas.microsoft.com/office/drawing/2014/main" id="{39978E7D-6872-CD77-FB71-BD9B01DE66CF}"/>
              </a:ext>
            </a:extLst>
          </p:cNvPr>
          <p:cNvSpPr txBox="1">
            <a:spLocks/>
          </p:cNvSpPr>
          <p:nvPr/>
        </p:nvSpPr>
        <p:spPr>
          <a:xfrm>
            <a:off x="1877219" y="6019800"/>
            <a:ext cx="7010400" cy="609600"/>
          </a:xfrm>
          <a:prstGeom prst="rect">
            <a:avLst/>
          </a:prstGeom>
        </p:spPr>
        <p:txBody>
          <a:bodyPr>
            <a:normAutofit/>
          </a:bodyPr>
          <a:lstStyle>
            <a:lvl1pPr marL="0" indent="0" algn="ctr" rtl="0" eaLnBrk="1" latinLnBrk="0" hangingPunct="1">
              <a:spcBef>
                <a:spcPts val="580"/>
              </a:spcBef>
              <a:buClr>
                <a:schemeClr val="accent1"/>
              </a:buClr>
              <a:buSzPct val="85000"/>
              <a:buFont typeface="Wingdings 2"/>
              <a:buNone/>
              <a:defRPr kumimoji="0" sz="2600" kern="1200">
                <a:solidFill>
                  <a:schemeClr val="tx2"/>
                </a:solidFill>
                <a:latin typeface="+mn-lt"/>
                <a:ea typeface="+mn-ea"/>
                <a:cs typeface="+mn-cs"/>
              </a:defRPr>
            </a:lvl1pPr>
            <a:lvl2pPr marL="457200" indent="0" algn="ctr" rtl="0" eaLnBrk="1" latinLnBrk="0" hangingPunct="1">
              <a:spcBef>
                <a:spcPts val="370"/>
              </a:spcBef>
              <a:buClr>
                <a:schemeClr val="accent2"/>
              </a:buClr>
              <a:buSzPct val="85000"/>
              <a:buFont typeface="Wingdings 2"/>
              <a:buNone/>
              <a:defRPr kumimoji="0" sz="2400" kern="1200">
                <a:solidFill>
                  <a:schemeClr val="tx1"/>
                </a:solidFill>
                <a:latin typeface="+mn-lt"/>
                <a:ea typeface="+mn-ea"/>
                <a:cs typeface="+mn-cs"/>
              </a:defRPr>
            </a:lvl2pPr>
            <a:lvl3pPr marL="914400" indent="0" algn="ctr" rtl="0" eaLnBrk="1" latinLnBrk="0" hangingPunct="1">
              <a:spcBef>
                <a:spcPts val="370"/>
              </a:spcBef>
              <a:buClr>
                <a:schemeClr val="accent1">
                  <a:tint val="60000"/>
                </a:schemeClr>
              </a:buClr>
              <a:buSzPct val="85000"/>
              <a:buFont typeface="Wingdings 2"/>
              <a:buNone/>
              <a:defRPr kumimoji="0" sz="2000" kern="1200">
                <a:solidFill>
                  <a:schemeClr val="tx1"/>
                </a:solidFill>
                <a:latin typeface="+mn-lt"/>
                <a:ea typeface="+mn-ea"/>
                <a:cs typeface="+mn-cs"/>
              </a:defRPr>
            </a:lvl3pPr>
            <a:lvl4pPr marL="1371600" indent="0" algn="ctr" rtl="0" eaLnBrk="1" latinLnBrk="0" hangingPunct="1">
              <a:spcBef>
                <a:spcPts val="370"/>
              </a:spcBef>
              <a:buClr>
                <a:schemeClr val="accent3"/>
              </a:buClr>
              <a:buSzPct val="80000"/>
              <a:buFont typeface="Wingdings 2"/>
              <a:buNone/>
              <a:defRPr kumimoji="0" sz="2000" kern="1200">
                <a:solidFill>
                  <a:schemeClr val="tx1"/>
                </a:solidFill>
                <a:latin typeface="+mn-lt"/>
                <a:ea typeface="+mn-ea"/>
                <a:cs typeface="+mn-cs"/>
              </a:defRPr>
            </a:lvl4pPr>
            <a:lvl5pPr marL="1828800" indent="0" algn="ctr" rtl="0" eaLnBrk="1" latinLnBrk="0" hangingPunct="1">
              <a:spcBef>
                <a:spcPts val="370"/>
              </a:spcBef>
              <a:buClr>
                <a:schemeClr val="accent3"/>
              </a:buClr>
              <a:buFontTx/>
              <a:buNone/>
              <a:defRPr kumimoji="0" sz="2000" kern="1200">
                <a:solidFill>
                  <a:schemeClr val="tx1"/>
                </a:solidFill>
                <a:latin typeface="+mn-lt"/>
                <a:ea typeface="+mn-ea"/>
                <a:cs typeface="+mn-cs"/>
              </a:defRPr>
            </a:lvl5pPr>
            <a:lvl6pPr marL="2286000" indent="0" algn="ctr" rtl="0" eaLnBrk="1" latinLnBrk="0" hangingPunct="1">
              <a:spcBef>
                <a:spcPts val="370"/>
              </a:spcBef>
              <a:buClr>
                <a:schemeClr val="accent3"/>
              </a:buClr>
              <a:buNone/>
              <a:defRPr kumimoji="0" sz="1800" kern="1200" baseline="0">
                <a:solidFill>
                  <a:schemeClr val="tx1"/>
                </a:solidFill>
                <a:latin typeface="+mn-lt"/>
                <a:ea typeface="+mn-ea"/>
                <a:cs typeface="+mn-cs"/>
              </a:defRPr>
            </a:lvl6pPr>
            <a:lvl7pPr marL="2743200" indent="0" algn="ctr" rtl="0" eaLnBrk="1" latinLnBrk="0" hangingPunct="1">
              <a:spcBef>
                <a:spcPts val="370"/>
              </a:spcBef>
              <a:buClr>
                <a:schemeClr val="accent2"/>
              </a:buClr>
              <a:buNone/>
              <a:defRPr kumimoji="0" sz="1800" kern="1200">
                <a:solidFill>
                  <a:schemeClr val="tx1"/>
                </a:solidFill>
                <a:latin typeface="+mn-lt"/>
                <a:ea typeface="+mn-ea"/>
                <a:cs typeface="+mn-cs"/>
              </a:defRPr>
            </a:lvl7pPr>
            <a:lvl8pPr marL="3200400" indent="0" algn="ctr" rtl="0" eaLnBrk="1" latinLnBrk="0" hangingPunct="1">
              <a:spcBef>
                <a:spcPts val="370"/>
              </a:spcBef>
              <a:buClr>
                <a:schemeClr val="accent1">
                  <a:tint val="60000"/>
                </a:schemeClr>
              </a:buClr>
              <a:buNone/>
              <a:defRPr kumimoji="0" sz="1800" kern="1200">
                <a:solidFill>
                  <a:schemeClr val="tx1"/>
                </a:solidFill>
                <a:latin typeface="+mn-lt"/>
                <a:ea typeface="+mn-ea"/>
                <a:cs typeface="+mn-cs"/>
              </a:defRPr>
            </a:lvl8pPr>
            <a:lvl9pPr marL="3657600" indent="0" algn="ctr" rtl="0" eaLnBrk="1" latinLnBrk="0" hangingPunct="1">
              <a:spcBef>
                <a:spcPts val="370"/>
              </a:spcBef>
              <a:buClr>
                <a:schemeClr val="accent2">
                  <a:tint val="60000"/>
                </a:schemeClr>
              </a:buClr>
              <a:buNone/>
              <a:defRPr kumimoji="0" sz="1800" kern="1200">
                <a:solidFill>
                  <a:schemeClr val="tx1"/>
                </a:solidFill>
                <a:latin typeface="+mn-lt"/>
                <a:ea typeface="+mn-ea"/>
                <a:cs typeface="+mn-cs"/>
              </a:defRPr>
            </a:lvl9pPr>
          </a:lstStyle>
          <a:p>
            <a:r>
              <a:rPr lang="en-IN" sz="3200" b="1" dirty="0">
                <a:solidFill>
                  <a:srgbClr val="C00000"/>
                </a:solidFill>
              </a:rPr>
              <a:t>ABAIDULLAH COLLEGE PAKPATTAN</a:t>
            </a:r>
          </a:p>
        </p:txBody>
      </p:sp>
      <p:sp>
        <p:nvSpPr>
          <p:cNvPr id="5" name="Subtitle 2">
            <a:extLst>
              <a:ext uri="{FF2B5EF4-FFF2-40B4-BE49-F238E27FC236}">
                <a16:creationId xmlns:a16="http://schemas.microsoft.com/office/drawing/2014/main" id="{4C44ED0D-D3A9-25EB-CCDB-8A0D3EC5EF79}"/>
              </a:ext>
            </a:extLst>
          </p:cNvPr>
          <p:cNvSpPr txBox="1">
            <a:spLocks/>
          </p:cNvSpPr>
          <p:nvPr/>
        </p:nvSpPr>
        <p:spPr>
          <a:xfrm>
            <a:off x="1267619" y="228600"/>
            <a:ext cx="8153400" cy="1066800"/>
          </a:xfrm>
          <a:prstGeom prst="rect">
            <a:avLst/>
          </a:prstGeom>
        </p:spPr>
        <p:txBody>
          <a:bodyPr>
            <a:normAutofit fontScale="92500" lnSpcReduction="10000"/>
          </a:bodyPr>
          <a:lstStyle>
            <a:lvl1pPr marL="0" indent="0" algn="ctr" rtl="0" eaLnBrk="1" latinLnBrk="0" hangingPunct="1">
              <a:spcBef>
                <a:spcPts val="580"/>
              </a:spcBef>
              <a:buClr>
                <a:schemeClr val="accent1"/>
              </a:buClr>
              <a:buSzPct val="85000"/>
              <a:buFont typeface="Wingdings 2"/>
              <a:buNone/>
              <a:defRPr kumimoji="0" sz="2600" kern="1200">
                <a:solidFill>
                  <a:schemeClr val="tx2"/>
                </a:solidFill>
                <a:latin typeface="+mn-lt"/>
                <a:ea typeface="+mn-ea"/>
                <a:cs typeface="+mn-cs"/>
              </a:defRPr>
            </a:lvl1pPr>
            <a:lvl2pPr marL="457200" indent="0" algn="ctr" rtl="0" eaLnBrk="1" latinLnBrk="0" hangingPunct="1">
              <a:spcBef>
                <a:spcPts val="370"/>
              </a:spcBef>
              <a:buClr>
                <a:schemeClr val="accent2"/>
              </a:buClr>
              <a:buSzPct val="85000"/>
              <a:buFont typeface="Wingdings 2"/>
              <a:buNone/>
              <a:defRPr kumimoji="0" sz="2400" kern="1200">
                <a:solidFill>
                  <a:schemeClr val="tx1"/>
                </a:solidFill>
                <a:latin typeface="+mn-lt"/>
                <a:ea typeface="+mn-ea"/>
                <a:cs typeface="+mn-cs"/>
              </a:defRPr>
            </a:lvl2pPr>
            <a:lvl3pPr marL="914400" indent="0" algn="ctr" rtl="0" eaLnBrk="1" latinLnBrk="0" hangingPunct="1">
              <a:spcBef>
                <a:spcPts val="370"/>
              </a:spcBef>
              <a:buClr>
                <a:schemeClr val="accent1">
                  <a:tint val="60000"/>
                </a:schemeClr>
              </a:buClr>
              <a:buSzPct val="85000"/>
              <a:buFont typeface="Wingdings 2"/>
              <a:buNone/>
              <a:defRPr kumimoji="0" sz="2000" kern="1200">
                <a:solidFill>
                  <a:schemeClr val="tx1"/>
                </a:solidFill>
                <a:latin typeface="+mn-lt"/>
                <a:ea typeface="+mn-ea"/>
                <a:cs typeface="+mn-cs"/>
              </a:defRPr>
            </a:lvl3pPr>
            <a:lvl4pPr marL="1371600" indent="0" algn="ctr" rtl="0" eaLnBrk="1" latinLnBrk="0" hangingPunct="1">
              <a:spcBef>
                <a:spcPts val="370"/>
              </a:spcBef>
              <a:buClr>
                <a:schemeClr val="accent3"/>
              </a:buClr>
              <a:buSzPct val="80000"/>
              <a:buFont typeface="Wingdings 2"/>
              <a:buNone/>
              <a:defRPr kumimoji="0" sz="2000" kern="1200">
                <a:solidFill>
                  <a:schemeClr val="tx1"/>
                </a:solidFill>
                <a:latin typeface="+mn-lt"/>
                <a:ea typeface="+mn-ea"/>
                <a:cs typeface="+mn-cs"/>
              </a:defRPr>
            </a:lvl4pPr>
            <a:lvl5pPr marL="1828800" indent="0" algn="ctr" rtl="0" eaLnBrk="1" latinLnBrk="0" hangingPunct="1">
              <a:spcBef>
                <a:spcPts val="370"/>
              </a:spcBef>
              <a:buClr>
                <a:schemeClr val="accent3"/>
              </a:buClr>
              <a:buFontTx/>
              <a:buNone/>
              <a:defRPr kumimoji="0" sz="2000" kern="1200">
                <a:solidFill>
                  <a:schemeClr val="tx1"/>
                </a:solidFill>
                <a:latin typeface="+mn-lt"/>
                <a:ea typeface="+mn-ea"/>
                <a:cs typeface="+mn-cs"/>
              </a:defRPr>
            </a:lvl5pPr>
            <a:lvl6pPr marL="2286000" indent="0" algn="ctr" rtl="0" eaLnBrk="1" latinLnBrk="0" hangingPunct="1">
              <a:spcBef>
                <a:spcPts val="370"/>
              </a:spcBef>
              <a:buClr>
                <a:schemeClr val="accent3"/>
              </a:buClr>
              <a:buNone/>
              <a:defRPr kumimoji="0" sz="1800" kern="1200" baseline="0">
                <a:solidFill>
                  <a:schemeClr val="tx1"/>
                </a:solidFill>
                <a:latin typeface="+mn-lt"/>
                <a:ea typeface="+mn-ea"/>
                <a:cs typeface="+mn-cs"/>
              </a:defRPr>
            </a:lvl6pPr>
            <a:lvl7pPr marL="2743200" indent="0" algn="ctr" rtl="0" eaLnBrk="1" latinLnBrk="0" hangingPunct="1">
              <a:spcBef>
                <a:spcPts val="370"/>
              </a:spcBef>
              <a:buClr>
                <a:schemeClr val="accent2"/>
              </a:buClr>
              <a:buNone/>
              <a:defRPr kumimoji="0" sz="1800" kern="1200">
                <a:solidFill>
                  <a:schemeClr val="tx1"/>
                </a:solidFill>
                <a:latin typeface="+mn-lt"/>
                <a:ea typeface="+mn-ea"/>
                <a:cs typeface="+mn-cs"/>
              </a:defRPr>
            </a:lvl7pPr>
            <a:lvl8pPr marL="3200400" indent="0" algn="ctr" rtl="0" eaLnBrk="1" latinLnBrk="0" hangingPunct="1">
              <a:spcBef>
                <a:spcPts val="370"/>
              </a:spcBef>
              <a:buClr>
                <a:schemeClr val="accent1">
                  <a:tint val="60000"/>
                </a:schemeClr>
              </a:buClr>
              <a:buNone/>
              <a:defRPr kumimoji="0" sz="1800" kern="1200">
                <a:solidFill>
                  <a:schemeClr val="tx1"/>
                </a:solidFill>
                <a:latin typeface="+mn-lt"/>
                <a:ea typeface="+mn-ea"/>
                <a:cs typeface="+mn-cs"/>
              </a:defRPr>
            </a:lvl8pPr>
            <a:lvl9pPr marL="3657600" indent="0" algn="ctr" rtl="0" eaLnBrk="1" latinLnBrk="0" hangingPunct="1">
              <a:spcBef>
                <a:spcPts val="370"/>
              </a:spcBef>
              <a:buClr>
                <a:schemeClr val="accent2">
                  <a:tint val="60000"/>
                </a:schemeClr>
              </a:buClr>
              <a:buNone/>
              <a:defRPr kumimoji="0" sz="1800" kern="1200">
                <a:solidFill>
                  <a:schemeClr val="tx1"/>
                </a:solidFill>
                <a:latin typeface="+mn-lt"/>
                <a:ea typeface="+mn-ea"/>
                <a:cs typeface="+mn-cs"/>
              </a:defRPr>
            </a:lvl9pPr>
          </a:lstStyle>
          <a:p>
            <a:r>
              <a:rPr lang="en-IN" sz="3200" b="1" dirty="0">
                <a:solidFill>
                  <a:schemeClr val="tx1"/>
                </a:solidFill>
              </a:rPr>
              <a:t>Subject: Basic Ecology (ZOL-502)</a:t>
            </a:r>
          </a:p>
          <a:p>
            <a:r>
              <a:rPr lang="en-IN" sz="3200" b="1" dirty="0">
                <a:solidFill>
                  <a:schemeClr val="tx1"/>
                </a:solidFill>
              </a:rPr>
              <a:t>(BS Zoology 6th Semester)</a:t>
            </a:r>
          </a:p>
          <a:p>
            <a:endParaRPr lang="en-IN" sz="3200" b="1" dirty="0">
              <a:solidFill>
                <a:schemeClr val="tx1"/>
              </a:solidFill>
            </a:endParaRPr>
          </a:p>
        </p:txBody>
      </p:sp>
    </p:spTree>
    <p:extLst>
      <p:ext uri="{BB962C8B-B14F-4D97-AF65-F5344CB8AC3E}">
        <p14:creationId xmlns:p14="http://schemas.microsoft.com/office/powerpoint/2010/main" val="33042143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C0BBA8-D793-B39D-3A38-F4B52C19E4F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0F492A2-F5C7-CB16-395C-0913EA811ADC}"/>
              </a:ext>
            </a:extLst>
          </p:cNvPr>
          <p:cNvSpPr>
            <a:spLocks noGrp="1"/>
          </p:cNvSpPr>
          <p:nvPr>
            <p:ph type="title"/>
          </p:nvPr>
        </p:nvSpPr>
        <p:spPr>
          <a:xfrm>
            <a:off x="369683" y="76200"/>
            <a:ext cx="9688354" cy="762000"/>
          </a:xfrm>
        </p:spPr>
        <p:txBody>
          <a:bodyPr>
            <a:normAutofit/>
          </a:bodyPr>
          <a:lstStyle/>
          <a:p>
            <a:r>
              <a:rPr lang="en-IN" b="1" dirty="0">
                <a:solidFill>
                  <a:schemeClr val="tx1"/>
                </a:solidFill>
                <a:latin typeface="+mn-lt"/>
              </a:rPr>
              <a:t>9. Trophic Levels</a:t>
            </a:r>
          </a:p>
        </p:txBody>
      </p:sp>
      <p:sp>
        <p:nvSpPr>
          <p:cNvPr id="3" name="Content Placeholder 2">
            <a:extLst>
              <a:ext uri="{FF2B5EF4-FFF2-40B4-BE49-F238E27FC236}">
                <a16:creationId xmlns:a16="http://schemas.microsoft.com/office/drawing/2014/main" id="{3811D800-3F8C-813B-9F4A-ADE16D9CD9AE}"/>
              </a:ext>
            </a:extLst>
          </p:cNvPr>
          <p:cNvSpPr>
            <a:spLocks noGrp="1"/>
          </p:cNvSpPr>
          <p:nvPr>
            <p:ph sz="quarter" idx="1"/>
          </p:nvPr>
        </p:nvSpPr>
        <p:spPr>
          <a:xfrm>
            <a:off x="200819" y="838200"/>
            <a:ext cx="10363200" cy="5791200"/>
          </a:xfrm>
        </p:spPr>
        <p:txBody>
          <a:bodyPr>
            <a:normAutofit fontScale="92500"/>
          </a:bodyPr>
          <a:lstStyle/>
          <a:p>
            <a:pPr algn="just"/>
            <a:r>
              <a:rPr lang="en-US" sz="3600" b="1" dirty="0" err="1">
                <a:cs typeface="Times New Roman" pitchFamily="18" charset="0"/>
              </a:rPr>
              <a:t>i</a:t>
            </a:r>
            <a:r>
              <a:rPr lang="en-US" sz="3600" b="1" dirty="0">
                <a:cs typeface="Times New Roman" pitchFamily="18" charset="0"/>
              </a:rPr>
              <a:t>. Producers (Autotrophs): </a:t>
            </a:r>
          </a:p>
          <a:p>
            <a:pPr algn="just"/>
            <a:r>
              <a:rPr lang="en-US" sz="3600" dirty="0">
                <a:cs typeface="Times New Roman" pitchFamily="18" charset="0"/>
              </a:rPr>
              <a:t>Organisms that make their own food, usually through photosynthesis (e.g., plants and algae).</a:t>
            </a:r>
          </a:p>
          <a:p>
            <a:pPr algn="just"/>
            <a:r>
              <a:rPr lang="en-US" sz="3600" b="1" dirty="0">
                <a:cs typeface="Times New Roman" pitchFamily="18" charset="0"/>
              </a:rPr>
              <a:t>ii. Consumers (Heterotrophs): </a:t>
            </a:r>
          </a:p>
          <a:p>
            <a:pPr algn="just"/>
            <a:r>
              <a:rPr lang="en-US" sz="3600" dirty="0">
                <a:cs typeface="Times New Roman" pitchFamily="18" charset="0"/>
              </a:rPr>
              <a:t>Organisms that consume other organisms for energy. These can be herbivores (primary consumers), carnivores (secondary or tertiary consumers), or omnivores (eat both plants and animals).</a:t>
            </a:r>
          </a:p>
          <a:p>
            <a:pPr algn="just"/>
            <a:r>
              <a:rPr lang="en-US" sz="3600" b="1" dirty="0">
                <a:cs typeface="Times New Roman" pitchFamily="18" charset="0"/>
              </a:rPr>
              <a:t>iii. Decomposers: </a:t>
            </a:r>
          </a:p>
          <a:p>
            <a:pPr algn="just"/>
            <a:r>
              <a:rPr lang="en-US" sz="3600" dirty="0">
                <a:cs typeface="Times New Roman" pitchFamily="18" charset="0"/>
              </a:rPr>
              <a:t>Organisms like fungi and bacteria that break down dead organic matter, recycling nutrients back into the ecosystem.</a:t>
            </a:r>
          </a:p>
        </p:txBody>
      </p:sp>
    </p:spTree>
    <p:extLst>
      <p:ext uri="{BB962C8B-B14F-4D97-AF65-F5344CB8AC3E}">
        <p14:creationId xmlns:p14="http://schemas.microsoft.com/office/powerpoint/2010/main" val="37577451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A7AADD-8860-369E-DD70-482103FA53F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38E3B76-1903-129A-17D0-ECAFC948E14E}"/>
              </a:ext>
            </a:extLst>
          </p:cNvPr>
          <p:cNvSpPr>
            <a:spLocks noGrp="1"/>
          </p:cNvSpPr>
          <p:nvPr>
            <p:ph type="title"/>
          </p:nvPr>
        </p:nvSpPr>
        <p:spPr>
          <a:xfrm>
            <a:off x="369683" y="76200"/>
            <a:ext cx="9688354" cy="762000"/>
          </a:xfrm>
        </p:spPr>
        <p:txBody>
          <a:bodyPr>
            <a:normAutofit/>
          </a:bodyPr>
          <a:lstStyle/>
          <a:p>
            <a:r>
              <a:rPr lang="en-IN" b="1" dirty="0">
                <a:solidFill>
                  <a:schemeClr val="tx1"/>
                </a:solidFill>
                <a:latin typeface="+mn-lt"/>
              </a:rPr>
              <a:t>Basic Concepts of Ecology:</a:t>
            </a:r>
          </a:p>
        </p:txBody>
      </p:sp>
      <p:sp>
        <p:nvSpPr>
          <p:cNvPr id="3" name="Content Placeholder 2">
            <a:extLst>
              <a:ext uri="{FF2B5EF4-FFF2-40B4-BE49-F238E27FC236}">
                <a16:creationId xmlns:a16="http://schemas.microsoft.com/office/drawing/2014/main" id="{97C78A2D-0777-28EF-8E4A-F99E22B9ACBC}"/>
              </a:ext>
            </a:extLst>
          </p:cNvPr>
          <p:cNvSpPr>
            <a:spLocks noGrp="1"/>
          </p:cNvSpPr>
          <p:nvPr>
            <p:ph sz="quarter" idx="1"/>
          </p:nvPr>
        </p:nvSpPr>
        <p:spPr>
          <a:xfrm>
            <a:off x="200819" y="838200"/>
            <a:ext cx="10363200" cy="5791200"/>
          </a:xfrm>
        </p:spPr>
        <p:txBody>
          <a:bodyPr>
            <a:noAutofit/>
          </a:bodyPr>
          <a:lstStyle/>
          <a:p>
            <a:pPr algn="just"/>
            <a:r>
              <a:rPr lang="en-US" sz="3000" b="1" dirty="0">
                <a:cs typeface="Times New Roman" pitchFamily="18" charset="0"/>
              </a:rPr>
              <a:t>10. Food Chains</a:t>
            </a:r>
          </a:p>
          <a:p>
            <a:pPr algn="just"/>
            <a:r>
              <a:rPr lang="en-US" sz="3000" dirty="0">
                <a:cs typeface="Times New Roman" pitchFamily="18" charset="0"/>
              </a:rPr>
              <a:t>A food chain is a linear sequence of organisms through which energy and nutrients flow. </a:t>
            </a:r>
          </a:p>
          <a:p>
            <a:pPr algn="just"/>
            <a:r>
              <a:rPr lang="en-US" sz="3000" b="1" dirty="0">
                <a:cs typeface="Times New Roman" pitchFamily="18" charset="0"/>
              </a:rPr>
              <a:t>11. Food Webs </a:t>
            </a:r>
          </a:p>
          <a:p>
            <a:pPr algn="just"/>
            <a:r>
              <a:rPr lang="en-US" sz="3000" dirty="0">
                <a:cs typeface="Times New Roman" pitchFamily="18" charset="0"/>
              </a:rPr>
              <a:t>In nature, food chains are often interconnected, forming a food web that is more complex and realistic.</a:t>
            </a:r>
          </a:p>
          <a:p>
            <a:pPr algn="just"/>
            <a:r>
              <a:rPr lang="en-US" sz="3000" b="1" dirty="0">
                <a:cs typeface="Times New Roman" pitchFamily="18" charset="0"/>
              </a:rPr>
              <a:t>12. Energy Flow</a:t>
            </a:r>
          </a:p>
          <a:p>
            <a:pPr algn="just"/>
            <a:r>
              <a:rPr lang="en-US" sz="3000" dirty="0">
                <a:cs typeface="Times New Roman" pitchFamily="18" charset="0"/>
              </a:rPr>
              <a:t>Energy flows through an ecosystem starting from the sun, which provides energy to plants (producers) via photosynthesis. This energy then moves through the food chain as organisms eat and are eaten, with energy lost as heat at each level (according to the second law of thermodynamics).</a:t>
            </a:r>
          </a:p>
        </p:txBody>
      </p:sp>
    </p:spTree>
    <p:extLst>
      <p:ext uri="{BB962C8B-B14F-4D97-AF65-F5344CB8AC3E}">
        <p14:creationId xmlns:p14="http://schemas.microsoft.com/office/powerpoint/2010/main" val="26122122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16834E-9CBC-B4F1-5103-FB4CDD4CBF68}"/>
            </a:ext>
          </a:extLst>
        </p:cNvPr>
        <p:cNvGrpSpPr/>
        <p:nvPr/>
      </p:nvGrpSpPr>
      <p:grpSpPr>
        <a:xfrm>
          <a:off x="0" y="0"/>
          <a:ext cx="0" cy="0"/>
          <a:chOff x="0" y="0"/>
          <a:chExt cx="0" cy="0"/>
        </a:xfrm>
      </p:grpSpPr>
      <p:pic>
        <p:nvPicPr>
          <p:cNvPr id="7" name="Picture 6">
            <a:extLst>
              <a:ext uri="{FF2B5EF4-FFF2-40B4-BE49-F238E27FC236}">
                <a16:creationId xmlns:a16="http://schemas.microsoft.com/office/drawing/2014/main" id="{B1DD6B0A-3231-F195-EEA2-2A53FF5EDCAD}"/>
              </a:ext>
            </a:extLst>
          </p:cNvPr>
          <p:cNvPicPr>
            <a:picLocks noChangeAspect="1"/>
          </p:cNvPicPr>
          <p:nvPr/>
        </p:nvPicPr>
        <p:blipFill>
          <a:blip r:embed="rId2"/>
          <a:stretch>
            <a:fillRect/>
          </a:stretch>
        </p:blipFill>
        <p:spPr>
          <a:xfrm>
            <a:off x="200818" y="254179"/>
            <a:ext cx="10439401" cy="6349642"/>
          </a:xfrm>
          <a:prstGeom prst="rect">
            <a:avLst/>
          </a:prstGeom>
        </p:spPr>
      </p:pic>
    </p:spTree>
    <p:extLst>
      <p:ext uri="{BB962C8B-B14F-4D97-AF65-F5344CB8AC3E}">
        <p14:creationId xmlns:p14="http://schemas.microsoft.com/office/powerpoint/2010/main" val="30664397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CC6EC4-79CC-188A-5B08-0590FA5E635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A7DC8B4-787A-893F-E851-6FA44FE5717D}"/>
              </a:ext>
            </a:extLst>
          </p:cNvPr>
          <p:cNvSpPr>
            <a:spLocks noGrp="1"/>
          </p:cNvSpPr>
          <p:nvPr>
            <p:ph type="title"/>
          </p:nvPr>
        </p:nvSpPr>
        <p:spPr>
          <a:xfrm>
            <a:off x="369683" y="76200"/>
            <a:ext cx="9688354" cy="762000"/>
          </a:xfrm>
        </p:spPr>
        <p:txBody>
          <a:bodyPr>
            <a:normAutofit/>
          </a:bodyPr>
          <a:lstStyle/>
          <a:p>
            <a:r>
              <a:rPr lang="en-IN" b="1" dirty="0">
                <a:solidFill>
                  <a:schemeClr val="tx1"/>
                </a:solidFill>
                <a:latin typeface="+mn-lt"/>
              </a:rPr>
              <a:t>Basic Concepts of Ecology:</a:t>
            </a:r>
          </a:p>
        </p:txBody>
      </p:sp>
      <p:sp>
        <p:nvSpPr>
          <p:cNvPr id="3" name="Content Placeholder 2">
            <a:extLst>
              <a:ext uri="{FF2B5EF4-FFF2-40B4-BE49-F238E27FC236}">
                <a16:creationId xmlns:a16="http://schemas.microsoft.com/office/drawing/2014/main" id="{3D227DAC-7C4F-B0D6-BFC5-9F1C73A36206}"/>
              </a:ext>
            </a:extLst>
          </p:cNvPr>
          <p:cNvSpPr>
            <a:spLocks noGrp="1"/>
          </p:cNvSpPr>
          <p:nvPr>
            <p:ph sz="quarter" idx="1"/>
          </p:nvPr>
        </p:nvSpPr>
        <p:spPr>
          <a:xfrm>
            <a:off x="200819" y="838200"/>
            <a:ext cx="10363200" cy="5791200"/>
          </a:xfrm>
        </p:spPr>
        <p:txBody>
          <a:bodyPr>
            <a:normAutofit lnSpcReduction="10000"/>
          </a:bodyPr>
          <a:lstStyle/>
          <a:p>
            <a:pPr algn="just"/>
            <a:r>
              <a:rPr lang="en-US" sz="3600" b="1" dirty="0">
                <a:cs typeface="Times New Roman" pitchFamily="18" charset="0"/>
              </a:rPr>
              <a:t>13. Biogeochemical Cycles</a:t>
            </a:r>
          </a:p>
          <a:p>
            <a:pPr algn="just"/>
            <a:r>
              <a:rPr lang="en-US" sz="3600" dirty="0">
                <a:cs typeface="Times New Roman" pitchFamily="18" charset="0"/>
              </a:rPr>
              <a:t>Nutrients like carbon, nitrogen, and water cycle through ecosystems in biogeochemical cycles. These cycles involve various processes like evaporation, precipitation, and decomposition to maintain the balance of elements in the ecosystem.</a:t>
            </a:r>
          </a:p>
          <a:p>
            <a:pPr algn="just"/>
            <a:r>
              <a:rPr lang="en-US" sz="3600" b="1" dirty="0">
                <a:cs typeface="Times New Roman" pitchFamily="18" charset="0"/>
              </a:rPr>
              <a:t>14. Biodiversity</a:t>
            </a:r>
          </a:p>
          <a:p>
            <a:pPr algn="just"/>
            <a:r>
              <a:rPr lang="en-US" sz="3600" dirty="0">
                <a:cs typeface="Times New Roman" pitchFamily="18" charset="0"/>
              </a:rPr>
              <a:t>Biodiversity refers to the variety of life in a given area, including species diversity, genetic diversity, and ecosystem diversity. High biodiversity is crucial for ecosystem stability and resilience.</a:t>
            </a:r>
          </a:p>
        </p:txBody>
      </p:sp>
    </p:spTree>
    <p:extLst>
      <p:ext uri="{BB962C8B-B14F-4D97-AF65-F5344CB8AC3E}">
        <p14:creationId xmlns:p14="http://schemas.microsoft.com/office/powerpoint/2010/main" val="22684328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3B0180-5A48-9E73-C765-5A6338916A5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4CA88A7-41D0-5AA0-CC8E-B227F2E7D19D}"/>
              </a:ext>
            </a:extLst>
          </p:cNvPr>
          <p:cNvSpPr>
            <a:spLocks noGrp="1"/>
          </p:cNvSpPr>
          <p:nvPr>
            <p:ph type="title"/>
          </p:nvPr>
        </p:nvSpPr>
        <p:spPr>
          <a:xfrm>
            <a:off x="369683" y="76200"/>
            <a:ext cx="9688354" cy="762000"/>
          </a:xfrm>
        </p:spPr>
        <p:txBody>
          <a:bodyPr>
            <a:normAutofit/>
          </a:bodyPr>
          <a:lstStyle/>
          <a:p>
            <a:r>
              <a:rPr lang="en-IN" b="1" dirty="0">
                <a:solidFill>
                  <a:schemeClr val="tx1"/>
                </a:solidFill>
                <a:latin typeface="+mn-lt"/>
              </a:rPr>
              <a:t>Basic Concepts of Ecology:</a:t>
            </a:r>
          </a:p>
        </p:txBody>
      </p:sp>
      <p:sp>
        <p:nvSpPr>
          <p:cNvPr id="3" name="Content Placeholder 2">
            <a:extLst>
              <a:ext uri="{FF2B5EF4-FFF2-40B4-BE49-F238E27FC236}">
                <a16:creationId xmlns:a16="http://schemas.microsoft.com/office/drawing/2014/main" id="{128E6CCF-7B6A-95D4-D0AB-13481D032CC2}"/>
              </a:ext>
            </a:extLst>
          </p:cNvPr>
          <p:cNvSpPr>
            <a:spLocks noGrp="1"/>
          </p:cNvSpPr>
          <p:nvPr>
            <p:ph sz="quarter" idx="1"/>
          </p:nvPr>
        </p:nvSpPr>
        <p:spPr>
          <a:xfrm>
            <a:off x="200819" y="838200"/>
            <a:ext cx="10363200" cy="5791200"/>
          </a:xfrm>
        </p:spPr>
        <p:txBody>
          <a:bodyPr>
            <a:normAutofit fontScale="92500" lnSpcReduction="20000"/>
          </a:bodyPr>
          <a:lstStyle/>
          <a:p>
            <a:pPr algn="just"/>
            <a:r>
              <a:rPr lang="en-US" sz="3600" b="1" dirty="0">
                <a:cs typeface="Times New Roman" pitchFamily="18" charset="0"/>
              </a:rPr>
              <a:t>15. Population Dynamics</a:t>
            </a:r>
          </a:p>
          <a:p>
            <a:pPr algn="just"/>
            <a:r>
              <a:rPr lang="en-US" sz="3600" dirty="0">
                <a:cs typeface="Times New Roman" pitchFamily="18" charset="0"/>
              </a:rPr>
              <a:t>This refers to how and why populations of organisms change over time, including factors like birth rates, death rates, immigration, and emigration. These dynamics influence the distribution and abundance of species.</a:t>
            </a:r>
          </a:p>
          <a:p>
            <a:pPr algn="just"/>
            <a:r>
              <a:rPr lang="en-US" sz="3600" b="1" dirty="0">
                <a:cs typeface="Times New Roman" pitchFamily="18" charset="0"/>
              </a:rPr>
              <a:t>16. Succession</a:t>
            </a:r>
          </a:p>
          <a:p>
            <a:pPr algn="just"/>
            <a:r>
              <a:rPr lang="en-US" sz="3600" dirty="0">
                <a:cs typeface="Times New Roman" pitchFamily="18" charset="0"/>
              </a:rPr>
              <a:t>Ecological succession is the process by which ecosystems change and develop over time. There are two types:</a:t>
            </a:r>
          </a:p>
          <a:p>
            <a:pPr algn="just"/>
            <a:r>
              <a:rPr lang="en-US" sz="3600" dirty="0">
                <a:cs typeface="Times New Roman" pitchFamily="18" charset="0"/>
              </a:rPr>
              <a:t>Primary succession: Occurs in a previously uninhabited area (e.g., after a volcanic eruption).</a:t>
            </a:r>
          </a:p>
          <a:p>
            <a:pPr algn="just"/>
            <a:r>
              <a:rPr lang="en-US" sz="3600" dirty="0">
                <a:cs typeface="Times New Roman" pitchFamily="18" charset="0"/>
              </a:rPr>
              <a:t>Secondary succession: Occurs in areas where a community has been disturbed but soil remains (e.g., after a forest fire).</a:t>
            </a:r>
          </a:p>
        </p:txBody>
      </p:sp>
    </p:spTree>
    <p:extLst>
      <p:ext uri="{BB962C8B-B14F-4D97-AF65-F5344CB8AC3E}">
        <p14:creationId xmlns:p14="http://schemas.microsoft.com/office/powerpoint/2010/main" val="34350920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88CCE7-9DCA-223A-724E-B4E2825C5B0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57C5F-6F27-7EE8-AD3A-78FDDFFF3FD0}"/>
              </a:ext>
            </a:extLst>
          </p:cNvPr>
          <p:cNvSpPr>
            <a:spLocks noGrp="1"/>
          </p:cNvSpPr>
          <p:nvPr>
            <p:ph type="title"/>
          </p:nvPr>
        </p:nvSpPr>
        <p:spPr>
          <a:xfrm>
            <a:off x="369683" y="76200"/>
            <a:ext cx="9688354" cy="762000"/>
          </a:xfrm>
        </p:spPr>
        <p:txBody>
          <a:bodyPr>
            <a:normAutofit/>
          </a:bodyPr>
          <a:lstStyle/>
          <a:p>
            <a:r>
              <a:rPr lang="en-IN" b="1" dirty="0">
                <a:solidFill>
                  <a:schemeClr val="tx1"/>
                </a:solidFill>
                <a:latin typeface="+mn-lt"/>
              </a:rPr>
              <a:t>Basic Concepts of Ecology:</a:t>
            </a:r>
          </a:p>
        </p:txBody>
      </p:sp>
      <p:sp>
        <p:nvSpPr>
          <p:cNvPr id="3" name="Content Placeholder 2">
            <a:extLst>
              <a:ext uri="{FF2B5EF4-FFF2-40B4-BE49-F238E27FC236}">
                <a16:creationId xmlns:a16="http://schemas.microsoft.com/office/drawing/2014/main" id="{EFCF6AC3-4061-2F61-B58D-96DA5E6BDA79}"/>
              </a:ext>
            </a:extLst>
          </p:cNvPr>
          <p:cNvSpPr>
            <a:spLocks noGrp="1"/>
          </p:cNvSpPr>
          <p:nvPr>
            <p:ph sz="quarter" idx="1"/>
          </p:nvPr>
        </p:nvSpPr>
        <p:spPr>
          <a:xfrm>
            <a:off x="200819" y="838200"/>
            <a:ext cx="10363200" cy="5791200"/>
          </a:xfrm>
        </p:spPr>
        <p:txBody>
          <a:bodyPr>
            <a:noAutofit/>
          </a:bodyPr>
          <a:lstStyle/>
          <a:p>
            <a:pPr algn="just"/>
            <a:r>
              <a:rPr lang="en-US" sz="3100" b="1" dirty="0">
                <a:cs typeface="Times New Roman" pitchFamily="18" charset="0"/>
              </a:rPr>
              <a:t>17. Biotic Components:</a:t>
            </a:r>
          </a:p>
          <a:p>
            <a:pPr algn="just"/>
            <a:r>
              <a:rPr lang="en-US" sz="3100" dirty="0">
                <a:cs typeface="Times New Roman" pitchFamily="18" charset="0"/>
              </a:rPr>
              <a:t>All living organisms within an ecosystem, including plants, animals, fungi, bacteria, and any other life forms.</a:t>
            </a:r>
          </a:p>
          <a:p>
            <a:pPr algn="just"/>
            <a:r>
              <a:rPr lang="en-US" sz="3100" dirty="0">
                <a:cs typeface="Times New Roman" pitchFamily="18" charset="0"/>
              </a:rPr>
              <a:t>Plants (producers), Animals (consumers), Fungi and bacteria (decomposers)</a:t>
            </a:r>
          </a:p>
          <a:p>
            <a:pPr algn="just"/>
            <a:r>
              <a:rPr lang="en-US" sz="3100" b="1" dirty="0">
                <a:cs typeface="Times New Roman" pitchFamily="18" charset="0"/>
              </a:rPr>
              <a:t>18. Abiotic Components:</a:t>
            </a:r>
          </a:p>
          <a:p>
            <a:pPr algn="just"/>
            <a:r>
              <a:rPr lang="en-US" sz="3100" dirty="0">
                <a:cs typeface="Times New Roman" pitchFamily="18" charset="0"/>
              </a:rPr>
              <a:t>Abiotic factors are the non-living chemical and physical components of an ecosystem that influence the survival and distribution of organisms.</a:t>
            </a:r>
          </a:p>
          <a:p>
            <a:pPr algn="just"/>
            <a:r>
              <a:rPr lang="en-US" sz="3000" b="1" dirty="0">
                <a:cs typeface="Times New Roman" pitchFamily="18" charset="0"/>
              </a:rPr>
              <a:t>Physical factors: </a:t>
            </a:r>
            <a:r>
              <a:rPr lang="en-US" sz="3000" dirty="0">
                <a:cs typeface="Times New Roman" pitchFamily="18" charset="0"/>
              </a:rPr>
              <a:t>Temperature, sunlight, water, soil, air, humidity, </a:t>
            </a:r>
            <a:r>
              <a:rPr lang="en-US" sz="3000" dirty="0" err="1">
                <a:cs typeface="Times New Roman" pitchFamily="18" charset="0"/>
              </a:rPr>
              <a:t>pH.</a:t>
            </a:r>
            <a:endParaRPr lang="en-US" sz="3000" dirty="0">
              <a:cs typeface="Times New Roman" pitchFamily="18" charset="0"/>
            </a:endParaRPr>
          </a:p>
          <a:p>
            <a:pPr algn="just"/>
            <a:r>
              <a:rPr lang="en-US" sz="3100" b="1" dirty="0">
                <a:cs typeface="Times New Roman" pitchFamily="18" charset="0"/>
              </a:rPr>
              <a:t>Chemical factors: </a:t>
            </a:r>
            <a:r>
              <a:rPr lang="en-US" sz="3100" dirty="0">
                <a:cs typeface="Times New Roman" pitchFamily="18" charset="0"/>
              </a:rPr>
              <a:t>Nutrients, minerals, and gases</a:t>
            </a:r>
          </a:p>
        </p:txBody>
      </p:sp>
    </p:spTree>
    <p:extLst>
      <p:ext uri="{BB962C8B-B14F-4D97-AF65-F5344CB8AC3E}">
        <p14:creationId xmlns:p14="http://schemas.microsoft.com/office/powerpoint/2010/main" val="32304515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CED64C-7A77-CA2B-2663-CAE978BAEC6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7581A14-88B5-74F1-4448-AC58DE67B58D}"/>
              </a:ext>
            </a:extLst>
          </p:cNvPr>
          <p:cNvSpPr>
            <a:spLocks noGrp="1"/>
          </p:cNvSpPr>
          <p:nvPr>
            <p:ph type="title"/>
          </p:nvPr>
        </p:nvSpPr>
        <p:spPr>
          <a:xfrm>
            <a:off x="369683" y="76200"/>
            <a:ext cx="9688354" cy="762000"/>
          </a:xfrm>
        </p:spPr>
        <p:txBody>
          <a:bodyPr>
            <a:normAutofit/>
          </a:bodyPr>
          <a:lstStyle/>
          <a:p>
            <a:r>
              <a:rPr lang="en-IN" b="1" dirty="0">
                <a:solidFill>
                  <a:schemeClr val="tx1"/>
                </a:solidFill>
                <a:latin typeface="+mn-lt"/>
              </a:rPr>
              <a:t>Types of Ecology:</a:t>
            </a:r>
          </a:p>
        </p:txBody>
      </p:sp>
      <p:sp>
        <p:nvSpPr>
          <p:cNvPr id="3" name="Content Placeholder 2">
            <a:extLst>
              <a:ext uri="{FF2B5EF4-FFF2-40B4-BE49-F238E27FC236}">
                <a16:creationId xmlns:a16="http://schemas.microsoft.com/office/drawing/2014/main" id="{0DFD6436-8758-0016-0060-F06D06DE6F78}"/>
              </a:ext>
            </a:extLst>
          </p:cNvPr>
          <p:cNvSpPr>
            <a:spLocks noGrp="1"/>
          </p:cNvSpPr>
          <p:nvPr>
            <p:ph sz="quarter" idx="1"/>
          </p:nvPr>
        </p:nvSpPr>
        <p:spPr>
          <a:xfrm>
            <a:off x="200819" y="838200"/>
            <a:ext cx="10363200" cy="5791200"/>
          </a:xfrm>
        </p:spPr>
        <p:txBody>
          <a:bodyPr>
            <a:noAutofit/>
          </a:bodyPr>
          <a:lstStyle/>
          <a:p>
            <a:pPr algn="just"/>
            <a:r>
              <a:rPr lang="en-US" sz="3100" dirty="0">
                <a:cs typeface="Times New Roman" pitchFamily="18" charset="0"/>
              </a:rPr>
              <a:t>Ecology is the study of the interactions between organisms and their environment. There are several branches of ecology, each focusing on different levels of organization and types of interactions. Here are some of the key types:</a:t>
            </a:r>
          </a:p>
          <a:p>
            <a:pPr algn="just"/>
            <a:r>
              <a:rPr lang="en-US" sz="3100" dirty="0">
                <a:cs typeface="Times New Roman" pitchFamily="18" charset="0"/>
              </a:rPr>
              <a:t>1. Autecology				2. Synecology</a:t>
            </a:r>
          </a:p>
          <a:p>
            <a:pPr algn="just"/>
            <a:r>
              <a:rPr lang="en-US" sz="3100" dirty="0">
                <a:cs typeface="Times New Roman" pitchFamily="18" charset="0"/>
              </a:rPr>
              <a:t>3. Population Ecology			4. Community Ecology</a:t>
            </a:r>
          </a:p>
          <a:p>
            <a:pPr algn="just"/>
            <a:r>
              <a:rPr lang="en-US" sz="3100" dirty="0">
                <a:cs typeface="Times New Roman" pitchFamily="18" charset="0"/>
              </a:rPr>
              <a:t>5. Ecosystem Ecology			6. Landscape Ecology</a:t>
            </a:r>
          </a:p>
          <a:p>
            <a:pPr algn="just"/>
            <a:r>
              <a:rPr lang="en-US" sz="3100" dirty="0">
                <a:cs typeface="Times New Roman" pitchFamily="18" charset="0"/>
              </a:rPr>
              <a:t>7. Global Ecology (or Biosphere Ecology)</a:t>
            </a:r>
          </a:p>
          <a:p>
            <a:pPr algn="just"/>
            <a:r>
              <a:rPr lang="en-US" sz="3100" dirty="0">
                <a:cs typeface="Times New Roman" pitchFamily="18" charset="0"/>
              </a:rPr>
              <a:t>8. Behavioral Ecology,			9. Conservation Ecology</a:t>
            </a:r>
          </a:p>
          <a:p>
            <a:pPr algn="just"/>
            <a:r>
              <a:rPr lang="en-US" sz="3100" dirty="0">
                <a:cs typeface="Times New Roman" pitchFamily="18" charset="0"/>
              </a:rPr>
              <a:t>10. Human Ecology			11. Aquatic Ecology</a:t>
            </a:r>
          </a:p>
          <a:p>
            <a:pPr algn="just"/>
            <a:r>
              <a:rPr lang="en-US" sz="3100" dirty="0">
                <a:cs typeface="Times New Roman" pitchFamily="18" charset="0"/>
              </a:rPr>
              <a:t>12. Terrestrial Ecology			13. Microbial Ecology</a:t>
            </a:r>
          </a:p>
        </p:txBody>
      </p:sp>
    </p:spTree>
    <p:extLst>
      <p:ext uri="{BB962C8B-B14F-4D97-AF65-F5344CB8AC3E}">
        <p14:creationId xmlns:p14="http://schemas.microsoft.com/office/powerpoint/2010/main" val="24905756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E5768D-8ED7-E2A2-A482-5A791146B33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885E762-F479-852A-3B75-5D3DA3100CFE}"/>
              </a:ext>
            </a:extLst>
          </p:cNvPr>
          <p:cNvSpPr>
            <a:spLocks noGrp="1"/>
          </p:cNvSpPr>
          <p:nvPr>
            <p:ph type="title"/>
          </p:nvPr>
        </p:nvSpPr>
        <p:spPr>
          <a:xfrm>
            <a:off x="369683" y="76200"/>
            <a:ext cx="9688354" cy="762000"/>
          </a:xfrm>
        </p:spPr>
        <p:txBody>
          <a:bodyPr>
            <a:normAutofit/>
          </a:bodyPr>
          <a:lstStyle/>
          <a:p>
            <a:r>
              <a:rPr lang="en-IN" b="1" dirty="0">
                <a:solidFill>
                  <a:schemeClr val="tx1"/>
                </a:solidFill>
                <a:latin typeface="+mn-lt"/>
              </a:rPr>
              <a:t>Types of Ecology:</a:t>
            </a:r>
          </a:p>
        </p:txBody>
      </p:sp>
      <p:sp>
        <p:nvSpPr>
          <p:cNvPr id="3" name="Content Placeholder 2">
            <a:extLst>
              <a:ext uri="{FF2B5EF4-FFF2-40B4-BE49-F238E27FC236}">
                <a16:creationId xmlns:a16="http://schemas.microsoft.com/office/drawing/2014/main" id="{4F6EC223-07EC-188E-0BD4-9D372E7DF4BD}"/>
              </a:ext>
            </a:extLst>
          </p:cNvPr>
          <p:cNvSpPr>
            <a:spLocks noGrp="1"/>
          </p:cNvSpPr>
          <p:nvPr>
            <p:ph sz="quarter" idx="1"/>
          </p:nvPr>
        </p:nvSpPr>
        <p:spPr>
          <a:xfrm>
            <a:off x="200819" y="838200"/>
            <a:ext cx="10363200" cy="5791200"/>
          </a:xfrm>
        </p:spPr>
        <p:txBody>
          <a:bodyPr>
            <a:noAutofit/>
          </a:bodyPr>
          <a:lstStyle/>
          <a:p>
            <a:pPr algn="just"/>
            <a:r>
              <a:rPr lang="en-US" sz="3100" b="1" dirty="0">
                <a:cs typeface="Times New Roman" pitchFamily="18" charset="0"/>
              </a:rPr>
              <a:t>1. Autecology</a:t>
            </a:r>
          </a:p>
          <a:p>
            <a:pPr algn="just"/>
            <a:r>
              <a:rPr lang="en-US" sz="3100" dirty="0">
                <a:cs typeface="Times New Roman" pitchFamily="18" charset="0"/>
              </a:rPr>
              <a:t>Studies the ecology of individual species and their interactions with the environment.</a:t>
            </a:r>
          </a:p>
          <a:p>
            <a:pPr algn="just"/>
            <a:r>
              <a:rPr lang="en-US" sz="3100" dirty="0">
                <a:cs typeface="Times New Roman" pitchFamily="18" charset="0"/>
              </a:rPr>
              <a:t>How a single species adapts to its environment, its role in the ecosystem, and its responses to abiotic factors like temperature, light, and soil type.</a:t>
            </a:r>
          </a:p>
          <a:p>
            <a:pPr algn="just"/>
            <a:r>
              <a:rPr lang="en-US" sz="3100" b="1" dirty="0">
                <a:cs typeface="Times New Roman" pitchFamily="18" charset="0"/>
              </a:rPr>
              <a:t>2. Synecology</a:t>
            </a:r>
          </a:p>
          <a:p>
            <a:pPr algn="just"/>
            <a:r>
              <a:rPr lang="en-US" sz="3100" dirty="0">
                <a:cs typeface="Times New Roman" pitchFamily="18" charset="0"/>
              </a:rPr>
              <a:t>Examines the interactions of groups of organisms (populations, communities) within ecosystems.</a:t>
            </a:r>
          </a:p>
          <a:p>
            <a:pPr algn="just"/>
            <a:r>
              <a:rPr lang="en-US" sz="3100" dirty="0">
                <a:cs typeface="Times New Roman" pitchFamily="18" charset="0"/>
              </a:rPr>
              <a:t>Species interactions (competition, predation, mutualism), community structure, and the dynamics of ecosystems.</a:t>
            </a:r>
          </a:p>
        </p:txBody>
      </p:sp>
    </p:spTree>
    <p:extLst>
      <p:ext uri="{BB962C8B-B14F-4D97-AF65-F5344CB8AC3E}">
        <p14:creationId xmlns:p14="http://schemas.microsoft.com/office/powerpoint/2010/main" val="40873978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3D6596-44C7-3A19-947D-0BE384DE86D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DBDDAA8-A3D4-1A59-EAF0-DBF431F6BC5E}"/>
              </a:ext>
            </a:extLst>
          </p:cNvPr>
          <p:cNvSpPr>
            <a:spLocks noGrp="1"/>
          </p:cNvSpPr>
          <p:nvPr>
            <p:ph type="title"/>
          </p:nvPr>
        </p:nvSpPr>
        <p:spPr>
          <a:xfrm>
            <a:off x="369683" y="76200"/>
            <a:ext cx="9688354" cy="762000"/>
          </a:xfrm>
        </p:spPr>
        <p:txBody>
          <a:bodyPr>
            <a:normAutofit/>
          </a:bodyPr>
          <a:lstStyle/>
          <a:p>
            <a:r>
              <a:rPr lang="en-IN" b="1" dirty="0">
                <a:solidFill>
                  <a:schemeClr val="tx1"/>
                </a:solidFill>
                <a:latin typeface="+mn-lt"/>
              </a:rPr>
              <a:t>Types of Ecology:</a:t>
            </a:r>
          </a:p>
        </p:txBody>
      </p:sp>
      <p:sp>
        <p:nvSpPr>
          <p:cNvPr id="3" name="Content Placeholder 2">
            <a:extLst>
              <a:ext uri="{FF2B5EF4-FFF2-40B4-BE49-F238E27FC236}">
                <a16:creationId xmlns:a16="http://schemas.microsoft.com/office/drawing/2014/main" id="{FFFE0CAB-2EE7-FC13-B13B-C8C1E48D1A55}"/>
              </a:ext>
            </a:extLst>
          </p:cNvPr>
          <p:cNvSpPr>
            <a:spLocks noGrp="1"/>
          </p:cNvSpPr>
          <p:nvPr>
            <p:ph sz="quarter" idx="1"/>
          </p:nvPr>
        </p:nvSpPr>
        <p:spPr>
          <a:xfrm>
            <a:off x="200819" y="838200"/>
            <a:ext cx="10363200" cy="5791200"/>
          </a:xfrm>
        </p:spPr>
        <p:txBody>
          <a:bodyPr>
            <a:noAutofit/>
          </a:bodyPr>
          <a:lstStyle/>
          <a:p>
            <a:pPr algn="just"/>
            <a:r>
              <a:rPr lang="en-US" sz="3100" b="1" dirty="0">
                <a:cs typeface="Times New Roman" pitchFamily="18" charset="0"/>
              </a:rPr>
              <a:t>3. Population Ecology</a:t>
            </a:r>
          </a:p>
          <a:p>
            <a:pPr algn="just"/>
            <a:r>
              <a:rPr lang="en-US" sz="3100" dirty="0">
                <a:cs typeface="Times New Roman" pitchFamily="18" charset="0"/>
              </a:rPr>
              <a:t>Investigates the dynamics of populations of a single species, including their size, density, structure, and how they change over time.</a:t>
            </a:r>
          </a:p>
          <a:p>
            <a:pPr algn="just"/>
            <a:r>
              <a:rPr lang="en-US" sz="3100" dirty="0">
                <a:cs typeface="Times New Roman" pitchFamily="18" charset="0"/>
              </a:rPr>
              <a:t>Birth rates, death rates, immigration, emigration, and factors influencing population growth, such as resources and predation.</a:t>
            </a:r>
          </a:p>
          <a:p>
            <a:pPr algn="just"/>
            <a:r>
              <a:rPr lang="en-US" sz="3100" b="1" dirty="0">
                <a:cs typeface="Times New Roman" pitchFamily="18" charset="0"/>
              </a:rPr>
              <a:t>4. Community Ecology</a:t>
            </a:r>
          </a:p>
          <a:p>
            <a:pPr algn="just"/>
            <a:r>
              <a:rPr lang="en-US" sz="3100" dirty="0">
                <a:cs typeface="Times New Roman" pitchFamily="18" charset="0"/>
              </a:rPr>
              <a:t>Looks at how different species within a community interact with each other and how these interactions shape the structure and function of the community.</a:t>
            </a:r>
          </a:p>
          <a:p>
            <a:pPr algn="just"/>
            <a:r>
              <a:rPr lang="en-US" sz="3100" dirty="0">
                <a:cs typeface="Times New Roman" pitchFamily="18" charset="0"/>
              </a:rPr>
              <a:t>Species diversity, food webs, ecological niches, and interspecies relationships (e.g., competition, predation, symbiosis).</a:t>
            </a:r>
          </a:p>
        </p:txBody>
      </p:sp>
    </p:spTree>
    <p:extLst>
      <p:ext uri="{BB962C8B-B14F-4D97-AF65-F5344CB8AC3E}">
        <p14:creationId xmlns:p14="http://schemas.microsoft.com/office/powerpoint/2010/main" val="3130806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E03BE2-ED6D-A543-0617-A0DC3441212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F58636-B8F0-CF31-2159-2EBEFCEDFB24}"/>
              </a:ext>
            </a:extLst>
          </p:cNvPr>
          <p:cNvSpPr>
            <a:spLocks noGrp="1"/>
          </p:cNvSpPr>
          <p:nvPr>
            <p:ph type="title"/>
          </p:nvPr>
        </p:nvSpPr>
        <p:spPr>
          <a:xfrm>
            <a:off x="369683" y="76200"/>
            <a:ext cx="9688354" cy="762000"/>
          </a:xfrm>
        </p:spPr>
        <p:txBody>
          <a:bodyPr>
            <a:normAutofit/>
          </a:bodyPr>
          <a:lstStyle/>
          <a:p>
            <a:r>
              <a:rPr lang="en-IN" b="1" dirty="0">
                <a:solidFill>
                  <a:schemeClr val="tx1"/>
                </a:solidFill>
                <a:latin typeface="+mn-lt"/>
              </a:rPr>
              <a:t>Types of Ecology:</a:t>
            </a:r>
          </a:p>
        </p:txBody>
      </p:sp>
      <p:sp>
        <p:nvSpPr>
          <p:cNvPr id="3" name="Content Placeholder 2">
            <a:extLst>
              <a:ext uri="{FF2B5EF4-FFF2-40B4-BE49-F238E27FC236}">
                <a16:creationId xmlns:a16="http://schemas.microsoft.com/office/drawing/2014/main" id="{0D5831F5-8EDC-537B-E44A-C6B0BABE86CC}"/>
              </a:ext>
            </a:extLst>
          </p:cNvPr>
          <p:cNvSpPr>
            <a:spLocks noGrp="1"/>
          </p:cNvSpPr>
          <p:nvPr>
            <p:ph sz="quarter" idx="1"/>
          </p:nvPr>
        </p:nvSpPr>
        <p:spPr>
          <a:xfrm>
            <a:off x="200819" y="838200"/>
            <a:ext cx="10363200" cy="5791200"/>
          </a:xfrm>
        </p:spPr>
        <p:txBody>
          <a:bodyPr>
            <a:noAutofit/>
          </a:bodyPr>
          <a:lstStyle/>
          <a:p>
            <a:pPr algn="just"/>
            <a:r>
              <a:rPr lang="en-US" sz="3200" b="1" dirty="0">
                <a:cs typeface="Times New Roman" pitchFamily="18" charset="0"/>
              </a:rPr>
              <a:t>5. Ecosystem Ecology</a:t>
            </a:r>
          </a:p>
          <a:p>
            <a:pPr algn="just"/>
            <a:r>
              <a:rPr lang="en-US" sz="3200" dirty="0">
                <a:cs typeface="Times New Roman" pitchFamily="18" charset="0"/>
              </a:rPr>
              <a:t>Focuses on the flow of energy and cycling of nutrients in ecosystems.</a:t>
            </a:r>
          </a:p>
          <a:p>
            <a:pPr algn="just"/>
            <a:r>
              <a:rPr lang="en-US" sz="3200" dirty="0">
                <a:cs typeface="Times New Roman" pitchFamily="18" charset="0"/>
              </a:rPr>
              <a:t>Energy transfer through food chains and webs, carbon and nitrogen cycles, primary production, and the role of decomposers.</a:t>
            </a:r>
          </a:p>
          <a:p>
            <a:pPr algn="just"/>
            <a:r>
              <a:rPr lang="en-US" sz="3200" b="1" dirty="0">
                <a:cs typeface="Times New Roman" pitchFamily="18" charset="0"/>
              </a:rPr>
              <a:t>6. Landscape Ecology</a:t>
            </a:r>
          </a:p>
          <a:p>
            <a:pPr algn="just"/>
            <a:r>
              <a:rPr lang="en-US" sz="3200" dirty="0">
                <a:cs typeface="Times New Roman" pitchFamily="18" charset="0"/>
              </a:rPr>
              <a:t>Examines the spatial patterns and processes at a landscape scale, integrating ecological processes across multiple ecosystems.</a:t>
            </a:r>
          </a:p>
          <a:p>
            <a:pPr algn="just"/>
            <a:r>
              <a:rPr lang="en-US" sz="3200" dirty="0">
                <a:cs typeface="Times New Roman" pitchFamily="18" charset="0"/>
              </a:rPr>
              <a:t>Habitat fragmentation, corridors, land use changes, and the effects of landscape configuration on biodiversity.</a:t>
            </a:r>
          </a:p>
        </p:txBody>
      </p:sp>
    </p:spTree>
    <p:extLst>
      <p:ext uri="{BB962C8B-B14F-4D97-AF65-F5344CB8AC3E}">
        <p14:creationId xmlns:p14="http://schemas.microsoft.com/office/powerpoint/2010/main" val="28009524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F4E857-024F-5BC2-1D6F-1B8D3EE5B18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0BAEF02-83AA-61C6-52E4-98F4818192FA}"/>
              </a:ext>
            </a:extLst>
          </p:cNvPr>
          <p:cNvSpPr>
            <a:spLocks noGrp="1"/>
          </p:cNvSpPr>
          <p:nvPr>
            <p:ph type="title"/>
          </p:nvPr>
        </p:nvSpPr>
        <p:spPr>
          <a:xfrm>
            <a:off x="369683" y="76200"/>
            <a:ext cx="9688354" cy="762000"/>
          </a:xfrm>
        </p:spPr>
        <p:txBody>
          <a:bodyPr>
            <a:normAutofit/>
          </a:bodyPr>
          <a:lstStyle/>
          <a:p>
            <a:r>
              <a:rPr lang="en-IN" b="1" dirty="0">
                <a:solidFill>
                  <a:schemeClr val="tx1"/>
                </a:solidFill>
                <a:latin typeface="+mn-lt"/>
              </a:rPr>
              <a:t>What is Ecology?</a:t>
            </a:r>
          </a:p>
        </p:txBody>
      </p:sp>
      <p:sp>
        <p:nvSpPr>
          <p:cNvPr id="3" name="Content Placeholder 2">
            <a:extLst>
              <a:ext uri="{FF2B5EF4-FFF2-40B4-BE49-F238E27FC236}">
                <a16:creationId xmlns:a16="http://schemas.microsoft.com/office/drawing/2014/main" id="{91BA731A-D754-2E5A-14F2-2373D1FFE83D}"/>
              </a:ext>
            </a:extLst>
          </p:cNvPr>
          <p:cNvSpPr>
            <a:spLocks noGrp="1"/>
          </p:cNvSpPr>
          <p:nvPr>
            <p:ph sz="quarter" idx="1"/>
          </p:nvPr>
        </p:nvSpPr>
        <p:spPr>
          <a:xfrm>
            <a:off x="200819" y="838200"/>
            <a:ext cx="10363200" cy="5791200"/>
          </a:xfrm>
        </p:spPr>
        <p:txBody>
          <a:bodyPr>
            <a:normAutofit lnSpcReduction="10000"/>
          </a:bodyPr>
          <a:lstStyle/>
          <a:p>
            <a:pPr algn="just"/>
            <a:r>
              <a:rPr lang="en-US" sz="3600" dirty="0">
                <a:cs typeface="Times New Roman" pitchFamily="18" charset="0"/>
              </a:rPr>
              <a:t>Ecology is a branch of science that focuses on the relationship between living organisms and their environment. </a:t>
            </a:r>
          </a:p>
          <a:p>
            <a:pPr algn="just"/>
            <a:r>
              <a:rPr lang="en-US" sz="3600" dirty="0">
                <a:cs typeface="Times New Roman" pitchFamily="18" charset="0"/>
              </a:rPr>
              <a:t>The concepts can be studied at various levels, such as organism, population, community, biosphere and ecosystem. </a:t>
            </a:r>
          </a:p>
          <a:p>
            <a:pPr algn="just"/>
            <a:r>
              <a:rPr lang="en-US" sz="3600" dirty="0">
                <a:cs typeface="Times New Roman" pitchFamily="18" charset="0"/>
              </a:rPr>
              <a:t>Ecology is the scientific study of how living things interact with each other and their natural environment. </a:t>
            </a:r>
          </a:p>
          <a:p>
            <a:pPr algn="just"/>
            <a:r>
              <a:rPr lang="en-US" sz="3600" dirty="0">
                <a:cs typeface="Times New Roman" pitchFamily="18" charset="0"/>
              </a:rPr>
              <a:t>The Word Ecology is the combination of two Greek words; “Oikos” which means, Home and the “Logos” which means Knowledge or study. </a:t>
            </a:r>
          </a:p>
        </p:txBody>
      </p:sp>
    </p:spTree>
    <p:extLst>
      <p:ext uri="{BB962C8B-B14F-4D97-AF65-F5344CB8AC3E}">
        <p14:creationId xmlns:p14="http://schemas.microsoft.com/office/powerpoint/2010/main" val="31167400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9C3076-6C6F-4614-2049-8E4A09B7B9F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62035B-90B9-9C33-1D38-B14EF5FF7425}"/>
              </a:ext>
            </a:extLst>
          </p:cNvPr>
          <p:cNvSpPr>
            <a:spLocks noGrp="1"/>
          </p:cNvSpPr>
          <p:nvPr>
            <p:ph type="title"/>
          </p:nvPr>
        </p:nvSpPr>
        <p:spPr>
          <a:xfrm>
            <a:off x="369683" y="76200"/>
            <a:ext cx="9688354" cy="762000"/>
          </a:xfrm>
        </p:spPr>
        <p:txBody>
          <a:bodyPr>
            <a:normAutofit/>
          </a:bodyPr>
          <a:lstStyle/>
          <a:p>
            <a:r>
              <a:rPr lang="en-IN" b="1" dirty="0">
                <a:solidFill>
                  <a:schemeClr val="tx1"/>
                </a:solidFill>
                <a:latin typeface="+mn-lt"/>
              </a:rPr>
              <a:t>Types of Ecology:</a:t>
            </a:r>
          </a:p>
        </p:txBody>
      </p:sp>
      <p:sp>
        <p:nvSpPr>
          <p:cNvPr id="3" name="Content Placeholder 2">
            <a:extLst>
              <a:ext uri="{FF2B5EF4-FFF2-40B4-BE49-F238E27FC236}">
                <a16:creationId xmlns:a16="http://schemas.microsoft.com/office/drawing/2014/main" id="{30A14A6F-7CA9-70FC-4D30-CDAA2CB0577F}"/>
              </a:ext>
            </a:extLst>
          </p:cNvPr>
          <p:cNvSpPr>
            <a:spLocks noGrp="1"/>
          </p:cNvSpPr>
          <p:nvPr>
            <p:ph sz="quarter" idx="1"/>
          </p:nvPr>
        </p:nvSpPr>
        <p:spPr>
          <a:xfrm>
            <a:off x="200819" y="838200"/>
            <a:ext cx="10363200" cy="5791200"/>
          </a:xfrm>
        </p:spPr>
        <p:txBody>
          <a:bodyPr>
            <a:noAutofit/>
          </a:bodyPr>
          <a:lstStyle/>
          <a:p>
            <a:pPr algn="just"/>
            <a:r>
              <a:rPr lang="en-US" sz="3200" b="1" dirty="0">
                <a:cs typeface="Times New Roman" pitchFamily="18" charset="0"/>
              </a:rPr>
              <a:t>7. Global Ecology (or Biosphere Ecology)</a:t>
            </a:r>
          </a:p>
          <a:p>
            <a:pPr algn="just"/>
            <a:r>
              <a:rPr lang="en-US" sz="3200" dirty="0">
                <a:cs typeface="Times New Roman" pitchFamily="18" charset="0"/>
              </a:rPr>
              <a:t>Studies ecological processes at the global scale, considering the entire biosphere.</a:t>
            </a:r>
          </a:p>
          <a:p>
            <a:pPr algn="just"/>
            <a:r>
              <a:rPr lang="en-US" sz="3200" dirty="0">
                <a:cs typeface="Times New Roman" pitchFamily="18" charset="0"/>
              </a:rPr>
              <a:t>Global climate change, the impact of human activities on ecosystems, carbon cycles, and biodiversity conservation on a planetary scale.</a:t>
            </a:r>
          </a:p>
          <a:p>
            <a:pPr algn="just"/>
            <a:r>
              <a:rPr lang="en-US" sz="3200" b="1" dirty="0">
                <a:cs typeface="Times New Roman" pitchFamily="18" charset="0"/>
              </a:rPr>
              <a:t>8. Behavioral Ecology</a:t>
            </a:r>
          </a:p>
          <a:p>
            <a:pPr algn="just"/>
            <a:r>
              <a:rPr lang="en-US" sz="3200" dirty="0">
                <a:cs typeface="Times New Roman" pitchFamily="18" charset="0"/>
              </a:rPr>
              <a:t>Investigates how an organism’s behavior is shaped by its environment and evolutionary pressures.</a:t>
            </a:r>
          </a:p>
          <a:p>
            <a:pPr algn="just"/>
            <a:r>
              <a:rPr lang="en-US" sz="3200" dirty="0">
                <a:cs typeface="Times New Roman" pitchFamily="18" charset="0"/>
              </a:rPr>
              <a:t>Adaptive behavior, foraging strategies, mate selection, social structures, and communication.</a:t>
            </a:r>
          </a:p>
        </p:txBody>
      </p:sp>
    </p:spTree>
    <p:extLst>
      <p:ext uri="{BB962C8B-B14F-4D97-AF65-F5344CB8AC3E}">
        <p14:creationId xmlns:p14="http://schemas.microsoft.com/office/powerpoint/2010/main" val="11747456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5C5D0E-0F3A-8BD0-71A5-372C7548F71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C236D1C-E387-557B-EDEC-25DD26DBF8A0}"/>
              </a:ext>
            </a:extLst>
          </p:cNvPr>
          <p:cNvSpPr>
            <a:spLocks noGrp="1"/>
          </p:cNvSpPr>
          <p:nvPr>
            <p:ph type="title"/>
          </p:nvPr>
        </p:nvSpPr>
        <p:spPr>
          <a:xfrm>
            <a:off x="369683" y="76200"/>
            <a:ext cx="9688354" cy="762000"/>
          </a:xfrm>
        </p:spPr>
        <p:txBody>
          <a:bodyPr>
            <a:normAutofit/>
          </a:bodyPr>
          <a:lstStyle/>
          <a:p>
            <a:r>
              <a:rPr lang="en-IN" b="1" dirty="0">
                <a:solidFill>
                  <a:schemeClr val="tx1"/>
                </a:solidFill>
                <a:latin typeface="+mn-lt"/>
              </a:rPr>
              <a:t>Types of Ecology:</a:t>
            </a:r>
          </a:p>
        </p:txBody>
      </p:sp>
      <p:sp>
        <p:nvSpPr>
          <p:cNvPr id="3" name="Content Placeholder 2">
            <a:extLst>
              <a:ext uri="{FF2B5EF4-FFF2-40B4-BE49-F238E27FC236}">
                <a16:creationId xmlns:a16="http://schemas.microsoft.com/office/drawing/2014/main" id="{974CCEB3-2A90-AE58-C5DD-B43B469C50CB}"/>
              </a:ext>
            </a:extLst>
          </p:cNvPr>
          <p:cNvSpPr>
            <a:spLocks noGrp="1"/>
          </p:cNvSpPr>
          <p:nvPr>
            <p:ph sz="quarter" idx="1"/>
          </p:nvPr>
        </p:nvSpPr>
        <p:spPr>
          <a:xfrm>
            <a:off x="200819" y="838200"/>
            <a:ext cx="10363200" cy="5791200"/>
          </a:xfrm>
        </p:spPr>
        <p:txBody>
          <a:bodyPr>
            <a:noAutofit/>
          </a:bodyPr>
          <a:lstStyle/>
          <a:p>
            <a:pPr algn="just"/>
            <a:r>
              <a:rPr lang="en-US" sz="3200" b="1" dirty="0">
                <a:cs typeface="Times New Roman" pitchFamily="18" charset="0"/>
              </a:rPr>
              <a:t>9. Conservation Ecology</a:t>
            </a:r>
          </a:p>
          <a:p>
            <a:pPr algn="just"/>
            <a:r>
              <a:rPr lang="en-US" sz="3200" dirty="0">
                <a:cs typeface="Times New Roman" pitchFamily="18" charset="0"/>
              </a:rPr>
              <a:t>Applies ecological principles to the preservation of biodiversity and the management of natural resources.</a:t>
            </a:r>
          </a:p>
          <a:p>
            <a:pPr algn="just"/>
            <a:r>
              <a:rPr lang="en-US" sz="3200" dirty="0">
                <a:cs typeface="Times New Roman" pitchFamily="18" charset="0"/>
              </a:rPr>
              <a:t>Habitat loss, species extinction, restoration ecology, and strategies for conserving endangered species and ecosystems.</a:t>
            </a:r>
          </a:p>
          <a:p>
            <a:pPr algn="just"/>
            <a:r>
              <a:rPr lang="en-US" sz="3200" b="1" dirty="0">
                <a:cs typeface="Times New Roman" pitchFamily="18" charset="0"/>
              </a:rPr>
              <a:t>10. Human Ecology</a:t>
            </a:r>
          </a:p>
          <a:p>
            <a:pPr algn="just"/>
            <a:r>
              <a:rPr lang="en-US" sz="3200" dirty="0">
                <a:cs typeface="Times New Roman" pitchFamily="18" charset="0"/>
              </a:rPr>
              <a:t>Looks at the relationship between humans and their environment, particularly the impact of human activity on ecosystems.</a:t>
            </a:r>
          </a:p>
          <a:p>
            <a:pPr algn="just"/>
            <a:r>
              <a:rPr lang="en-US" sz="3200" dirty="0">
                <a:cs typeface="Times New Roman" pitchFamily="18" charset="0"/>
              </a:rPr>
              <a:t>Urbanization, resource management, pollution, sustainability, and the social, economic, and cultural factors affecting environmental issues.</a:t>
            </a:r>
          </a:p>
        </p:txBody>
      </p:sp>
    </p:spTree>
    <p:extLst>
      <p:ext uri="{BB962C8B-B14F-4D97-AF65-F5344CB8AC3E}">
        <p14:creationId xmlns:p14="http://schemas.microsoft.com/office/powerpoint/2010/main" val="8694786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19BAAE-51B6-4BDB-8398-845BB01FCFC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93A02F-FB3B-11DB-DA04-B89F3757861E}"/>
              </a:ext>
            </a:extLst>
          </p:cNvPr>
          <p:cNvSpPr>
            <a:spLocks noGrp="1"/>
          </p:cNvSpPr>
          <p:nvPr>
            <p:ph type="title"/>
          </p:nvPr>
        </p:nvSpPr>
        <p:spPr>
          <a:xfrm>
            <a:off x="369683" y="76200"/>
            <a:ext cx="9688354" cy="762000"/>
          </a:xfrm>
        </p:spPr>
        <p:txBody>
          <a:bodyPr>
            <a:normAutofit/>
          </a:bodyPr>
          <a:lstStyle/>
          <a:p>
            <a:r>
              <a:rPr lang="en-IN" b="1" dirty="0">
                <a:solidFill>
                  <a:schemeClr val="tx1"/>
                </a:solidFill>
                <a:latin typeface="+mn-lt"/>
              </a:rPr>
              <a:t>Types of Ecology:</a:t>
            </a:r>
          </a:p>
        </p:txBody>
      </p:sp>
      <p:sp>
        <p:nvSpPr>
          <p:cNvPr id="3" name="Content Placeholder 2">
            <a:extLst>
              <a:ext uri="{FF2B5EF4-FFF2-40B4-BE49-F238E27FC236}">
                <a16:creationId xmlns:a16="http://schemas.microsoft.com/office/drawing/2014/main" id="{9A02C2B3-B6C3-E7AD-C716-B97F4376BBEE}"/>
              </a:ext>
            </a:extLst>
          </p:cNvPr>
          <p:cNvSpPr>
            <a:spLocks noGrp="1"/>
          </p:cNvSpPr>
          <p:nvPr>
            <p:ph sz="quarter" idx="1"/>
          </p:nvPr>
        </p:nvSpPr>
        <p:spPr>
          <a:xfrm>
            <a:off x="200819" y="762000"/>
            <a:ext cx="10363200" cy="5791200"/>
          </a:xfrm>
        </p:spPr>
        <p:txBody>
          <a:bodyPr>
            <a:noAutofit/>
          </a:bodyPr>
          <a:lstStyle/>
          <a:p>
            <a:pPr algn="just"/>
            <a:r>
              <a:rPr lang="en-US" sz="3500" b="1" dirty="0">
                <a:cs typeface="Times New Roman" pitchFamily="18" charset="0"/>
              </a:rPr>
              <a:t>11. Aquatic Ecology</a:t>
            </a:r>
          </a:p>
          <a:p>
            <a:pPr algn="just"/>
            <a:r>
              <a:rPr lang="en-US" sz="3500" dirty="0">
                <a:cs typeface="Times New Roman" pitchFamily="18" charset="0"/>
              </a:rPr>
              <a:t>The study of organisms in freshwater and marine environments.</a:t>
            </a:r>
          </a:p>
          <a:p>
            <a:pPr algn="just"/>
            <a:r>
              <a:rPr lang="en-US" sz="3500" dirty="0">
                <a:cs typeface="Times New Roman" pitchFamily="18" charset="0"/>
              </a:rPr>
              <a:t>Aquatic ecosystems, water quality, nutrient cycling in aquatic systems, and the relationship between organisms and water.</a:t>
            </a:r>
          </a:p>
          <a:p>
            <a:pPr algn="just"/>
            <a:r>
              <a:rPr lang="en-US" sz="3500" b="1" dirty="0">
                <a:cs typeface="Times New Roman" pitchFamily="18" charset="0"/>
              </a:rPr>
              <a:t>12. Terrestrial Ecology</a:t>
            </a:r>
          </a:p>
          <a:p>
            <a:pPr algn="just"/>
            <a:r>
              <a:rPr lang="en-US" sz="3500" dirty="0">
                <a:cs typeface="Times New Roman" pitchFamily="18" charset="0"/>
              </a:rPr>
              <a:t>Focuses on land-based ecosystems, such as forests, grasslands, deserts, and tundra.</a:t>
            </a:r>
          </a:p>
          <a:p>
            <a:pPr algn="just"/>
            <a:r>
              <a:rPr lang="en-US" sz="3500" dirty="0">
                <a:cs typeface="Times New Roman" pitchFamily="18" charset="0"/>
              </a:rPr>
              <a:t>Climate influence, vegetation types, soil characteristics, and terrestrial species interactions.</a:t>
            </a:r>
          </a:p>
        </p:txBody>
      </p:sp>
    </p:spTree>
    <p:extLst>
      <p:ext uri="{BB962C8B-B14F-4D97-AF65-F5344CB8AC3E}">
        <p14:creationId xmlns:p14="http://schemas.microsoft.com/office/powerpoint/2010/main" val="104359788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8349DE-F4F3-15B3-6763-E53032F8007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7EDA08-55EC-5CC6-6A18-EEB427498E60}"/>
              </a:ext>
            </a:extLst>
          </p:cNvPr>
          <p:cNvSpPr>
            <a:spLocks noGrp="1"/>
          </p:cNvSpPr>
          <p:nvPr>
            <p:ph type="title"/>
          </p:nvPr>
        </p:nvSpPr>
        <p:spPr>
          <a:xfrm>
            <a:off x="369683" y="76200"/>
            <a:ext cx="9688354" cy="762000"/>
          </a:xfrm>
        </p:spPr>
        <p:txBody>
          <a:bodyPr>
            <a:normAutofit/>
          </a:bodyPr>
          <a:lstStyle/>
          <a:p>
            <a:r>
              <a:rPr lang="en-IN" b="1" dirty="0">
                <a:solidFill>
                  <a:schemeClr val="tx1"/>
                </a:solidFill>
                <a:latin typeface="+mn-lt"/>
              </a:rPr>
              <a:t>Types of Ecology:</a:t>
            </a:r>
          </a:p>
        </p:txBody>
      </p:sp>
      <p:sp>
        <p:nvSpPr>
          <p:cNvPr id="3" name="Content Placeholder 2">
            <a:extLst>
              <a:ext uri="{FF2B5EF4-FFF2-40B4-BE49-F238E27FC236}">
                <a16:creationId xmlns:a16="http://schemas.microsoft.com/office/drawing/2014/main" id="{C24B2667-C7AB-6479-25E1-E04EFC831499}"/>
              </a:ext>
            </a:extLst>
          </p:cNvPr>
          <p:cNvSpPr>
            <a:spLocks noGrp="1"/>
          </p:cNvSpPr>
          <p:nvPr>
            <p:ph sz="quarter" idx="1"/>
          </p:nvPr>
        </p:nvSpPr>
        <p:spPr>
          <a:xfrm>
            <a:off x="200819" y="762000"/>
            <a:ext cx="10363200" cy="5791200"/>
          </a:xfrm>
        </p:spPr>
        <p:txBody>
          <a:bodyPr>
            <a:noAutofit/>
          </a:bodyPr>
          <a:lstStyle/>
          <a:p>
            <a:pPr algn="just"/>
            <a:r>
              <a:rPr lang="en-US" sz="3600" b="1" dirty="0">
                <a:cs typeface="Times New Roman" pitchFamily="18" charset="0"/>
              </a:rPr>
              <a:t>13. Microbial Ecology</a:t>
            </a:r>
          </a:p>
          <a:p>
            <a:pPr algn="just"/>
            <a:r>
              <a:rPr lang="en-US" sz="3600" dirty="0">
                <a:cs typeface="Times New Roman" pitchFamily="18" charset="0"/>
              </a:rPr>
              <a:t>Examines the role of microorganisms in ecosystems.</a:t>
            </a:r>
          </a:p>
          <a:p>
            <a:pPr algn="just"/>
            <a:r>
              <a:rPr lang="en-US" sz="3600" dirty="0">
                <a:cs typeface="Times New Roman" pitchFamily="18" charset="0"/>
              </a:rPr>
              <a:t>Microbial communities in soil, water, and living organisms, their role in nutrient cycling, and their relationship with other species.</a:t>
            </a:r>
          </a:p>
        </p:txBody>
      </p:sp>
    </p:spTree>
    <p:extLst>
      <p:ext uri="{BB962C8B-B14F-4D97-AF65-F5344CB8AC3E}">
        <p14:creationId xmlns:p14="http://schemas.microsoft.com/office/powerpoint/2010/main" val="109914508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962819" y="2286000"/>
            <a:ext cx="9150112" cy="1828800"/>
          </a:xfrm>
        </p:spPr>
        <p:txBody>
          <a:bodyPr>
            <a:normAutofit fontScale="90000"/>
          </a:bodyPr>
          <a:lstStyle/>
          <a:p>
            <a:pPr algn="ctr"/>
            <a:r>
              <a:rPr lang="en-IN" sz="11500" b="1" dirty="0">
                <a:solidFill>
                  <a:schemeClr val="tx1"/>
                </a:solidFill>
                <a:latin typeface="+mn-lt"/>
              </a:rPr>
              <a:t>THANK YOU</a:t>
            </a:r>
          </a:p>
        </p:txBody>
      </p:sp>
    </p:spTree>
    <p:extLst>
      <p:ext uri="{BB962C8B-B14F-4D97-AF65-F5344CB8AC3E}">
        <p14:creationId xmlns:p14="http://schemas.microsoft.com/office/powerpoint/2010/main" val="574116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E07254-1615-C63A-FCD3-B9A581CB78E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F8F8D24-0794-6976-04C1-EF0E36FA357F}"/>
              </a:ext>
            </a:extLst>
          </p:cNvPr>
          <p:cNvSpPr>
            <a:spLocks noGrp="1"/>
          </p:cNvSpPr>
          <p:nvPr>
            <p:ph type="title"/>
          </p:nvPr>
        </p:nvSpPr>
        <p:spPr>
          <a:xfrm>
            <a:off x="369683" y="76200"/>
            <a:ext cx="9688354" cy="762000"/>
          </a:xfrm>
        </p:spPr>
        <p:txBody>
          <a:bodyPr>
            <a:normAutofit/>
          </a:bodyPr>
          <a:lstStyle/>
          <a:p>
            <a:r>
              <a:rPr lang="en-US" b="1" dirty="0">
                <a:solidFill>
                  <a:schemeClr val="tx1"/>
                </a:solidFill>
                <a:latin typeface="+mn-lt"/>
              </a:rPr>
              <a:t>Primary Goal of an Ecologist</a:t>
            </a:r>
            <a:endParaRPr lang="en-IN" b="1" dirty="0">
              <a:solidFill>
                <a:schemeClr val="tx1"/>
              </a:solidFill>
              <a:latin typeface="+mn-lt"/>
            </a:endParaRPr>
          </a:p>
        </p:txBody>
      </p:sp>
      <p:sp>
        <p:nvSpPr>
          <p:cNvPr id="3" name="Content Placeholder 2">
            <a:extLst>
              <a:ext uri="{FF2B5EF4-FFF2-40B4-BE49-F238E27FC236}">
                <a16:creationId xmlns:a16="http://schemas.microsoft.com/office/drawing/2014/main" id="{0C15D700-9154-091F-E6E2-F41FE586B5C7}"/>
              </a:ext>
            </a:extLst>
          </p:cNvPr>
          <p:cNvSpPr>
            <a:spLocks noGrp="1"/>
          </p:cNvSpPr>
          <p:nvPr>
            <p:ph sz="quarter" idx="1"/>
          </p:nvPr>
        </p:nvSpPr>
        <p:spPr>
          <a:xfrm>
            <a:off x="200819" y="838200"/>
            <a:ext cx="10363200" cy="5791200"/>
          </a:xfrm>
        </p:spPr>
        <p:txBody>
          <a:bodyPr>
            <a:normAutofit/>
          </a:bodyPr>
          <a:lstStyle/>
          <a:p>
            <a:pPr algn="just"/>
            <a:r>
              <a:rPr lang="en-US" sz="3600" dirty="0">
                <a:cs typeface="Times New Roman" pitchFamily="18" charset="0"/>
              </a:rPr>
              <a:t>Ecology is relationships of living organisms with their environment from various perspectives.</a:t>
            </a:r>
          </a:p>
          <a:p>
            <a:pPr algn="just"/>
            <a:endParaRPr lang="en-US" sz="3600" dirty="0">
              <a:cs typeface="Times New Roman" pitchFamily="18" charset="0"/>
            </a:endParaRPr>
          </a:p>
          <a:p>
            <a:pPr algn="just"/>
            <a:r>
              <a:rPr lang="en-US" sz="3600" dirty="0">
                <a:cs typeface="Times New Roman" pitchFamily="18" charset="0"/>
              </a:rPr>
              <a:t>An ecologist’s primary goal is to improve the understanding of the life processes, adaptations and habitats, interaction and biodiversity of organisms. </a:t>
            </a:r>
          </a:p>
        </p:txBody>
      </p:sp>
    </p:spTree>
    <p:extLst>
      <p:ext uri="{BB962C8B-B14F-4D97-AF65-F5344CB8AC3E}">
        <p14:creationId xmlns:p14="http://schemas.microsoft.com/office/powerpoint/2010/main" val="42412504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4F9205-6381-98B8-D9C7-5DEA3D80A0A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3A15934-3F7D-2613-0398-8F5F5A23D285}"/>
              </a:ext>
            </a:extLst>
          </p:cNvPr>
          <p:cNvSpPr>
            <a:spLocks noGrp="1"/>
          </p:cNvSpPr>
          <p:nvPr>
            <p:ph type="title"/>
          </p:nvPr>
        </p:nvSpPr>
        <p:spPr>
          <a:xfrm>
            <a:off x="369683" y="76200"/>
            <a:ext cx="9688354" cy="762000"/>
          </a:xfrm>
        </p:spPr>
        <p:txBody>
          <a:bodyPr>
            <a:normAutofit/>
          </a:bodyPr>
          <a:lstStyle/>
          <a:p>
            <a:r>
              <a:rPr lang="en-IN" b="1" dirty="0">
                <a:solidFill>
                  <a:schemeClr val="tx1"/>
                </a:solidFill>
                <a:latin typeface="+mn-lt"/>
              </a:rPr>
              <a:t>Basic Concepts of Ecology:</a:t>
            </a:r>
          </a:p>
        </p:txBody>
      </p:sp>
      <p:sp>
        <p:nvSpPr>
          <p:cNvPr id="3" name="Content Placeholder 2">
            <a:extLst>
              <a:ext uri="{FF2B5EF4-FFF2-40B4-BE49-F238E27FC236}">
                <a16:creationId xmlns:a16="http://schemas.microsoft.com/office/drawing/2014/main" id="{7348D334-57F6-22F0-B26F-6F6925E2045A}"/>
              </a:ext>
            </a:extLst>
          </p:cNvPr>
          <p:cNvSpPr>
            <a:spLocks noGrp="1"/>
          </p:cNvSpPr>
          <p:nvPr>
            <p:ph sz="quarter" idx="1"/>
          </p:nvPr>
        </p:nvSpPr>
        <p:spPr>
          <a:xfrm>
            <a:off x="200819" y="838200"/>
            <a:ext cx="5257800" cy="5791200"/>
          </a:xfrm>
        </p:spPr>
        <p:txBody>
          <a:bodyPr>
            <a:normAutofit/>
          </a:bodyPr>
          <a:lstStyle/>
          <a:p>
            <a:pPr algn="just"/>
            <a:r>
              <a:rPr lang="en-US" sz="3600" dirty="0">
                <a:cs typeface="Times New Roman" pitchFamily="18" charset="0"/>
              </a:rPr>
              <a:t>(1).  Ecosystem</a:t>
            </a:r>
          </a:p>
          <a:p>
            <a:pPr algn="just"/>
            <a:r>
              <a:rPr lang="en-US" sz="3600" dirty="0">
                <a:cs typeface="Times New Roman" pitchFamily="18" charset="0"/>
              </a:rPr>
              <a:t>(2).  Biome</a:t>
            </a:r>
          </a:p>
          <a:p>
            <a:pPr algn="just"/>
            <a:r>
              <a:rPr lang="en-US" sz="3600" dirty="0">
                <a:cs typeface="Times New Roman" pitchFamily="18" charset="0"/>
              </a:rPr>
              <a:t>(3).  Biosphere</a:t>
            </a:r>
          </a:p>
          <a:p>
            <a:pPr algn="just"/>
            <a:r>
              <a:rPr lang="en-US" sz="3600" dirty="0">
                <a:cs typeface="Times New Roman" pitchFamily="18" charset="0"/>
              </a:rPr>
              <a:t>(4).  Habitat</a:t>
            </a:r>
          </a:p>
          <a:p>
            <a:pPr algn="just"/>
            <a:r>
              <a:rPr lang="en-US" sz="3600" dirty="0">
                <a:cs typeface="Times New Roman" pitchFamily="18" charset="0"/>
              </a:rPr>
              <a:t>(5).  Organisms</a:t>
            </a:r>
          </a:p>
          <a:p>
            <a:pPr algn="just"/>
            <a:r>
              <a:rPr lang="en-US" sz="3600" dirty="0">
                <a:cs typeface="Times New Roman" pitchFamily="18" charset="0"/>
              </a:rPr>
              <a:t>(6).  Populations</a:t>
            </a:r>
          </a:p>
          <a:p>
            <a:pPr algn="just"/>
            <a:r>
              <a:rPr lang="en-US" sz="3600" dirty="0">
                <a:cs typeface="Times New Roman" pitchFamily="18" charset="0"/>
              </a:rPr>
              <a:t>(7).  Communities</a:t>
            </a:r>
          </a:p>
          <a:p>
            <a:pPr algn="just"/>
            <a:r>
              <a:rPr lang="en-US" sz="3600" dirty="0">
                <a:cs typeface="Times New Roman" pitchFamily="18" charset="0"/>
              </a:rPr>
              <a:t>(8).  Niche</a:t>
            </a:r>
          </a:p>
          <a:p>
            <a:pPr algn="just"/>
            <a:r>
              <a:rPr lang="en-US" sz="3600" dirty="0">
                <a:cs typeface="Times New Roman" pitchFamily="18" charset="0"/>
              </a:rPr>
              <a:t>(9).  Trophic Level</a:t>
            </a:r>
          </a:p>
          <a:p>
            <a:pPr algn="just"/>
            <a:endParaRPr lang="en-US" sz="3600" dirty="0">
              <a:cs typeface="Times New Roman" pitchFamily="18" charset="0"/>
            </a:endParaRPr>
          </a:p>
        </p:txBody>
      </p:sp>
      <p:sp>
        <p:nvSpPr>
          <p:cNvPr id="4" name="Content Placeholder 2">
            <a:extLst>
              <a:ext uri="{FF2B5EF4-FFF2-40B4-BE49-F238E27FC236}">
                <a16:creationId xmlns:a16="http://schemas.microsoft.com/office/drawing/2014/main" id="{17DFFA91-52E8-7977-1EE7-ED0CFCBFC0A9}"/>
              </a:ext>
            </a:extLst>
          </p:cNvPr>
          <p:cNvSpPr txBox="1">
            <a:spLocks/>
          </p:cNvSpPr>
          <p:nvPr/>
        </p:nvSpPr>
        <p:spPr>
          <a:xfrm>
            <a:off x="4969101" y="838200"/>
            <a:ext cx="5257800" cy="5791200"/>
          </a:xfrm>
          <a:prstGeom prst="rect">
            <a:avLst/>
          </a:prstGeom>
        </p:spPr>
        <p:txBody>
          <a:bodyPr vert="horz">
            <a:normAutofit/>
          </a:bodyPr>
          <a:lst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a:lstStyle>
          <a:p>
            <a:pPr algn="just"/>
            <a:r>
              <a:rPr lang="en-US" sz="3600" dirty="0">
                <a:cs typeface="Times New Roman" pitchFamily="18" charset="0"/>
              </a:rPr>
              <a:t>(10).  Food Chain</a:t>
            </a:r>
          </a:p>
          <a:p>
            <a:pPr algn="just"/>
            <a:r>
              <a:rPr lang="en-US" sz="3600" dirty="0">
                <a:cs typeface="Times New Roman" pitchFamily="18" charset="0"/>
              </a:rPr>
              <a:t>(11).  Food Web</a:t>
            </a:r>
          </a:p>
          <a:p>
            <a:pPr algn="just"/>
            <a:r>
              <a:rPr lang="en-US" sz="3600" dirty="0">
                <a:cs typeface="Times New Roman" pitchFamily="18" charset="0"/>
              </a:rPr>
              <a:t>(12).  Energy Flow</a:t>
            </a:r>
          </a:p>
          <a:p>
            <a:pPr algn="just"/>
            <a:r>
              <a:rPr lang="en-US" sz="3600" dirty="0">
                <a:cs typeface="Times New Roman" pitchFamily="18" charset="0"/>
              </a:rPr>
              <a:t>(13).  Biogeochemical Cycle</a:t>
            </a:r>
          </a:p>
          <a:p>
            <a:pPr algn="just"/>
            <a:r>
              <a:rPr lang="en-US" sz="3600" dirty="0">
                <a:cs typeface="Times New Roman" pitchFamily="18" charset="0"/>
              </a:rPr>
              <a:t>(14).  Biodiversity</a:t>
            </a:r>
          </a:p>
          <a:p>
            <a:pPr algn="just"/>
            <a:r>
              <a:rPr lang="en-US" sz="3600" dirty="0">
                <a:cs typeface="Times New Roman" pitchFamily="18" charset="0"/>
              </a:rPr>
              <a:t>(15).  Population Dynamics</a:t>
            </a:r>
          </a:p>
          <a:p>
            <a:pPr algn="just"/>
            <a:r>
              <a:rPr lang="en-US" sz="3600" dirty="0">
                <a:cs typeface="Times New Roman" pitchFamily="18" charset="0"/>
              </a:rPr>
              <a:t>(16).  Succession</a:t>
            </a:r>
          </a:p>
          <a:p>
            <a:pPr algn="just"/>
            <a:r>
              <a:rPr lang="en-US" sz="3600" dirty="0">
                <a:cs typeface="Times New Roman" pitchFamily="18" charset="0"/>
              </a:rPr>
              <a:t>(17).  Biotic Components</a:t>
            </a:r>
          </a:p>
          <a:p>
            <a:pPr algn="just"/>
            <a:r>
              <a:rPr lang="en-US" sz="3600" dirty="0">
                <a:cs typeface="Times New Roman" pitchFamily="18" charset="0"/>
              </a:rPr>
              <a:t>(18).  Abiotic Components</a:t>
            </a:r>
          </a:p>
          <a:p>
            <a:pPr algn="just"/>
            <a:endParaRPr lang="en-US" sz="3600" dirty="0">
              <a:cs typeface="Times New Roman" pitchFamily="18" charset="0"/>
            </a:endParaRPr>
          </a:p>
        </p:txBody>
      </p:sp>
    </p:spTree>
    <p:extLst>
      <p:ext uri="{BB962C8B-B14F-4D97-AF65-F5344CB8AC3E}">
        <p14:creationId xmlns:p14="http://schemas.microsoft.com/office/powerpoint/2010/main" val="12074199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7A2439-BCBD-ADB1-D3CB-DEFD117A0AF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B1C85E-C679-41EE-72D8-92340A3D88A3}"/>
              </a:ext>
            </a:extLst>
          </p:cNvPr>
          <p:cNvSpPr>
            <a:spLocks noGrp="1"/>
          </p:cNvSpPr>
          <p:nvPr>
            <p:ph type="title"/>
          </p:nvPr>
        </p:nvSpPr>
        <p:spPr>
          <a:xfrm>
            <a:off x="369683" y="76200"/>
            <a:ext cx="9688354" cy="762000"/>
          </a:xfrm>
        </p:spPr>
        <p:txBody>
          <a:bodyPr>
            <a:normAutofit/>
          </a:bodyPr>
          <a:lstStyle/>
          <a:p>
            <a:r>
              <a:rPr lang="en-IN" b="1" dirty="0">
                <a:solidFill>
                  <a:schemeClr val="tx1"/>
                </a:solidFill>
                <a:latin typeface="+mn-lt"/>
              </a:rPr>
              <a:t>Basic Concepts of Ecology:</a:t>
            </a:r>
          </a:p>
        </p:txBody>
      </p:sp>
      <p:sp>
        <p:nvSpPr>
          <p:cNvPr id="3" name="Content Placeholder 2">
            <a:extLst>
              <a:ext uri="{FF2B5EF4-FFF2-40B4-BE49-F238E27FC236}">
                <a16:creationId xmlns:a16="http://schemas.microsoft.com/office/drawing/2014/main" id="{294923FE-8C62-654F-E0EF-F0D94062A600}"/>
              </a:ext>
            </a:extLst>
          </p:cNvPr>
          <p:cNvSpPr>
            <a:spLocks noGrp="1"/>
          </p:cNvSpPr>
          <p:nvPr>
            <p:ph sz="quarter" idx="1"/>
          </p:nvPr>
        </p:nvSpPr>
        <p:spPr>
          <a:xfrm>
            <a:off x="200819" y="838200"/>
            <a:ext cx="10363200" cy="5791200"/>
          </a:xfrm>
        </p:spPr>
        <p:txBody>
          <a:bodyPr>
            <a:normAutofit lnSpcReduction="10000"/>
          </a:bodyPr>
          <a:lstStyle/>
          <a:p>
            <a:pPr algn="just"/>
            <a:r>
              <a:rPr lang="en-US" sz="3600" b="1" dirty="0">
                <a:cs typeface="Times New Roman" pitchFamily="18" charset="0"/>
              </a:rPr>
              <a:t>1. Ecosystem</a:t>
            </a:r>
          </a:p>
          <a:p>
            <a:pPr algn="just"/>
            <a:r>
              <a:rPr lang="en-US" sz="3600" dirty="0">
                <a:cs typeface="Times New Roman" pitchFamily="18" charset="0"/>
              </a:rPr>
              <a:t>An ecosystem is a community of living organisms interacting with each other and their physical environment (like air, water, and soil). Ecosystems can be as large as a forest or ocean or as small as a pond or a fallen log.</a:t>
            </a:r>
          </a:p>
          <a:p>
            <a:pPr algn="just"/>
            <a:r>
              <a:rPr lang="en-US" sz="3600" b="1" dirty="0">
                <a:cs typeface="Times New Roman" pitchFamily="18" charset="0"/>
              </a:rPr>
              <a:t>2. Biome</a:t>
            </a:r>
          </a:p>
          <a:p>
            <a:pPr algn="just"/>
            <a:r>
              <a:rPr lang="en-US" sz="3600" dirty="0">
                <a:cs typeface="Times New Roman" pitchFamily="18" charset="0"/>
              </a:rPr>
              <a:t>A biome is a large geographic biotic unit characterized by climate, soil, and vegetation. Examples include forests, grasslands, deserts, and aquatic environments. Biomes are made up of several ecosystems that share similar climate conditions. Tundra, Forest, Grassland, Desert Biome etc.</a:t>
            </a:r>
          </a:p>
        </p:txBody>
      </p:sp>
    </p:spTree>
    <p:extLst>
      <p:ext uri="{BB962C8B-B14F-4D97-AF65-F5344CB8AC3E}">
        <p14:creationId xmlns:p14="http://schemas.microsoft.com/office/powerpoint/2010/main" val="7225284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180C73-27D4-0E17-F49E-36DDB4DCF36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894C3DE-A8AF-6695-A135-B0E8E755D229}"/>
              </a:ext>
            </a:extLst>
          </p:cNvPr>
          <p:cNvSpPr>
            <a:spLocks noGrp="1"/>
          </p:cNvSpPr>
          <p:nvPr>
            <p:ph type="title"/>
          </p:nvPr>
        </p:nvSpPr>
        <p:spPr>
          <a:xfrm>
            <a:off x="369683" y="76200"/>
            <a:ext cx="9688354" cy="762000"/>
          </a:xfrm>
        </p:spPr>
        <p:txBody>
          <a:bodyPr>
            <a:normAutofit/>
          </a:bodyPr>
          <a:lstStyle/>
          <a:p>
            <a:r>
              <a:rPr lang="en-IN" b="1" dirty="0">
                <a:solidFill>
                  <a:schemeClr val="tx1"/>
                </a:solidFill>
                <a:latin typeface="+mn-lt"/>
              </a:rPr>
              <a:t>Basic Concepts of Ecology:</a:t>
            </a:r>
          </a:p>
        </p:txBody>
      </p:sp>
      <p:sp>
        <p:nvSpPr>
          <p:cNvPr id="3" name="Content Placeholder 2">
            <a:extLst>
              <a:ext uri="{FF2B5EF4-FFF2-40B4-BE49-F238E27FC236}">
                <a16:creationId xmlns:a16="http://schemas.microsoft.com/office/drawing/2014/main" id="{C02F2919-FCA1-BBD3-06A3-5F8A02CEC3CE}"/>
              </a:ext>
            </a:extLst>
          </p:cNvPr>
          <p:cNvSpPr>
            <a:spLocks noGrp="1"/>
          </p:cNvSpPr>
          <p:nvPr>
            <p:ph sz="quarter" idx="1"/>
          </p:nvPr>
        </p:nvSpPr>
        <p:spPr>
          <a:xfrm>
            <a:off x="200819" y="838200"/>
            <a:ext cx="10363200" cy="5791200"/>
          </a:xfrm>
        </p:spPr>
        <p:txBody>
          <a:bodyPr>
            <a:normAutofit/>
          </a:bodyPr>
          <a:lstStyle/>
          <a:p>
            <a:pPr algn="just"/>
            <a:r>
              <a:rPr lang="en-US" sz="3600" b="1" dirty="0">
                <a:cs typeface="Times New Roman" pitchFamily="18" charset="0"/>
              </a:rPr>
              <a:t>3. Biosphere:</a:t>
            </a:r>
          </a:p>
          <a:p>
            <a:pPr algn="just"/>
            <a:r>
              <a:rPr lang="en-US" sz="3600" dirty="0">
                <a:cs typeface="Times New Roman" pitchFamily="18" charset="0"/>
              </a:rPr>
              <a:t>Thin layer of earth inhabited by living organism.</a:t>
            </a:r>
          </a:p>
          <a:p>
            <a:pPr algn="just"/>
            <a:r>
              <a:rPr lang="en-US" sz="3600" dirty="0">
                <a:cs typeface="Times New Roman" pitchFamily="18" charset="0"/>
              </a:rPr>
              <a:t> The biosphere is the global ecosystem encompassing all living organisms (biotic factors) and their physical environment (abiotic factors), including the land, water, and atmosphere, where life exists.</a:t>
            </a:r>
          </a:p>
          <a:p>
            <a:pPr algn="just"/>
            <a:r>
              <a:rPr lang="en-US" sz="3600" b="1" dirty="0">
                <a:cs typeface="Times New Roman" pitchFamily="18" charset="0"/>
              </a:rPr>
              <a:t>4. Organisms:</a:t>
            </a:r>
          </a:p>
          <a:p>
            <a:pPr algn="just"/>
            <a:r>
              <a:rPr lang="en-US" sz="3600" dirty="0">
                <a:cs typeface="Times New Roman" pitchFamily="18" charset="0"/>
              </a:rPr>
              <a:t>Organisms are individual living beings, like animals, plants, fungi, or microorganisms.</a:t>
            </a:r>
          </a:p>
          <a:p>
            <a:pPr algn="just"/>
            <a:endParaRPr lang="en-US" sz="3600" dirty="0">
              <a:cs typeface="Times New Roman" pitchFamily="18" charset="0"/>
            </a:endParaRPr>
          </a:p>
        </p:txBody>
      </p:sp>
    </p:spTree>
    <p:extLst>
      <p:ext uri="{BB962C8B-B14F-4D97-AF65-F5344CB8AC3E}">
        <p14:creationId xmlns:p14="http://schemas.microsoft.com/office/powerpoint/2010/main" val="31104865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5A71F2-6209-7845-C2B8-5416FB070FF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E883BD8-EB4D-B069-2D2F-54174853A068}"/>
              </a:ext>
            </a:extLst>
          </p:cNvPr>
          <p:cNvSpPr>
            <a:spLocks noGrp="1"/>
          </p:cNvSpPr>
          <p:nvPr>
            <p:ph type="title"/>
          </p:nvPr>
        </p:nvSpPr>
        <p:spPr>
          <a:xfrm>
            <a:off x="369683" y="76200"/>
            <a:ext cx="9688354" cy="762000"/>
          </a:xfrm>
        </p:spPr>
        <p:txBody>
          <a:bodyPr>
            <a:normAutofit/>
          </a:bodyPr>
          <a:lstStyle/>
          <a:p>
            <a:r>
              <a:rPr lang="en-IN" b="1" dirty="0">
                <a:solidFill>
                  <a:schemeClr val="tx1"/>
                </a:solidFill>
                <a:latin typeface="+mn-lt"/>
              </a:rPr>
              <a:t>Basic Concepts of Ecology:</a:t>
            </a:r>
          </a:p>
        </p:txBody>
      </p:sp>
      <p:sp>
        <p:nvSpPr>
          <p:cNvPr id="3" name="Content Placeholder 2">
            <a:extLst>
              <a:ext uri="{FF2B5EF4-FFF2-40B4-BE49-F238E27FC236}">
                <a16:creationId xmlns:a16="http://schemas.microsoft.com/office/drawing/2014/main" id="{E423BE7C-20F9-65E7-AF5B-3ED2B2A7B08B}"/>
              </a:ext>
            </a:extLst>
          </p:cNvPr>
          <p:cNvSpPr>
            <a:spLocks noGrp="1"/>
          </p:cNvSpPr>
          <p:nvPr>
            <p:ph sz="quarter" idx="1"/>
          </p:nvPr>
        </p:nvSpPr>
        <p:spPr>
          <a:xfrm>
            <a:off x="200819" y="838200"/>
            <a:ext cx="10363200" cy="5791200"/>
          </a:xfrm>
        </p:spPr>
        <p:txBody>
          <a:bodyPr>
            <a:normAutofit fontScale="92500"/>
          </a:bodyPr>
          <a:lstStyle/>
          <a:p>
            <a:pPr algn="just"/>
            <a:r>
              <a:rPr lang="en-US" sz="4000" b="1" dirty="0">
                <a:cs typeface="Times New Roman" pitchFamily="18" charset="0"/>
              </a:rPr>
              <a:t>5. Habitat:</a:t>
            </a:r>
          </a:p>
          <a:p>
            <a:pPr algn="just"/>
            <a:r>
              <a:rPr lang="en-US" sz="4000" dirty="0">
                <a:cs typeface="Times New Roman" pitchFamily="18" charset="0"/>
              </a:rPr>
              <a:t>A habitat is the natural environment where an organism lives, providing the resources and conditions necessary for its survival, including food, water, shelter, and space. </a:t>
            </a:r>
          </a:p>
          <a:p>
            <a:pPr algn="just"/>
            <a:r>
              <a:rPr lang="en-US" sz="4000" dirty="0">
                <a:cs typeface="Times New Roman" pitchFamily="18" charset="0"/>
              </a:rPr>
              <a:t>Habitats consist of both biotic (living) and abiotic (non-living) factors. </a:t>
            </a:r>
          </a:p>
          <a:p>
            <a:pPr algn="just"/>
            <a:r>
              <a:rPr lang="en-US" sz="4000" dirty="0">
                <a:cs typeface="Times New Roman" pitchFamily="18" charset="0"/>
              </a:rPr>
              <a:t>Habitats can range from large geographical areas like forests or oceans to smaller locations like a </a:t>
            </a:r>
            <a:r>
              <a:rPr lang="en-US" sz="4000" dirty="0" err="1">
                <a:cs typeface="Times New Roman" pitchFamily="18" charset="0"/>
              </a:rPr>
              <a:t>a</a:t>
            </a:r>
            <a:r>
              <a:rPr lang="en-US" sz="4000" dirty="0">
                <a:cs typeface="Times New Roman" pitchFamily="18" charset="0"/>
              </a:rPr>
              <a:t> single tree.</a:t>
            </a:r>
          </a:p>
        </p:txBody>
      </p:sp>
    </p:spTree>
    <p:extLst>
      <p:ext uri="{BB962C8B-B14F-4D97-AF65-F5344CB8AC3E}">
        <p14:creationId xmlns:p14="http://schemas.microsoft.com/office/powerpoint/2010/main" val="9150795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F38F94-5348-932F-8A70-1832E0846AE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5D2C65F-1252-A36D-B7F6-EA86448F1120}"/>
              </a:ext>
            </a:extLst>
          </p:cNvPr>
          <p:cNvSpPr>
            <a:spLocks noGrp="1"/>
          </p:cNvSpPr>
          <p:nvPr>
            <p:ph type="title"/>
          </p:nvPr>
        </p:nvSpPr>
        <p:spPr>
          <a:xfrm>
            <a:off x="369683" y="76200"/>
            <a:ext cx="9688354" cy="762000"/>
          </a:xfrm>
        </p:spPr>
        <p:txBody>
          <a:bodyPr>
            <a:normAutofit/>
          </a:bodyPr>
          <a:lstStyle/>
          <a:p>
            <a:r>
              <a:rPr lang="en-IN" b="1" dirty="0">
                <a:solidFill>
                  <a:schemeClr val="tx1"/>
                </a:solidFill>
                <a:latin typeface="+mn-lt"/>
              </a:rPr>
              <a:t>Basic Concepts of Ecology:</a:t>
            </a:r>
          </a:p>
        </p:txBody>
      </p:sp>
      <p:sp>
        <p:nvSpPr>
          <p:cNvPr id="3" name="Content Placeholder 2">
            <a:extLst>
              <a:ext uri="{FF2B5EF4-FFF2-40B4-BE49-F238E27FC236}">
                <a16:creationId xmlns:a16="http://schemas.microsoft.com/office/drawing/2014/main" id="{96EC5060-39C7-43AC-FB37-595A2C9526F4}"/>
              </a:ext>
            </a:extLst>
          </p:cNvPr>
          <p:cNvSpPr>
            <a:spLocks noGrp="1"/>
          </p:cNvSpPr>
          <p:nvPr>
            <p:ph sz="quarter" idx="1"/>
          </p:nvPr>
        </p:nvSpPr>
        <p:spPr>
          <a:xfrm>
            <a:off x="200819" y="838200"/>
            <a:ext cx="10363200" cy="5791200"/>
          </a:xfrm>
        </p:spPr>
        <p:txBody>
          <a:bodyPr>
            <a:normAutofit/>
          </a:bodyPr>
          <a:lstStyle/>
          <a:p>
            <a:pPr algn="just"/>
            <a:r>
              <a:rPr lang="en-US" sz="3600" b="1" dirty="0">
                <a:cs typeface="Times New Roman" pitchFamily="18" charset="0"/>
              </a:rPr>
              <a:t>6. Population:</a:t>
            </a:r>
          </a:p>
          <a:p>
            <a:pPr algn="just"/>
            <a:r>
              <a:rPr lang="en-US" sz="3600" dirty="0">
                <a:cs typeface="Times New Roman" pitchFamily="18" charset="0"/>
              </a:rPr>
              <a:t>A population is a group of individuals of the same species living in a specific area, capable of interbreeding and producing fertile offspring.</a:t>
            </a:r>
          </a:p>
          <a:p>
            <a:pPr algn="just"/>
            <a:r>
              <a:rPr lang="en-US" sz="3600" b="1" dirty="0">
                <a:cs typeface="Times New Roman" pitchFamily="18" charset="0"/>
              </a:rPr>
              <a:t>7. Communities</a:t>
            </a:r>
          </a:p>
          <a:p>
            <a:pPr algn="just"/>
            <a:r>
              <a:rPr lang="en-US" sz="3600" dirty="0">
                <a:cs typeface="Times New Roman" pitchFamily="18" charset="0"/>
              </a:rPr>
              <a:t>An ecological community refers to all the populations of different species living and interacting in a particular area. These interactions can include competition, predation, and mutualism.</a:t>
            </a:r>
          </a:p>
        </p:txBody>
      </p:sp>
    </p:spTree>
    <p:extLst>
      <p:ext uri="{BB962C8B-B14F-4D97-AF65-F5344CB8AC3E}">
        <p14:creationId xmlns:p14="http://schemas.microsoft.com/office/powerpoint/2010/main" val="16571095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AE874C-2B26-3B90-3D58-F8CF95C271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677B820-3E28-32AD-4DC2-5366D61F93A9}"/>
              </a:ext>
            </a:extLst>
          </p:cNvPr>
          <p:cNvSpPr>
            <a:spLocks noGrp="1"/>
          </p:cNvSpPr>
          <p:nvPr>
            <p:ph type="title"/>
          </p:nvPr>
        </p:nvSpPr>
        <p:spPr>
          <a:xfrm>
            <a:off x="369683" y="76200"/>
            <a:ext cx="9688354" cy="762000"/>
          </a:xfrm>
        </p:spPr>
        <p:txBody>
          <a:bodyPr>
            <a:normAutofit/>
          </a:bodyPr>
          <a:lstStyle/>
          <a:p>
            <a:r>
              <a:rPr lang="en-IN" b="1" dirty="0">
                <a:solidFill>
                  <a:schemeClr val="tx1"/>
                </a:solidFill>
                <a:latin typeface="+mn-lt"/>
              </a:rPr>
              <a:t>Basic Concepts of Ecology:</a:t>
            </a:r>
          </a:p>
        </p:txBody>
      </p:sp>
      <p:sp>
        <p:nvSpPr>
          <p:cNvPr id="3" name="Content Placeholder 2">
            <a:extLst>
              <a:ext uri="{FF2B5EF4-FFF2-40B4-BE49-F238E27FC236}">
                <a16:creationId xmlns:a16="http://schemas.microsoft.com/office/drawing/2014/main" id="{F6FF2829-2304-7240-318F-EE628D440841}"/>
              </a:ext>
            </a:extLst>
          </p:cNvPr>
          <p:cNvSpPr>
            <a:spLocks noGrp="1"/>
          </p:cNvSpPr>
          <p:nvPr>
            <p:ph sz="quarter" idx="1"/>
          </p:nvPr>
        </p:nvSpPr>
        <p:spPr>
          <a:xfrm>
            <a:off x="200819" y="838200"/>
            <a:ext cx="10363200" cy="5791200"/>
          </a:xfrm>
        </p:spPr>
        <p:txBody>
          <a:bodyPr>
            <a:normAutofit/>
          </a:bodyPr>
          <a:lstStyle/>
          <a:p>
            <a:pPr algn="just"/>
            <a:r>
              <a:rPr lang="en-US" sz="3600" b="1" dirty="0">
                <a:cs typeface="Times New Roman" pitchFamily="18" charset="0"/>
              </a:rPr>
              <a:t>8. Niche</a:t>
            </a:r>
          </a:p>
          <a:p>
            <a:pPr algn="just"/>
            <a:r>
              <a:rPr lang="en-US" sz="3600" dirty="0">
                <a:cs typeface="Times New Roman" pitchFamily="18" charset="0"/>
              </a:rPr>
              <a:t>A niche describes an organism's role in its environment, including how it obtains food, shelter, and interacts with other organisms. Each species has a unique niche that helps avoid competition.</a:t>
            </a:r>
          </a:p>
          <a:p>
            <a:pPr algn="just"/>
            <a:r>
              <a:rPr lang="en-US" sz="3600" b="1" dirty="0">
                <a:cs typeface="Times New Roman" pitchFamily="18" charset="0"/>
              </a:rPr>
              <a:t>9. Trophic Levels</a:t>
            </a:r>
          </a:p>
          <a:p>
            <a:pPr algn="just"/>
            <a:r>
              <a:rPr lang="en-US" sz="3600" dirty="0">
                <a:cs typeface="Times New Roman" pitchFamily="18" charset="0"/>
              </a:rPr>
              <a:t>Organisms in an ecosystem are often categorized into trophic levels, which describe their feeding relationships:</a:t>
            </a:r>
          </a:p>
          <a:p>
            <a:pPr algn="just"/>
            <a:r>
              <a:rPr lang="en-US" sz="3600" dirty="0">
                <a:cs typeface="Times New Roman" pitchFamily="18" charset="0"/>
              </a:rPr>
              <a:t>Producers, Consumers and Decomposers</a:t>
            </a:r>
          </a:p>
        </p:txBody>
      </p:sp>
    </p:spTree>
    <p:extLst>
      <p:ext uri="{BB962C8B-B14F-4D97-AF65-F5344CB8AC3E}">
        <p14:creationId xmlns:p14="http://schemas.microsoft.com/office/powerpoint/2010/main" val="135202205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1058</TotalTime>
  <Words>1810</Words>
  <Application>Microsoft Office PowerPoint</Application>
  <PresentationFormat>Custom</PresentationFormat>
  <Paragraphs>151</Paragraphs>
  <Slides>24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Calibri</vt:lpstr>
      <vt:lpstr>Franklin Gothic Book</vt:lpstr>
      <vt:lpstr>Perpetua</vt:lpstr>
      <vt:lpstr>Times New Roman</vt:lpstr>
      <vt:lpstr>Wingdings 2</vt:lpstr>
      <vt:lpstr>Equity</vt:lpstr>
      <vt:lpstr>BASIC CONCEPTS OF ECOLOGY Types of Ecology</vt:lpstr>
      <vt:lpstr>What is Ecology?</vt:lpstr>
      <vt:lpstr>Primary Goal of an Ecologist</vt:lpstr>
      <vt:lpstr>Basic Concepts of Ecology:</vt:lpstr>
      <vt:lpstr>Basic Concepts of Ecology:</vt:lpstr>
      <vt:lpstr>Basic Concepts of Ecology:</vt:lpstr>
      <vt:lpstr>Basic Concepts of Ecology:</vt:lpstr>
      <vt:lpstr>Basic Concepts of Ecology:</vt:lpstr>
      <vt:lpstr>Basic Concepts of Ecology:</vt:lpstr>
      <vt:lpstr>9. Trophic Levels</vt:lpstr>
      <vt:lpstr>Basic Concepts of Ecology:</vt:lpstr>
      <vt:lpstr>PowerPoint Presentation</vt:lpstr>
      <vt:lpstr>Basic Concepts of Ecology:</vt:lpstr>
      <vt:lpstr>Basic Concepts of Ecology:</vt:lpstr>
      <vt:lpstr>Basic Concepts of Ecology:</vt:lpstr>
      <vt:lpstr>Types of Ecology:</vt:lpstr>
      <vt:lpstr>Types of Ecology:</vt:lpstr>
      <vt:lpstr>Types of Ecology:</vt:lpstr>
      <vt:lpstr>Types of Ecology:</vt:lpstr>
      <vt:lpstr>Types of Ecology:</vt:lpstr>
      <vt:lpstr>Types of Ecology:</vt:lpstr>
      <vt:lpstr>Types of Ecology:</vt:lpstr>
      <vt:lpstr>Types of Ecology:</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LAP</dc:creator>
  <cp:lastModifiedBy>Shozab</cp:lastModifiedBy>
  <cp:revision>155</cp:revision>
  <dcterms:created xsi:type="dcterms:W3CDTF">2006-08-16T00:00:00Z</dcterms:created>
  <dcterms:modified xsi:type="dcterms:W3CDTF">2025-03-18T10:21:08Z</dcterms:modified>
</cp:coreProperties>
</file>