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2" r:id="rId1"/>
  </p:sldMasterIdLst>
  <p:notesMasterIdLst>
    <p:notesMasterId r:id="rId18"/>
  </p:notesMasterIdLst>
  <p:sldIdLst>
    <p:sldId id="256" r:id="rId2"/>
    <p:sldId id="311" r:id="rId3"/>
    <p:sldId id="385" r:id="rId4"/>
    <p:sldId id="386" r:id="rId5"/>
    <p:sldId id="388" r:id="rId6"/>
    <p:sldId id="395" r:id="rId7"/>
    <p:sldId id="394" r:id="rId8"/>
    <p:sldId id="393" r:id="rId9"/>
    <p:sldId id="392" r:id="rId10"/>
    <p:sldId id="391" r:id="rId11"/>
    <p:sldId id="390" r:id="rId12"/>
    <p:sldId id="389" r:id="rId13"/>
    <p:sldId id="378" r:id="rId14"/>
    <p:sldId id="396" r:id="rId15"/>
    <p:sldId id="397" r:id="rId16"/>
    <p:sldId id="304" r:id="rId17"/>
  </p:sldIdLst>
  <p:sldSz cx="1076483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39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291" autoAdjust="0"/>
  </p:normalViewPr>
  <p:slideViewPr>
    <p:cSldViewPr>
      <p:cViewPr varScale="1">
        <p:scale>
          <a:sx n="68" d="100"/>
          <a:sy n="68" d="100"/>
        </p:scale>
        <p:origin x="1098" y="72"/>
      </p:cViewPr>
      <p:guideLst>
        <p:guide orient="horz" pos="2160"/>
        <p:guide pos="3391"/>
      </p:guideLst>
    </p:cSldViewPr>
  </p:slideViewPr>
  <p:outlineViewPr>
    <p:cViewPr>
      <p:scale>
        <a:sx n="33" d="100"/>
        <a:sy n="33" d="100"/>
      </p:scale>
      <p:origin x="0" y="-20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FBB3B-1513-4D12-B4AA-4C67F07043BF}" type="datetimeFigureOut">
              <a:rPr lang="en-IN" smtClean="0"/>
              <a:t>28-04-2025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685800"/>
            <a:ext cx="53816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72E55-3CA1-4572-B681-FD76F45750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9205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Corals, Molluscs, Foraminiferans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72E55-3CA1-4572-B681-FD76F4575053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6811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0764838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76890" y="69756"/>
            <a:ext cx="10611055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25019" y="3200400"/>
            <a:ext cx="7535387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4086" y="1449304"/>
            <a:ext cx="10620668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74086" y="1396720"/>
            <a:ext cx="10620668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74086" y="2976649"/>
            <a:ext cx="10620668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38242" y="1505931"/>
            <a:ext cx="9688354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4508" y="274642"/>
            <a:ext cx="2368264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6484" y="274641"/>
            <a:ext cx="654861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076484" y="1447800"/>
            <a:ext cx="9150112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0764838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76890" y="69756"/>
            <a:ext cx="10611055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348" y="952501"/>
            <a:ext cx="9150112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0348" y="2547938"/>
            <a:ext cx="9150112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41923" y="6172200"/>
            <a:ext cx="4709617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81716" y="2376830"/>
            <a:ext cx="10611224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81403" y="2341476"/>
            <a:ext cx="10611537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80414" y="2468880"/>
            <a:ext cx="10612526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2237" y="6208776"/>
            <a:ext cx="538242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6484" y="1447800"/>
            <a:ext cx="4413584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808527" y="1447800"/>
            <a:ext cx="4413584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484" y="273050"/>
            <a:ext cx="9150112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6484" y="1447800"/>
            <a:ext cx="4395642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830954" y="1447800"/>
            <a:ext cx="4395642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076484" y="2247900"/>
            <a:ext cx="4395642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5830954" y="2247900"/>
            <a:ext cx="4395642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0764838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75354" y="69755"/>
            <a:ext cx="10611055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484" y="273050"/>
            <a:ext cx="9150112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076484" y="1600200"/>
            <a:ext cx="2242675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498572" y="1600200"/>
            <a:ext cx="6728024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484" y="4900550"/>
            <a:ext cx="861187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6484" y="5445825"/>
            <a:ext cx="861187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76484" y="6172200"/>
            <a:ext cx="4575056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72237" y="6208776"/>
            <a:ext cx="538242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80415" y="4683555"/>
            <a:ext cx="1060336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80652" y="4650475"/>
            <a:ext cx="1060312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80655" y="4773225"/>
            <a:ext cx="10603126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0417" y="66676"/>
            <a:ext cx="10597518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0764838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75354" y="69755"/>
            <a:ext cx="10611055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076484" y="274638"/>
            <a:ext cx="9150112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6484" y="1447800"/>
            <a:ext cx="9150112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266266" y="6191250"/>
            <a:ext cx="2915477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076484" y="6172200"/>
            <a:ext cx="4664763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72237" y="6210300"/>
            <a:ext cx="538242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954" r:id="rId2"/>
    <p:sldLayoutId id="2147483955" r:id="rId3"/>
    <p:sldLayoutId id="2147483956" r:id="rId4"/>
    <p:sldLayoutId id="2147483957" r:id="rId5"/>
    <p:sldLayoutId id="2147483958" r:id="rId6"/>
    <p:sldLayoutId id="2147483959" r:id="rId7"/>
    <p:sldLayoutId id="2147483960" r:id="rId8"/>
    <p:sldLayoutId id="2147483961" r:id="rId9"/>
    <p:sldLayoutId id="2147483962" r:id="rId10"/>
    <p:sldLayoutId id="214748396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20219" y="4038600"/>
            <a:ext cx="4495799" cy="1066800"/>
          </a:xfrm>
        </p:spPr>
        <p:txBody>
          <a:bodyPr>
            <a:normAutofit lnSpcReduction="10000"/>
          </a:bodyPr>
          <a:lstStyle/>
          <a:p>
            <a:r>
              <a:rPr lang="en-IN" sz="3200" b="1" dirty="0">
                <a:solidFill>
                  <a:schemeClr val="tx1"/>
                </a:solidFill>
              </a:rPr>
              <a:t>By: Shozab Seemab Khan</a:t>
            </a:r>
          </a:p>
          <a:p>
            <a:r>
              <a:rPr lang="en-IN" sz="3200" b="1" dirty="0">
                <a:solidFill>
                  <a:schemeClr val="tx1"/>
                </a:solidFill>
              </a:rPr>
              <a:t>(PhD Zoology Scholar)</a:t>
            </a:r>
          </a:p>
          <a:p>
            <a:endParaRPr lang="en-IN" sz="3200" b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8242" y="1524002"/>
            <a:ext cx="9688354" cy="1451959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Biogeochemical Cycles:</a:t>
            </a:r>
            <a:br>
              <a:rPr 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b="1" dirty="0">
                <a:latin typeface="Times New Roman" pitchFamily="18" charset="0"/>
                <a:cs typeface="Times New Roman" pitchFamily="18" charset="0"/>
              </a:rPr>
              <a:t>Carbon Cycle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39978E7D-6872-CD77-FB71-BD9B01DE66CF}"/>
              </a:ext>
            </a:extLst>
          </p:cNvPr>
          <p:cNvSpPr txBox="1">
            <a:spLocks/>
          </p:cNvSpPr>
          <p:nvPr/>
        </p:nvSpPr>
        <p:spPr>
          <a:xfrm>
            <a:off x="1877219" y="6019800"/>
            <a:ext cx="70104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3200" b="1" dirty="0">
                <a:solidFill>
                  <a:srgbClr val="C00000"/>
                </a:solidFill>
              </a:rPr>
              <a:t>ABAIDULLAH COLLEGE PAKPATTAN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C44ED0D-D3A9-25EB-CCDB-8A0D3EC5EF79}"/>
              </a:ext>
            </a:extLst>
          </p:cNvPr>
          <p:cNvSpPr txBox="1">
            <a:spLocks/>
          </p:cNvSpPr>
          <p:nvPr/>
        </p:nvSpPr>
        <p:spPr>
          <a:xfrm>
            <a:off x="1267619" y="228600"/>
            <a:ext cx="8153400" cy="106680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0" indent="0" algn="ctr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3200" b="1" dirty="0">
                <a:solidFill>
                  <a:schemeClr val="tx1"/>
                </a:solidFill>
              </a:rPr>
              <a:t>Subject: Basic Ecology (ZOL-502)</a:t>
            </a:r>
          </a:p>
          <a:p>
            <a:r>
              <a:rPr lang="en-IN" sz="3200" b="1" dirty="0">
                <a:solidFill>
                  <a:schemeClr val="tx1"/>
                </a:solidFill>
              </a:rPr>
              <a:t>(BS Zoology 6th Semester)</a:t>
            </a:r>
          </a:p>
          <a:p>
            <a:endParaRPr lang="en-IN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2143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C3B61-9B4D-57F3-3770-D11B6C39E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3ABDE-B578-5DF2-64A2-0C7C50B6E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12192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7. Fossilization:</a:t>
            </a:r>
            <a:br>
              <a:rPr lang="en-US" b="1" dirty="0">
                <a:solidFill>
                  <a:schemeClr val="tx1"/>
                </a:solidFill>
                <a:latin typeface="+mn-lt"/>
              </a:rPr>
            </a:br>
            <a:r>
              <a:rPr lang="en-US" b="1" dirty="0">
                <a:solidFill>
                  <a:schemeClr val="tx1"/>
                </a:solidFill>
                <a:latin typeface="+mn-lt"/>
              </a:rPr>
              <a:t>Long-Term Carbon Storage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D8482-AEA6-E07A-6509-FD111EC4D41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1295400"/>
            <a:ext cx="10363200" cy="53340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Under pressure and time, some dead plants and animals become fossil fuels (coal, oil, gas).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This is a slow process (millions of years), storing carbon underground.</a:t>
            </a:r>
          </a:p>
        </p:txBody>
      </p:sp>
    </p:spTree>
    <p:extLst>
      <p:ext uri="{BB962C8B-B14F-4D97-AF65-F5344CB8AC3E}">
        <p14:creationId xmlns:p14="http://schemas.microsoft.com/office/powerpoint/2010/main" val="2175051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24737-90D8-F188-DA35-CF3F3B175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BC68E-F124-8E8B-D4CF-251B55092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12192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8. Combustion:</a:t>
            </a:r>
            <a:br>
              <a:rPr lang="en-US" b="1" dirty="0">
                <a:solidFill>
                  <a:schemeClr val="tx1"/>
                </a:solidFill>
                <a:latin typeface="+mn-lt"/>
              </a:rPr>
            </a:br>
            <a:r>
              <a:rPr lang="en-US" b="1" dirty="0">
                <a:solidFill>
                  <a:schemeClr val="tx1"/>
                </a:solidFill>
                <a:latin typeface="+mn-lt"/>
              </a:rPr>
              <a:t>Carbon Released from Fossil Fuels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17B243-5175-70B5-869D-C399F5F1BD3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1295400"/>
            <a:ext cx="10363200" cy="53340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Burning fossil fuels (coal, oil, natural gas) releases stored CO₂ quickly.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Also occurs during forest fires and biomass burning.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This is the main human contribution to the carbon cycle imbalance.</a:t>
            </a:r>
          </a:p>
        </p:txBody>
      </p:sp>
    </p:spTree>
    <p:extLst>
      <p:ext uri="{BB962C8B-B14F-4D97-AF65-F5344CB8AC3E}">
        <p14:creationId xmlns:p14="http://schemas.microsoft.com/office/powerpoint/2010/main" val="286859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8351E2-37EC-0C42-60DC-6B825FDBD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5716F-175C-11A3-3551-336DA5227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1219200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chemeClr val="tx1"/>
                </a:solidFill>
                <a:latin typeface="+mn-lt"/>
              </a:rPr>
              <a:t>9. Sedimentation:</a:t>
            </a:r>
            <a:br>
              <a:rPr lang="it-IT" b="1" dirty="0">
                <a:solidFill>
                  <a:schemeClr val="tx1"/>
                </a:solidFill>
                <a:latin typeface="+mn-lt"/>
              </a:rPr>
            </a:br>
            <a:r>
              <a:rPr lang="it-IT" b="1" dirty="0">
                <a:solidFill>
                  <a:schemeClr val="tx1"/>
                </a:solidFill>
                <a:latin typeface="+mn-lt"/>
              </a:rPr>
              <a:t>Geological Carbon Storage</a:t>
            </a:r>
            <a:endParaRPr lang="en-US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1BD2C-3933-66B6-8195-8F85AE4D7E7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1295400"/>
            <a:ext cx="10363200" cy="53340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Some carbon is locked into sedimentary rocks like limestone.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It can return to the atmosphere through volcanic eruptions or weathering.</a:t>
            </a:r>
          </a:p>
        </p:txBody>
      </p:sp>
    </p:spTree>
    <p:extLst>
      <p:ext uri="{BB962C8B-B14F-4D97-AF65-F5344CB8AC3E}">
        <p14:creationId xmlns:p14="http://schemas.microsoft.com/office/powerpoint/2010/main" val="823528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E5CAD5-35A5-280F-3702-1A3C6B94B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97CA608-6033-0AB1-4303-AE5B031A57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19" y="152400"/>
            <a:ext cx="9466437" cy="6553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2366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D63008-41CD-6D44-C16C-3DBA14D6C2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EC575-05B2-4791-CBB7-43CC794E0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🌱 Ecological Importance of the Carbon Cycle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BCF33-3671-4C39-86ED-DB865A635A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Regulates climate by controlling CO₂ levels.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Drives primary productivity (photosynthesis).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Recycles nutrients between living and non-living components of ecosystems.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Imbalances (e.g., due to deforestation or fossil fuel use) can cause climate change.</a:t>
            </a:r>
          </a:p>
        </p:txBody>
      </p:sp>
    </p:spTree>
    <p:extLst>
      <p:ext uri="{BB962C8B-B14F-4D97-AF65-F5344CB8AC3E}">
        <p14:creationId xmlns:p14="http://schemas.microsoft.com/office/powerpoint/2010/main" val="309595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2E306-7CAD-F9A1-E1EF-167EB7B9EC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17B43-1414-42C9-08B4-13D95D482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🔁 Summary: Carbon Flow Pathways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3D25200-A42F-86E0-8DED-B97E9A8846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008586"/>
              </p:ext>
            </p:extLst>
          </p:nvPr>
        </p:nvGraphicFramePr>
        <p:xfrm>
          <a:off x="124619" y="838200"/>
          <a:ext cx="10515600" cy="5867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24400">
                  <a:extLst>
                    <a:ext uri="{9D8B030D-6E8A-4147-A177-3AD203B41FA5}">
                      <a16:colId xmlns:a16="http://schemas.microsoft.com/office/drawing/2014/main" val="3759786449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922747876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4120989177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 dirty="0">
                          <a:effectLst/>
                        </a:rPr>
                        <a:t>Carbon Reservoir</a:t>
                      </a:r>
                      <a:endParaRPr lang="en-US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</a:rPr>
                        <a:t>Process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</a:rPr>
                        <a:t>Direction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5695148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</a:rPr>
                        <a:t>Atmosphere → Plants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</a:rPr>
                        <a:t>Photosynthesis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</a:rPr>
                        <a:t>Inflow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0367377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</a:rPr>
                        <a:t>Plants → Animals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</a:rPr>
                        <a:t>Feeding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</a:rPr>
                        <a:t>Transfer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09219396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200" kern="100" dirty="0">
                          <a:effectLst/>
                        </a:rPr>
                        <a:t>Organisms → Atmosphere</a:t>
                      </a:r>
                      <a:endParaRPr lang="en-US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 dirty="0">
                          <a:effectLst/>
                        </a:rPr>
                        <a:t>Respiration</a:t>
                      </a:r>
                      <a:endParaRPr lang="en-US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</a:rPr>
                        <a:t>Outflow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724886517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</a:rPr>
                        <a:t>Dead matter → Soil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</a:rPr>
                        <a:t>Decomposition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</a:rPr>
                        <a:t>Transfer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21197050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</a:rPr>
                        <a:t>Fossils → Atmosphere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</a:rPr>
                        <a:t>Combustion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</a:rPr>
                        <a:t>Outflow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36037818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</a:rPr>
                        <a:t>Atmosphere ↔ Ocean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</a:rPr>
                        <a:t>Diffusion</a:t>
                      </a:r>
                      <a:endParaRPr lang="en-US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 dirty="0">
                          <a:effectLst/>
                        </a:rPr>
                        <a:t>Both</a:t>
                      </a:r>
                      <a:endParaRPr lang="en-US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093135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34339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62819" y="2286000"/>
            <a:ext cx="9150112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IN" sz="11500" b="1" dirty="0">
                <a:solidFill>
                  <a:schemeClr val="tx1"/>
                </a:solidFill>
                <a:latin typeface="+mn-lt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57411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4E857-024F-5BC2-1D6F-1B8D3EE5B1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AEF02-83AA-61C6-52E4-98F481819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+mn-lt"/>
              </a:rPr>
              <a:t>🌍 Carbon Cycle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A731A-D754-2E5A-14F2-2373D1FFE83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The carbon cycle is a biogeochemical cycle where carbon is exchanged among the biosphere, pedosphere, geosphere, hydrosphere, and atmosphere of Earth. 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Carbon is a key element in all known life forms, and its circulation is crucial for maintaining ecological balance</a:t>
            </a:r>
          </a:p>
        </p:txBody>
      </p:sp>
    </p:spTree>
    <p:extLst>
      <p:ext uri="{BB962C8B-B14F-4D97-AF65-F5344CB8AC3E}">
        <p14:creationId xmlns:p14="http://schemas.microsoft.com/office/powerpoint/2010/main" val="311674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EB0BB-A7AE-B806-7CF0-B9C12D3B93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D5D3F-7EA7-5308-B7B5-18E59802C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🔄 Main Components of the Carbon Cycle</a:t>
            </a:r>
            <a:endParaRPr lang="en-IN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B4A5E-1AE7-C5C4-ADCB-C7DAB47CF8B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1. Atmospheric Carbon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2. Photosynthesis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3. Consumption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4. Respiration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5. Decomposition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6. Oceanic Carbon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7. Fossilization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8. Combustion</a:t>
            </a:r>
          </a:p>
          <a:p>
            <a:pPr algn="just"/>
            <a:r>
              <a:rPr lang="it-IT" sz="4400" dirty="0">
                <a:cs typeface="Times New Roman" pitchFamily="18" charset="0"/>
              </a:rPr>
              <a:t>9</a:t>
            </a:r>
            <a:r>
              <a:rPr lang="it-IT" sz="4400">
                <a:cs typeface="Times New Roman" pitchFamily="18" charset="0"/>
              </a:rPr>
              <a:t>. Sedimentation</a:t>
            </a:r>
            <a:endParaRPr lang="en-US" sz="44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783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4FE95B-96E6-58DE-4313-80E5AC3A1C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1884B-276F-C040-C2CE-2F92DBC79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762000"/>
          </a:xfrm>
        </p:spPr>
        <p:txBody>
          <a:bodyPr>
            <a:normAutofit/>
          </a:bodyPr>
          <a:lstStyle/>
          <a:p>
            <a:r>
              <a:rPr lang="en-IN" b="1" dirty="0">
                <a:solidFill>
                  <a:schemeClr val="tx1"/>
                </a:solidFill>
                <a:latin typeface="+mn-lt"/>
              </a:rPr>
              <a:t>1. Atmospheric Carbon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6F059-00D5-679A-55C0-2F73B35E969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838200"/>
            <a:ext cx="10363200" cy="57912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Exists mostly as carbon dioxide (CO₂) and methane (CH₄).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Acts as a greenhouse gas, trapping heat in the atmosphere.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Enters and exits the atmosphere through various natural and anthropogenic (human-caused) processes.</a:t>
            </a:r>
          </a:p>
        </p:txBody>
      </p:sp>
    </p:spTree>
    <p:extLst>
      <p:ext uri="{BB962C8B-B14F-4D97-AF65-F5344CB8AC3E}">
        <p14:creationId xmlns:p14="http://schemas.microsoft.com/office/powerpoint/2010/main" val="164009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09C44-2D12-EB74-A0B8-CCB34D116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9584D-B06D-483B-9555-B369B1D77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12192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2. Photosynthesis:</a:t>
            </a:r>
            <a:br>
              <a:rPr lang="en-US" b="1" dirty="0">
                <a:solidFill>
                  <a:schemeClr val="tx1"/>
                </a:solidFill>
                <a:latin typeface="+mn-lt"/>
              </a:rPr>
            </a:br>
            <a:r>
              <a:rPr lang="en-US" b="1" dirty="0">
                <a:solidFill>
                  <a:schemeClr val="tx1"/>
                </a:solidFill>
                <a:latin typeface="+mn-lt"/>
              </a:rPr>
              <a:t>Carbon Inflow to Biosphere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FBB16-5002-9C25-D674-7ADB39DE10F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1295400"/>
            <a:ext cx="10363200" cy="53340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Autotrophs (mostly green plants, algae, cyanobacteria) absorb CO₂ from the air.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They use sunlight to convert CO₂ and water into glucose (C₆H₁₂O₆) via: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 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Carbon becomes part of plant biomass (roots, leaves, stems).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FFD7F9-C949-6635-758B-5BF787C48F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819" y="4114800"/>
            <a:ext cx="10278979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314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15C16-B210-99FF-BDFE-F0306565A3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373BB-13F9-F7FB-FB3B-303B5FBF5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12192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3. Consumption:</a:t>
            </a:r>
            <a:br>
              <a:rPr lang="en-US" b="1" dirty="0">
                <a:solidFill>
                  <a:schemeClr val="tx1"/>
                </a:solidFill>
                <a:latin typeface="+mn-lt"/>
              </a:rPr>
            </a:br>
            <a:r>
              <a:rPr lang="en-US" b="1" dirty="0">
                <a:solidFill>
                  <a:schemeClr val="tx1"/>
                </a:solidFill>
                <a:latin typeface="+mn-lt"/>
              </a:rPr>
              <a:t>Carbon Transfer Through Food Chains &amp; Webs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DD382-A60F-3E86-FD2A-8DF732DC57B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1295400"/>
            <a:ext cx="10363200" cy="53340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Heterotrophs (animals, humans, insects) eat plants or other animals.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They assimilate organic carbon into their bodies.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Carbon moves up the food chain through feeding.</a:t>
            </a:r>
          </a:p>
        </p:txBody>
      </p:sp>
    </p:spTree>
    <p:extLst>
      <p:ext uri="{BB962C8B-B14F-4D97-AF65-F5344CB8AC3E}">
        <p14:creationId xmlns:p14="http://schemas.microsoft.com/office/powerpoint/2010/main" val="287522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27CF0-0756-5156-741D-1EC4CA5AE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29AA2D-4E53-2469-A46B-5EE2F2B94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12192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4. Respiration:</a:t>
            </a:r>
            <a:br>
              <a:rPr lang="en-US" b="1" dirty="0">
                <a:solidFill>
                  <a:schemeClr val="tx1"/>
                </a:solidFill>
                <a:latin typeface="+mn-lt"/>
              </a:rPr>
            </a:br>
            <a:r>
              <a:rPr lang="en-US" b="1" dirty="0">
                <a:solidFill>
                  <a:schemeClr val="tx1"/>
                </a:solidFill>
                <a:latin typeface="+mn-lt"/>
              </a:rPr>
              <a:t>Return of Carbon to Atmosphere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7A8FC-75BC-B085-1EA1-0ADA4CD64EC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1295400"/>
            <a:ext cx="10363200" cy="53340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All organisms (plants, animals, decomposers) respire.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During cellular respiration, glucose is broken down to release energy: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 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This process releases CO₂ back to the atmosphere.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D9C567-19A4-6958-FFFA-F5344AB616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524" y="4114800"/>
            <a:ext cx="9648910" cy="71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FB04D7-5FE9-7128-2D33-081E77995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AEAEB-E491-A288-9C7D-9CCBB11B1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12192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5. Decomposition:</a:t>
            </a:r>
            <a:br>
              <a:rPr lang="en-US" b="1" dirty="0">
                <a:solidFill>
                  <a:schemeClr val="tx1"/>
                </a:solidFill>
                <a:latin typeface="+mn-lt"/>
              </a:rPr>
            </a:br>
            <a:r>
              <a:rPr lang="en-US" b="1" dirty="0">
                <a:solidFill>
                  <a:schemeClr val="tx1"/>
                </a:solidFill>
                <a:latin typeface="+mn-lt"/>
              </a:rPr>
              <a:t>Recycling of Carbon to Soil and Atmosphere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AF001-EDA6-FA76-5734-487E20A6708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1295400"/>
            <a:ext cx="10363200" cy="5334000"/>
          </a:xfrm>
        </p:spPr>
        <p:txBody>
          <a:bodyPr>
            <a:normAutofit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Decomposers (bacteria, fungi) break down dead organic matter.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They release CO₂ (or CH₄ under anaerobic conditions) during decay.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Some organic material becomes humus (stable organic matter in soil).</a:t>
            </a:r>
          </a:p>
        </p:txBody>
      </p:sp>
    </p:spTree>
    <p:extLst>
      <p:ext uri="{BB962C8B-B14F-4D97-AF65-F5344CB8AC3E}">
        <p14:creationId xmlns:p14="http://schemas.microsoft.com/office/powerpoint/2010/main" val="2792937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9EF25-605C-3168-2DD0-63F6677717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66619-7D1E-2C55-E4A8-C4E3D2BFD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683" y="76200"/>
            <a:ext cx="9688354" cy="12192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  <a:latin typeface="+mn-lt"/>
              </a:rPr>
              <a:t>6. Oceanic Carbon:</a:t>
            </a:r>
            <a:br>
              <a:rPr lang="en-US" b="1" dirty="0">
                <a:solidFill>
                  <a:schemeClr val="tx1"/>
                </a:solidFill>
                <a:latin typeface="+mn-lt"/>
              </a:rPr>
            </a:br>
            <a:r>
              <a:rPr lang="en-US" b="1" dirty="0">
                <a:solidFill>
                  <a:schemeClr val="tx1"/>
                </a:solidFill>
                <a:latin typeface="+mn-lt"/>
              </a:rPr>
              <a:t>Major Carbon Sink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1EE5F-E496-FF43-3F85-683B001C6EE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00819" y="1295400"/>
            <a:ext cx="10363200" cy="5334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4400" dirty="0">
                <a:cs typeface="Times New Roman" pitchFamily="18" charset="0"/>
              </a:rPr>
              <a:t>Oceans absorb large amounts of atmospheric CO₂.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CO₂ dissolves in seawater, forming carbonic acid (H₂CO₃):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 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Marine organisms use bicarbonate (HCO₃⁻) to build calcium carbonate shells.</a:t>
            </a:r>
          </a:p>
          <a:p>
            <a:pPr algn="just"/>
            <a:r>
              <a:rPr lang="en-US" sz="4400" dirty="0">
                <a:cs typeface="Times New Roman" pitchFamily="18" charset="0"/>
              </a:rPr>
              <a:t>When organisms die, shells accumulate on the ocean floor, forming limestone (later into chalk).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604D76-4372-8C23-F6C8-3DA5184B0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819" y="3063020"/>
            <a:ext cx="8458200" cy="731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44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1192</TotalTime>
  <Words>647</Words>
  <Application>Microsoft Office PowerPoint</Application>
  <PresentationFormat>Custom</PresentationFormat>
  <Paragraphs>87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Calibri</vt:lpstr>
      <vt:lpstr>Franklin Gothic Book</vt:lpstr>
      <vt:lpstr>Perpetua</vt:lpstr>
      <vt:lpstr>Times New Roman</vt:lpstr>
      <vt:lpstr>Wingdings 2</vt:lpstr>
      <vt:lpstr>Equity</vt:lpstr>
      <vt:lpstr>Biogeochemical Cycles: Carbon Cycle</vt:lpstr>
      <vt:lpstr>🌍 Carbon Cycle</vt:lpstr>
      <vt:lpstr>🔄 Main Components of the Carbon Cycle</vt:lpstr>
      <vt:lpstr>1. Atmospheric Carbon</vt:lpstr>
      <vt:lpstr>2. Photosynthesis: Carbon Inflow to Biosphere</vt:lpstr>
      <vt:lpstr>3. Consumption: Carbon Transfer Through Food Chains &amp; Webs</vt:lpstr>
      <vt:lpstr>4. Respiration: Return of Carbon to Atmosphere</vt:lpstr>
      <vt:lpstr>5. Decomposition: Recycling of Carbon to Soil and Atmosphere</vt:lpstr>
      <vt:lpstr>6. Oceanic Carbon: Major Carbon Sink</vt:lpstr>
      <vt:lpstr>7. Fossilization: Long-Term Carbon Storage</vt:lpstr>
      <vt:lpstr>8. Combustion: Carbon Released from Fossil Fuels</vt:lpstr>
      <vt:lpstr>9. Sedimentation: Geological Carbon Storage</vt:lpstr>
      <vt:lpstr>PowerPoint Presentation</vt:lpstr>
      <vt:lpstr>🌱 Ecological Importance of the Carbon Cycle</vt:lpstr>
      <vt:lpstr>🔁 Summary: Carbon Flow Pathways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</dc:creator>
  <cp:lastModifiedBy>Shozab</cp:lastModifiedBy>
  <cp:revision>241</cp:revision>
  <dcterms:created xsi:type="dcterms:W3CDTF">2006-08-16T00:00:00Z</dcterms:created>
  <dcterms:modified xsi:type="dcterms:W3CDTF">2025-04-28T05:12:33Z</dcterms:modified>
</cp:coreProperties>
</file>