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2" r:id="rId1"/>
  </p:sldMasterIdLst>
  <p:notesMasterIdLst>
    <p:notesMasterId r:id="rId16"/>
  </p:notesMasterIdLst>
  <p:sldIdLst>
    <p:sldId id="256" r:id="rId2"/>
    <p:sldId id="311" r:id="rId3"/>
    <p:sldId id="359" r:id="rId4"/>
    <p:sldId id="370" r:id="rId5"/>
    <p:sldId id="371" r:id="rId6"/>
    <p:sldId id="374" r:id="rId7"/>
    <p:sldId id="372" r:id="rId8"/>
    <p:sldId id="375" r:id="rId9"/>
    <p:sldId id="376" r:id="rId10"/>
    <p:sldId id="377" r:id="rId11"/>
    <p:sldId id="373" r:id="rId12"/>
    <p:sldId id="369" r:id="rId13"/>
    <p:sldId id="378" r:id="rId14"/>
    <p:sldId id="304" r:id="rId15"/>
  </p:sldIdLst>
  <p:sldSz cx="10764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39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291" autoAdjust="0"/>
  </p:normalViewPr>
  <p:slideViewPr>
    <p:cSldViewPr>
      <p:cViewPr varScale="1">
        <p:scale>
          <a:sx n="68" d="100"/>
          <a:sy n="68" d="100"/>
        </p:scale>
        <p:origin x="1098" y="72"/>
      </p:cViewPr>
      <p:guideLst>
        <p:guide orient="horz" pos="2160"/>
        <p:guide pos="3391"/>
      </p:guideLst>
    </p:cSldViewPr>
  </p:slideViewPr>
  <p:outlineViewPr>
    <p:cViewPr>
      <p:scale>
        <a:sx n="33" d="100"/>
        <a:sy n="33" d="100"/>
      </p:scale>
      <p:origin x="0" y="-204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DFBB3B-1513-4D12-B4AA-4C67F07043BF}" type="datetimeFigureOut">
              <a:rPr lang="en-IN" smtClean="0"/>
              <a:t>21-04-2025</a:t>
            </a:fld>
            <a:endParaRPr lang="en-IN"/>
          </a:p>
        </p:txBody>
      </p:sp>
      <p:sp>
        <p:nvSpPr>
          <p:cNvPr id="4" name="Slide Image Placeholder 3"/>
          <p:cNvSpPr>
            <a:spLocks noGrp="1" noRot="1" noChangeAspect="1"/>
          </p:cNvSpPr>
          <p:nvPr>
            <p:ph type="sldImg" idx="2"/>
          </p:nvPr>
        </p:nvSpPr>
        <p:spPr>
          <a:xfrm>
            <a:off x="738188" y="685800"/>
            <a:ext cx="5381625"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672E55-3CA1-4572-B681-FD76F4575053}" type="slidenum">
              <a:rPr lang="en-IN" smtClean="0"/>
              <a:t>‹#›</a:t>
            </a:fld>
            <a:endParaRPr lang="en-IN"/>
          </a:p>
        </p:txBody>
      </p:sp>
    </p:spTree>
    <p:extLst>
      <p:ext uri="{BB962C8B-B14F-4D97-AF65-F5344CB8AC3E}">
        <p14:creationId xmlns:p14="http://schemas.microsoft.com/office/powerpoint/2010/main" val="3889205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process </a:t>
            </a:r>
            <a:r>
              <a:rPr lang="en-US" b="1" dirty="0"/>
              <a:t>converts N</a:t>
            </a:r>
            <a:r>
              <a:rPr lang="en-US" b="1" baseline="-25000" dirty="0"/>
              <a:t>2</a:t>
            </a:r>
            <a:r>
              <a:rPr lang="en-US" b="1" dirty="0"/>
              <a:t> from atmosphere into NH</a:t>
            </a:r>
            <a:r>
              <a:rPr lang="en-US" b="1" baseline="-25000" dirty="0"/>
              <a:t>3</a:t>
            </a:r>
            <a:r>
              <a:rPr lang="en-US" b="1" dirty="0"/>
              <a:t> through the reaction with H</a:t>
            </a:r>
            <a:r>
              <a:rPr lang="en-US" b="1" baseline="-25000" dirty="0"/>
              <a:t>2</a:t>
            </a:r>
            <a:r>
              <a:rPr lang="en-US" b="1" dirty="0"/>
              <a:t> by employing a metal catalyst (typically an iron catalyst) under high pressures and high temperatures</a:t>
            </a:r>
            <a:r>
              <a:rPr lang="en-US" dirty="0"/>
              <a:t>.</a:t>
            </a:r>
          </a:p>
        </p:txBody>
      </p:sp>
      <p:sp>
        <p:nvSpPr>
          <p:cNvPr id="4" name="Slide Number Placeholder 3"/>
          <p:cNvSpPr>
            <a:spLocks noGrp="1"/>
          </p:cNvSpPr>
          <p:nvPr>
            <p:ph type="sldNum" sz="quarter" idx="5"/>
          </p:nvPr>
        </p:nvSpPr>
        <p:spPr/>
        <p:txBody>
          <a:bodyPr/>
          <a:lstStyle/>
          <a:p>
            <a:fld id="{B9672E55-3CA1-4572-B681-FD76F4575053}" type="slidenum">
              <a:rPr lang="en-IN" smtClean="0"/>
              <a:t>6</a:t>
            </a:fld>
            <a:endParaRPr lang="en-IN"/>
          </a:p>
        </p:txBody>
      </p:sp>
    </p:spTree>
    <p:extLst>
      <p:ext uri="{BB962C8B-B14F-4D97-AF65-F5344CB8AC3E}">
        <p14:creationId xmlns:p14="http://schemas.microsoft.com/office/powerpoint/2010/main" val="2495102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76890" y="69756"/>
            <a:ext cx="1061105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525019" y="3200400"/>
            <a:ext cx="7535387"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4/21/2025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74086" y="1449304"/>
            <a:ext cx="10620668"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4086" y="1396720"/>
            <a:ext cx="10620668"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74086" y="2976649"/>
            <a:ext cx="10620668"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38242" y="1505931"/>
            <a:ext cx="9688354"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04508" y="274642"/>
            <a:ext cx="2368264"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076484" y="274641"/>
            <a:ext cx="654861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1076484" y="1447800"/>
            <a:ext cx="9150112"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76890" y="69756"/>
            <a:ext cx="1061105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850348" y="952501"/>
            <a:ext cx="9150112"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850348" y="2547938"/>
            <a:ext cx="9150112"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4/21/2025</a:t>
            </a:fld>
            <a:endParaRPr lang="en-US"/>
          </a:p>
        </p:txBody>
      </p:sp>
      <p:sp>
        <p:nvSpPr>
          <p:cNvPr id="5" name="Footer Placeholder 4"/>
          <p:cNvSpPr>
            <a:spLocks noGrp="1"/>
          </p:cNvSpPr>
          <p:nvPr>
            <p:ph type="ftr" sz="quarter" idx="11"/>
          </p:nvPr>
        </p:nvSpPr>
        <p:spPr>
          <a:xfrm>
            <a:off x="941923" y="6172200"/>
            <a:ext cx="4709617" cy="457200"/>
          </a:xfrm>
        </p:spPr>
        <p:txBody>
          <a:bodyPr/>
          <a:lstStyle/>
          <a:p>
            <a:endParaRPr lang="en-US"/>
          </a:p>
        </p:txBody>
      </p:sp>
      <p:sp>
        <p:nvSpPr>
          <p:cNvPr id="7" name="Rectangle 6"/>
          <p:cNvSpPr/>
          <p:nvPr/>
        </p:nvSpPr>
        <p:spPr>
          <a:xfrm flipV="1">
            <a:off x="81716" y="2376830"/>
            <a:ext cx="10611224"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81403" y="2341476"/>
            <a:ext cx="10611537"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80414" y="2468880"/>
            <a:ext cx="10612526"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72237" y="6208776"/>
            <a:ext cx="538242"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1076484" y="1447800"/>
            <a:ext cx="4413584"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808527" y="1447800"/>
            <a:ext cx="4413584"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76484" y="273050"/>
            <a:ext cx="9150112"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076484" y="1447800"/>
            <a:ext cx="439564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830954" y="1447800"/>
            <a:ext cx="439564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1076484" y="2247900"/>
            <a:ext cx="4395642"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5830954" y="2247900"/>
            <a:ext cx="4395642"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0764838"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75354" y="69755"/>
            <a:ext cx="1061105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076484" y="273050"/>
            <a:ext cx="9150112"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076484" y="1600200"/>
            <a:ext cx="2242675"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3498572" y="1600200"/>
            <a:ext cx="6728024"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6484" y="4900550"/>
            <a:ext cx="861187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076484" y="5445825"/>
            <a:ext cx="861187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4/21/2025</a:t>
            </a:fld>
            <a:endParaRPr lang="en-US"/>
          </a:p>
        </p:txBody>
      </p:sp>
      <p:sp>
        <p:nvSpPr>
          <p:cNvPr id="6" name="Footer Placeholder 5"/>
          <p:cNvSpPr>
            <a:spLocks noGrp="1"/>
          </p:cNvSpPr>
          <p:nvPr>
            <p:ph type="ftr" sz="quarter" idx="11"/>
          </p:nvPr>
        </p:nvSpPr>
        <p:spPr>
          <a:xfrm>
            <a:off x="1076484" y="6172200"/>
            <a:ext cx="4575056" cy="457200"/>
          </a:xfrm>
        </p:spPr>
        <p:txBody>
          <a:bodyPr/>
          <a:lstStyle/>
          <a:p>
            <a:endParaRPr lang="en-US"/>
          </a:p>
        </p:txBody>
      </p:sp>
      <p:sp>
        <p:nvSpPr>
          <p:cNvPr id="7" name="Slide Number Placeholder 6"/>
          <p:cNvSpPr>
            <a:spLocks noGrp="1"/>
          </p:cNvSpPr>
          <p:nvPr>
            <p:ph type="sldNum" sz="quarter" idx="12"/>
          </p:nvPr>
        </p:nvSpPr>
        <p:spPr>
          <a:xfrm>
            <a:off x="172237" y="6208776"/>
            <a:ext cx="538242" cy="457200"/>
          </a:xfrm>
        </p:spPr>
        <p:txBody>
          <a:bodyPr/>
          <a:lstStyle/>
          <a:p>
            <a:fld id="{B6F15528-21DE-4FAA-801E-634DDDAF4B2B}" type="slidenum">
              <a:rPr lang="en-US" smtClean="0"/>
              <a:pPr/>
              <a:t>‹#›</a:t>
            </a:fld>
            <a:endParaRPr lang="en-US"/>
          </a:p>
        </p:txBody>
      </p:sp>
      <p:sp>
        <p:nvSpPr>
          <p:cNvPr id="11" name="Rectangle 10"/>
          <p:cNvSpPr/>
          <p:nvPr/>
        </p:nvSpPr>
        <p:spPr>
          <a:xfrm flipV="1">
            <a:off x="80415" y="4683555"/>
            <a:ext cx="1060336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80652" y="4650475"/>
            <a:ext cx="1060312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80655" y="4773225"/>
            <a:ext cx="10603126"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80417" y="66676"/>
            <a:ext cx="10597518"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75354" y="69755"/>
            <a:ext cx="1061105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1076484" y="274638"/>
            <a:ext cx="9150112"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076484" y="1447800"/>
            <a:ext cx="9150112"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7266266" y="6191250"/>
            <a:ext cx="2915477"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4/21/2025</a:t>
            </a:fld>
            <a:endParaRPr lang="en-US"/>
          </a:p>
        </p:txBody>
      </p:sp>
      <p:sp>
        <p:nvSpPr>
          <p:cNvPr id="3" name="Footer Placeholder 2"/>
          <p:cNvSpPr>
            <a:spLocks noGrp="1"/>
          </p:cNvSpPr>
          <p:nvPr>
            <p:ph type="ftr" sz="quarter" idx="3"/>
          </p:nvPr>
        </p:nvSpPr>
        <p:spPr>
          <a:xfrm>
            <a:off x="1076484" y="6172200"/>
            <a:ext cx="4664763"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72237" y="6210300"/>
            <a:ext cx="538242"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20219" y="4038600"/>
            <a:ext cx="4495799" cy="1066800"/>
          </a:xfrm>
        </p:spPr>
        <p:txBody>
          <a:bodyPr>
            <a:normAutofit lnSpcReduction="10000"/>
          </a:bodyPr>
          <a:lstStyle/>
          <a:p>
            <a:r>
              <a:rPr lang="en-IN" sz="3200" b="1" dirty="0">
                <a:solidFill>
                  <a:schemeClr val="tx1"/>
                </a:solidFill>
              </a:rPr>
              <a:t>By: Shozab Seemab Khan</a:t>
            </a:r>
          </a:p>
          <a:p>
            <a:r>
              <a:rPr lang="en-IN" sz="3200" b="1" dirty="0">
                <a:solidFill>
                  <a:schemeClr val="tx1"/>
                </a:solidFill>
              </a:rPr>
              <a:t>(PhD Zoology Scholar)</a:t>
            </a:r>
          </a:p>
          <a:p>
            <a:endParaRPr lang="en-IN" sz="3200" b="1" dirty="0">
              <a:solidFill>
                <a:schemeClr val="tx1"/>
              </a:solidFill>
            </a:endParaRPr>
          </a:p>
        </p:txBody>
      </p:sp>
      <p:sp>
        <p:nvSpPr>
          <p:cNvPr id="2" name="Title 1"/>
          <p:cNvSpPr>
            <a:spLocks noGrp="1"/>
          </p:cNvSpPr>
          <p:nvPr>
            <p:ph type="ctrTitle"/>
          </p:nvPr>
        </p:nvSpPr>
        <p:spPr>
          <a:xfrm>
            <a:off x="538242" y="1524002"/>
            <a:ext cx="9688354" cy="1451959"/>
          </a:xfrm>
        </p:spPr>
        <p:txBody>
          <a:bodyPr>
            <a:noAutofit/>
          </a:bodyPr>
          <a:lstStyle/>
          <a:p>
            <a:r>
              <a:rPr lang="en-US" b="1" dirty="0">
                <a:latin typeface="Times New Roman" pitchFamily="18" charset="0"/>
                <a:cs typeface="Times New Roman" pitchFamily="18" charset="0"/>
              </a:rPr>
              <a:t>Biogeochemical Cycles:</a:t>
            </a: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Nitrogen Cycle</a:t>
            </a:r>
            <a:endParaRPr lang="en-IN" b="1" dirty="0">
              <a:latin typeface="Times New Roman" pitchFamily="18" charset="0"/>
              <a:cs typeface="Times New Roman" pitchFamily="18" charset="0"/>
            </a:endParaRPr>
          </a:p>
        </p:txBody>
      </p:sp>
      <p:sp>
        <p:nvSpPr>
          <p:cNvPr id="4" name="Subtitle 2">
            <a:extLst>
              <a:ext uri="{FF2B5EF4-FFF2-40B4-BE49-F238E27FC236}">
                <a16:creationId xmlns:a16="http://schemas.microsoft.com/office/drawing/2014/main" id="{39978E7D-6872-CD77-FB71-BD9B01DE66CF}"/>
              </a:ext>
            </a:extLst>
          </p:cNvPr>
          <p:cNvSpPr txBox="1">
            <a:spLocks/>
          </p:cNvSpPr>
          <p:nvPr/>
        </p:nvSpPr>
        <p:spPr>
          <a:xfrm>
            <a:off x="1877219" y="6019800"/>
            <a:ext cx="7010400" cy="60960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IN" sz="3200" b="1" dirty="0">
                <a:solidFill>
                  <a:srgbClr val="C00000"/>
                </a:solidFill>
              </a:rPr>
              <a:t>ABAIDULLAH COLLEGE PAKPATTAN</a:t>
            </a:r>
          </a:p>
        </p:txBody>
      </p:sp>
      <p:sp>
        <p:nvSpPr>
          <p:cNvPr id="5" name="Subtitle 2">
            <a:extLst>
              <a:ext uri="{FF2B5EF4-FFF2-40B4-BE49-F238E27FC236}">
                <a16:creationId xmlns:a16="http://schemas.microsoft.com/office/drawing/2014/main" id="{4C44ED0D-D3A9-25EB-CCDB-8A0D3EC5EF79}"/>
              </a:ext>
            </a:extLst>
          </p:cNvPr>
          <p:cNvSpPr txBox="1">
            <a:spLocks/>
          </p:cNvSpPr>
          <p:nvPr/>
        </p:nvSpPr>
        <p:spPr>
          <a:xfrm>
            <a:off x="1267619" y="228600"/>
            <a:ext cx="8153400" cy="1066800"/>
          </a:xfrm>
          <a:prstGeom prst="rect">
            <a:avLst/>
          </a:prstGeom>
        </p:spPr>
        <p:txBody>
          <a:bodyPr>
            <a:normAutofit fontScale="92500" lnSpcReduction="10000"/>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IN" sz="3200" b="1" dirty="0">
                <a:solidFill>
                  <a:schemeClr val="tx1"/>
                </a:solidFill>
              </a:rPr>
              <a:t>Subject: Basic Ecology (ZOL-502)</a:t>
            </a:r>
          </a:p>
          <a:p>
            <a:r>
              <a:rPr lang="en-IN" sz="3200" b="1" dirty="0">
                <a:solidFill>
                  <a:schemeClr val="tx1"/>
                </a:solidFill>
              </a:rPr>
              <a:t>(BS Zoology 6th Semester)</a:t>
            </a:r>
          </a:p>
          <a:p>
            <a:endParaRPr lang="en-IN" sz="3200" b="1" dirty="0">
              <a:solidFill>
                <a:schemeClr val="tx1"/>
              </a:solidFill>
            </a:endParaRPr>
          </a:p>
        </p:txBody>
      </p:sp>
    </p:spTree>
    <p:extLst>
      <p:ext uri="{BB962C8B-B14F-4D97-AF65-F5344CB8AC3E}">
        <p14:creationId xmlns:p14="http://schemas.microsoft.com/office/powerpoint/2010/main" val="3304214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76D04-DF66-C2CC-29E4-96C19194CE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D06653-4BBB-3D86-DA87-3EB3D2E15CA6}"/>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 5. Denitrification</a:t>
            </a:r>
          </a:p>
        </p:txBody>
      </p:sp>
      <p:sp>
        <p:nvSpPr>
          <p:cNvPr id="3" name="Content Placeholder 2">
            <a:extLst>
              <a:ext uri="{FF2B5EF4-FFF2-40B4-BE49-F238E27FC236}">
                <a16:creationId xmlns:a16="http://schemas.microsoft.com/office/drawing/2014/main" id="{D4A5100F-BA94-D5E3-C7E1-05C53C365F37}"/>
              </a:ext>
            </a:extLst>
          </p:cNvPr>
          <p:cNvSpPr>
            <a:spLocks noGrp="1"/>
          </p:cNvSpPr>
          <p:nvPr>
            <p:ph sz="quarter" idx="1"/>
          </p:nvPr>
        </p:nvSpPr>
        <p:spPr>
          <a:xfrm>
            <a:off x="200819" y="838200"/>
            <a:ext cx="10363200" cy="5791200"/>
          </a:xfrm>
        </p:spPr>
        <p:txBody>
          <a:bodyPr>
            <a:normAutofit fontScale="85000" lnSpcReduction="10000"/>
          </a:bodyPr>
          <a:lstStyle/>
          <a:p>
            <a:pPr algn="just"/>
            <a:r>
              <a:rPr lang="en-US" sz="4400" dirty="0">
                <a:cs typeface="Times New Roman" pitchFamily="18" charset="0"/>
              </a:rPr>
              <a:t>Conversion of nitrates (NO₃⁻) back into nitrogen gas (N₂) or nitrous oxide (N₂O), which is released into the atmosphere.</a:t>
            </a:r>
          </a:p>
          <a:p>
            <a:pPr algn="just"/>
            <a:r>
              <a:rPr lang="en-US" sz="4400" dirty="0">
                <a:cs typeface="Times New Roman" pitchFamily="18" charset="0"/>
              </a:rPr>
              <a:t>Denitrifying bacteria (e.g., Pseudomonas, </a:t>
            </a:r>
            <a:r>
              <a:rPr lang="en-US" sz="4400" dirty="0" err="1">
                <a:cs typeface="Times New Roman" pitchFamily="18" charset="0"/>
              </a:rPr>
              <a:t>Paracoccus</a:t>
            </a:r>
            <a:r>
              <a:rPr lang="en-US" sz="4400" dirty="0">
                <a:cs typeface="Times New Roman" pitchFamily="18" charset="0"/>
              </a:rPr>
              <a:t>) in anaerobic conditions (like waterlogged soils or wetlands).</a:t>
            </a:r>
          </a:p>
          <a:p>
            <a:pPr algn="just"/>
            <a:r>
              <a:rPr lang="en-US" sz="4400" dirty="0">
                <a:cs typeface="Times New Roman" pitchFamily="18" charset="0"/>
              </a:rPr>
              <a:t>✅ </a:t>
            </a:r>
            <a:r>
              <a:rPr lang="en-US" sz="4400" b="1" dirty="0">
                <a:cs typeface="Times New Roman" pitchFamily="18" charset="0"/>
              </a:rPr>
              <a:t>Why it matters:</a:t>
            </a:r>
          </a:p>
          <a:p>
            <a:pPr algn="just"/>
            <a:r>
              <a:rPr lang="en-US" sz="4400" dirty="0">
                <a:cs typeface="Times New Roman" pitchFamily="18" charset="0"/>
              </a:rPr>
              <a:t>Completes the nitrogen cycle.</a:t>
            </a:r>
          </a:p>
          <a:p>
            <a:pPr algn="just"/>
            <a:r>
              <a:rPr lang="en-US" sz="4400" dirty="0">
                <a:cs typeface="Times New Roman" pitchFamily="18" charset="0"/>
              </a:rPr>
              <a:t>Prevents the accumulation of excess nitrogen in ecosystems.</a:t>
            </a:r>
          </a:p>
          <a:p>
            <a:pPr algn="just"/>
            <a:r>
              <a:rPr lang="en-US" sz="4400" dirty="0">
                <a:cs typeface="Times New Roman" pitchFamily="18" charset="0"/>
              </a:rPr>
              <a:t>Returns nitrogen to the atmosphere.</a:t>
            </a:r>
          </a:p>
        </p:txBody>
      </p:sp>
    </p:spTree>
    <p:extLst>
      <p:ext uri="{BB962C8B-B14F-4D97-AF65-F5344CB8AC3E}">
        <p14:creationId xmlns:p14="http://schemas.microsoft.com/office/powerpoint/2010/main" val="2604470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E02B4-77AD-4BC7-D6E1-3400ECBDD4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B5746D-B3DA-DD7A-5320-721BFE309FA4}"/>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Full Nitrogen Cycle Summary:</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394E01B0-9491-5871-CF1B-E0F770A0266A}"/>
              </a:ext>
            </a:extLst>
          </p:cNvPr>
          <p:cNvSpPr>
            <a:spLocks noGrp="1"/>
          </p:cNvSpPr>
          <p:nvPr>
            <p:ph sz="quarter" idx="1"/>
          </p:nvPr>
        </p:nvSpPr>
        <p:spPr>
          <a:xfrm>
            <a:off x="200819" y="838200"/>
            <a:ext cx="10363200" cy="5791200"/>
          </a:xfrm>
        </p:spPr>
        <p:txBody>
          <a:bodyPr>
            <a:normAutofit fontScale="92500"/>
          </a:bodyPr>
          <a:lstStyle/>
          <a:p>
            <a:pPr algn="just"/>
            <a:r>
              <a:rPr lang="en-US" sz="4400" b="1" dirty="0">
                <a:cs typeface="Times New Roman" pitchFamily="18" charset="0"/>
              </a:rPr>
              <a:t>1.	Nitrogen Fixation: </a:t>
            </a:r>
            <a:r>
              <a:rPr lang="en-US" sz="4400" dirty="0">
                <a:cs typeface="Times New Roman" pitchFamily="18" charset="0"/>
              </a:rPr>
              <a:t>N₂ → NH₃/NH₄⁺</a:t>
            </a:r>
          </a:p>
          <a:p>
            <a:pPr algn="just"/>
            <a:r>
              <a:rPr lang="en-US" sz="4400" b="1" dirty="0">
                <a:cs typeface="Times New Roman" pitchFamily="18" charset="0"/>
              </a:rPr>
              <a:t>2.	Nitrification: </a:t>
            </a:r>
            <a:r>
              <a:rPr lang="en-US" sz="4400" dirty="0">
                <a:cs typeface="Times New Roman" pitchFamily="18" charset="0"/>
              </a:rPr>
              <a:t>NH₃/NH₄⁺ → NO₂⁻ → NO₃⁻</a:t>
            </a:r>
          </a:p>
          <a:p>
            <a:pPr algn="just"/>
            <a:r>
              <a:rPr lang="en-US" sz="4400" b="1" dirty="0">
                <a:cs typeface="Times New Roman" pitchFamily="18" charset="0"/>
              </a:rPr>
              <a:t>3.	Assimilation: </a:t>
            </a:r>
          </a:p>
          <a:p>
            <a:pPr marL="0" indent="0" algn="just">
              <a:buNone/>
            </a:pPr>
            <a:r>
              <a:rPr lang="en-US" sz="4400" dirty="0">
                <a:cs typeface="Times New Roman" pitchFamily="18" charset="0"/>
              </a:rPr>
              <a:t>	NO₃⁻ Absorbed by Plants → Animals</a:t>
            </a:r>
          </a:p>
          <a:p>
            <a:pPr algn="just"/>
            <a:r>
              <a:rPr lang="en-US" sz="4400" b="1" dirty="0">
                <a:cs typeface="Times New Roman" pitchFamily="18" charset="0"/>
              </a:rPr>
              <a:t>4.	Ammonification: </a:t>
            </a:r>
          </a:p>
          <a:p>
            <a:pPr marL="0" indent="0" algn="just">
              <a:buNone/>
            </a:pPr>
            <a:r>
              <a:rPr lang="en-US" sz="3800" dirty="0">
                <a:cs typeface="Times New Roman" pitchFamily="18" charset="0"/>
              </a:rPr>
              <a:t>	</a:t>
            </a:r>
            <a:r>
              <a:rPr lang="en-US" sz="4500" dirty="0">
                <a:cs typeface="Times New Roman" pitchFamily="18" charset="0"/>
              </a:rPr>
              <a:t>Dead matter and wastes → NH₃/NH₄⁺</a:t>
            </a:r>
          </a:p>
          <a:p>
            <a:pPr algn="just"/>
            <a:r>
              <a:rPr lang="en-US" sz="4400" b="1" dirty="0">
                <a:cs typeface="Times New Roman" pitchFamily="18" charset="0"/>
              </a:rPr>
              <a:t>5.	Denitrification: </a:t>
            </a:r>
          </a:p>
          <a:p>
            <a:pPr marL="0" indent="0" algn="just">
              <a:buNone/>
            </a:pPr>
            <a:r>
              <a:rPr lang="en-US" sz="4400" dirty="0">
                <a:cs typeface="Times New Roman" pitchFamily="18" charset="0"/>
              </a:rPr>
              <a:t>	NO₃⁻ → N₂ → Back to Atmosphere</a:t>
            </a:r>
          </a:p>
        </p:txBody>
      </p:sp>
    </p:spTree>
    <p:extLst>
      <p:ext uri="{BB962C8B-B14F-4D97-AF65-F5344CB8AC3E}">
        <p14:creationId xmlns:p14="http://schemas.microsoft.com/office/powerpoint/2010/main" val="358415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0A7F2-ADFC-65FE-F236-E988AA6B27B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202812D0-7A32-9726-AA31-3A7719FAF5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419" y="0"/>
            <a:ext cx="9144000" cy="6858000"/>
          </a:xfrm>
          <a:prstGeom prst="rect">
            <a:avLst/>
          </a:prstGeom>
        </p:spPr>
      </p:pic>
    </p:spTree>
    <p:extLst>
      <p:ext uri="{BB962C8B-B14F-4D97-AF65-F5344CB8AC3E}">
        <p14:creationId xmlns:p14="http://schemas.microsoft.com/office/powerpoint/2010/main" val="3491827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5CAD5-35A5-280F-3702-1A3C6B94BEFF}"/>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ADE29544-C0E2-D68B-97E2-19AB979F424D}"/>
              </a:ext>
            </a:extLst>
          </p:cNvPr>
          <p:cNvPicPr>
            <a:picLocks noChangeAspect="1"/>
          </p:cNvPicPr>
          <p:nvPr/>
        </p:nvPicPr>
        <p:blipFill>
          <a:blip r:embed="rId2"/>
          <a:stretch>
            <a:fillRect/>
          </a:stretch>
        </p:blipFill>
        <p:spPr>
          <a:xfrm>
            <a:off x="200819" y="133350"/>
            <a:ext cx="10363200" cy="6572250"/>
          </a:xfrm>
          <a:prstGeom prst="rect">
            <a:avLst/>
          </a:prstGeom>
        </p:spPr>
      </p:pic>
    </p:spTree>
    <p:extLst>
      <p:ext uri="{BB962C8B-B14F-4D97-AF65-F5344CB8AC3E}">
        <p14:creationId xmlns:p14="http://schemas.microsoft.com/office/powerpoint/2010/main" val="4282366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62819" y="2286000"/>
            <a:ext cx="9150112" cy="1828800"/>
          </a:xfrm>
        </p:spPr>
        <p:txBody>
          <a:bodyPr>
            <a:normAutofit fontScale="90000"/>
          </a:bodyPr>
          <a:lstStyle/>
          <a:p>
            <a:pPr algn="ctr"/>
            <a:r>
              <a:rPr lang="en-IN" sz="11500" b="1" dirty="0">
                <a:solidFill>
                  <a:schemeClr val="tx1"/>
                </a:solidFill>
                <a:latin typeface="+mn-lt"/>
              </a:rPr>
              <a:t>THANK YOU</a:t>
            </a:r>
          </a:p>
        </p:txBody>
      </p:sp>
    </p:spTree>
    <p:extLst>
      <p:ext uri="{BB962C8B-B14F-4D97-AF65-F5344CB8AC3E}">
        <p14:creationId xmlns:p14="http://schemas.microsoft.com/office/powerpoint/2010/main" val="57411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4E857-024F-5BC2-1D6F-1B8D3EE5B1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BAEF02-83AA-61C6-52E4-98F4818192FA}"/>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Biogeochemical Cycles</a:t>
            </a:r>
          </a:p>
        </p:txBody>
      </p:sp>
      <p:sp>
        <p:nvSpPr>
          <p:cNvPr id="3" name="Content Placeholder 2">
            <a:extLst>
              <a:ext uri="{FF2B5EF4-FFF2-40B4-BE49-F238E27FC236}">
                <a16:creationId xmlns:a16="http://schemas.microsoft.com/office/drawing/2014/main" id="{91BA731A-D754-2E5A-14F2-2373D1FFE83D}"/>
              </a:ext>
            </a:extLst>
          </p:cNvPr>
          <p:cNvSpPr>
            <a:spLocks noGrp="1"/>
          </p:cNvSpPr>
          <p:nvPr>
            <p:ph sz="quarter" idx="1"/>
          </p:nvPr>
        </p:nvSpPr>
        <p:spPr>
          <a:xfrm>
            <a:off x="200819" y="838200"/>
            <a:ext cx="10363200" cy="5791200"/>
          </a:xfrm>
        </p:spPr>
        <p:txBody>
          <a:bodyPr>
            <a:normAutofit lnSpcReduction="10000"/>
          </a:bodyPr>
          <a:lstStyle/>
          <a:p>
            <a:pPr algn="just"/>
            <a:r>
              <a:rPr lang="en-US" sz="4400" dirty="0">
                <a:cs typeface="Times New Roman" pitchFamily="18" charset="0"/>
              </a:rPr>
              <a:t>Biogeochemical cycles are natural processes that recycle nutrients in various chemical forms from the environment to organisms and back to the environment. </a:t>
            </a:r>
          </a:p>
          <a:p>
            <a:pPr algn="just"/>
            <a:r>
              <a:rPr lang="en-US" sz="4400" dirty="0">
                <a:cs typeface="Times New Roman" pitchFamily="18" charset="0"/>
              </a:rPr>
              <a:t>These cycles are crucial for sustaining life on Earth because they regulate the flow of essential elements like carbon, nitrogen, oxygen, phosphorus, and water through the biosphere, atmosphere, hydrosphere, and lithosphere.</a:t>
            </a:r>
          </a:p>
        </p:txBody>
      </p:sp>
    </p:spTree>
    <p:extLst>
      <p:ext uri="{BB962C8B-B14F-4D97-AF65-F5344CB8AC3E}">
        <p14:creationId xmlns:p14="http://schemas.microsoft.com/office/powerpoint/2010/main" val="3116740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25C85-7A04-26E8-0D48-F97A1040F5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EF890A-3AD7-93CB-8278-60C74BD8A27E}"/>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Nitrogen Cycle</a:t>
            </a:r>
          </a:p>
        </p:txBody>
      </p:sp>
      <p:sp>
        <p:nvSpPr>
          <p:cNvPr id="3" name="Content Placeholder 2">
            <a:extLst>
              <a:ext uri="{FF2B5EF4-FFF2-40B4-BE49-F238E27FC236}">
                <a16:creationId xmlns:a16="http://schemas.microsoft.com/office/drawing/2014/main" id="{C17DD976-3C29-135A-FBB7-7F3090504309}"/>
              </a:ext>
            </a:extLst>
          </p:cNvPr>
          <p:cNvSpPr>
            <a:spLocks noGrp="1"/>
          </p:cNvSpPr>
          <p:nvPr>
            <p:ph sz="quarter" idx="1"/>
          </p:nvPr>
        </p:nvSpPr>
        <p:spPr>
          <a:xfrm>
            <a:off x="200819" y="838200"/>
            <a:ext cx="10363200" cy="5791200"/>
          </a:xfrm>
        </p:spPr>
        <p:txBody>
          <a:bodyPr>
            <a:normAutofit lnSpcReduction="10000"/>
          </a:bodyPr>
          <a:lstStyle/>
          <a:p>
            <a:pPr algn="just"/>
            <a:r>
              <a:rPr lang="en-US" sz="4400" dirty="0">
                <a:cs typeface="Times New Roman" pitchFamily="18" charset="0"/>
              </a:rPr>
              <a:t>The nitrogen cycle is the process by which nitrogen moves through the atmosphere, soil, water, plants, animals, and microorganisms. </a:t>
            </a:r>
          </a:p>
          <a:p>
            <a:pPr algn="just"/>
            <a:r>
              <a:rPr lang="en-US" sz="4400" dirty="0">
                <a:cs typeface="Times New Roman" pitchFamily="18" charset="0"/>
              </a:rPr>
              <a:t>Nitrogen is essential for living things because it's a key part of amino acids, proteins, chlorophyl, DNA and RNA. </a:t>
            </a:r>
          </a:p>
          <a:p>
            <a:pPr algn="just"/>
            <a:r>
              <a:rPr lang="en-US" sz="4400" dirty="0">
                <a:cs typeface="Times New Roman" pitchFamily="18" charset="0"/>
              </a:rPr>
              <a:t>However, most organisms cannot use nitrogen in its gaseous form (N₂), which makes up about 78% of the atmosphere.</a:t>
            </a:r>
          </a:p>
        </p:txBody>
      </p:sp>
    </p:spTree>
    <p:extLst>
      <p:ext uri="{BB962C8B-B14F-4D97-AF65-F5344CB8AC3E}">
        <p14:creationId xmlns:p14="http://schemas.microsoft.com/office/powerpoint/2010/main" val="3176952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328A5-9425-A30F-29F3-2E1A24A4FD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5DC6C9-A519-4F4E-188F-20855E5509FE}"/>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Nitrogen Cycle (Stages)</a:t>
            </a:r>
          </a:p>
        </p:txBody>
      </p:sp>
      <p:sp>
        <p:nvSpPr>
          <p:cNvPr id="3" name="Content Placeholder 2">
            <a:extLst>
              <a:ext uri="{FF2B5EF4-FFF2-40B4-BE49-F238E27FC236}">
                <a16:creationId xmlns:a16="http://schemas.microsoft.com/office/drawing/2014/main" id="{FF16CA0E-6BBF-16C7-F167-B49EA78AB1A5}"/>
              </a:ext>
            </a:extLst>
          </p:cNvPr>
          <p:cNvSpPr>
            <a:spLocks noGrp="1"/>
          </p:cNvSpPr>
          <p:nvPr>
            <p:ph sz="quarter" idx="1"/>
          </p:nvPr>
        </p:nvSpPr>
        <p:spPr>
          <a:xfrm>
            <a:off x="200819" y="838200"/>
            <a:ext cx="10363200" cy="5791200"/>
          </a:xfrm>
        </p:spPr>
        <p:txBody>
          <a:bodyPr>
            <a:normAutofit lnSpcReduction="10000"/>
          </a:bodyPr>
          <a:lstStyle/>
          <a:p>
            <a:pPr algn="just"/>
            <a:r>
              <a:rPr lang="en-US" sz="4400" dirty="0">
                <a:cs typeface="Times New Roman" pitchFamily="18" charset="0"/>
              </a:rPr>
              <a:t>1. Nitrogen Fixation</a:t>
            </a:r>
          </a:p>
          <a:p>
            <a:pPr algn="just"/>
            <a:r>
              <a:rPr lang="en-US" sz="4400" dirty="0">
                <a:solidFill>
                  <a:srgbClr val="FF0000"/>
                </a:solidFill>
                <a:cs typeface="Times New Roman" pitchFamily="18" charset="0"/>
              </a:rPr>
              <a:t>2. </a:t>
            </a:r>
            <a:r>
              <a:rPr lang="en-US" sz="4400" dirty="0">
                <a:solidFill>
                  <a:srgbClr val="FF0000"/>
                </a:solidFill>
              </a:rPr>
              <a:t>Nitrification</a:t>
            </a:r>
          </a:p>
          <a:p>
            <a:pPr algn="just"/>
            <a:r>
              <a:rPr lang="en-US" sz="4400" dirty="0">
                <a:solidFill>
                  <a:srgbClr val="FF0000"/>
                </a:solidFill>
              </a:rPr>
              <a:t>3. Assimilation</a:t>
            </a:r>
          </a:p>
          <a:p>
            <a:pPr algn="just"/>
            <a:r>
              <a:rPr lang="en-US" sz="4400" dirty="0">
                <a:solidFill>
                  <a:srgbClr val="FF0000"/>
                </a:solidFill>
              </a:rPr>
              <a:t>4. Ammonification (Decomposition)</a:t>
            </a:r>
          </a:p>
          <a:p>
            <a:pPr algn="just"/>
            <a:r>
              <a:rPr lang="en-US" sz="4400" dirty="0"/>
              <a:t>5. Denitrification</a:t>
            </a:r>
          </a:p>
          <a:p>
            <a:pPr algn="just"/>
            <a:endParaRPr lang="en-US" sz="4400" dirty="0">
              <a:cs typeface="Times New Roman" pitchFamily="18" charset="0"/>
            </a:endParaRPr>
          </a:p>
          <a:p>
            <a:pPr algn="just"/>
            <a:r>
              <a:rPr lang="en-US" sz="4400" dirty="0">
                <a:cs typeface="Times New Roman" pitchFamily="18" charset="0"/>
              </a:rPr>
              <a:t>Principal stages are </a:t>
            </a:r>
            <a:r>
              <a:rPr lang="fr-FR" sz="4400" dirty="0">
                <a:cs typeface="Times New Roman" pitchFamily="18" charset="0"/>
              </a:rPr>
              <a:t>Nitrification, Assimilation and Ammonification.</a:t>
            </a:r>
            <a:endParaRPr lang="en-US" sz="4400" dirty="0">
              <a:cs typeface="Times New Roman" pitchFamily="18" charset="0"/>
            </a:endParaRPr>
          </a:p>
        </p:txBody>
      </p:sp>
    </p:spTree>
    <p:extLst>
      <p:ext uri="{BB962C8B-B14F-4D97-AF65-F5344CB8AC3E}">
        <p14:creationId xmlns:p14="http://schemas.microsoft.com/office/powerpoint/2010/main" val="1421133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95D87-D604-CD3F-FA49-62A0DE16FD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B82DF3-5406-AA85-1F64-BAE0AEEC33F7}"/>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 1. Nitrogen Fixation</a:t>
            </a:r>
          </a:p>
        </p:txBody>
      </p:sp>
      <p:sp>
        <p:nvSpPr>
          <p:cNvPr id="3" name="Content Placeholder 2">
            <a:extLst>
              <a:ext uri="{FF2B5EF4-FFF2-40B4-BE49-F238E27FC236}">
                <a16:creationId xmlns:a16="http://schemas.microsoft.com/office/drawing/2014/main" id="{56DFDACD-AEF2-5C56-8029-51C5C2AD2DCB}"/>
              </a:ext>
            </a:extLst>
          </p:cNvPr>
          <p:cNvSpPr>
            <a:spLocks noGrp="1"/>
          </p:cNvSpPr>
          <p:nvPr>
            <p:ph sz="quarter" idx="1"/>
          </p:nvPr>
        </p:nvSpPr>
        <p:spPr>
          <a:xfrm>
            <a:off x="200819" y="838200"/>
            <a:ext cx="10363200" cy="5791200"/>
          </a:xfrm>
        </p:spPr>
        <p:txBody>
          <a:bodyPr>
            <a:normAutofit fontScale="92500" lnSpcReduction="20000"/>
          </a:bodyPr>
          <a:lstStyle/>
          <a:p>
            <a:pPr algn="just"/>
            <a:r>
              <a:rPr lang="en-US" sz="4400" dirty="0">
                <a:cs typeface="Times New Roman" pitchFamily="18" charset="0"/>
              </a:rPr>
              <a:t>Conversion of atmospheric nitrogen gas (N₂) into a form usable by plants — mainly ammonia (NH₃) or ammonium ions (NH₄⁺).</a:t>
            </a:r>
          </a:p>
          <a:p>
            <a:pPr algn="just"/>
            <a:r>
              <a:rPr lang="en-US" sz="4400" dirty="0">
                <a:cs typeface="Times New Roman" pitchFamily="18" charset="0"/>
              </a:rPr>
              <a:t>Nitrogen fixation is done by mainly 3 ways.</a:t>
            </a:r>
          </a:p>
          <a:p>
            <a:pPr algn="just"/>
            <a:r>
              <a:rPr lang="en-US" sz="4400" b="1" dirty="0">
                <a:cs typeface="Times New Roman" pitchFamily="18" charset="0"/>
              </a:rPr>
              <a:t>1. Biological fixation:</a:t>
            </a:r>
          </a:p>
          <a:p>
            <a:pPr algn="just"/>
            <a:r>
              <a:rPr lang="en-US" sz="4400" dirty="0">
                <a:cs typeface="Times New Roman" pitchFamily="18" charset="0"/>
              </a:rPr>
              <a:t>Done by nitrogen-fixing bacteria (e.g., Rhizobium, Azotobacter, Clostridium).</a:t>
            </a:r>
          </a:p>
          <a:p>
            <a:pPr algn="just"/>
            <a:r>
              <a:rPr lang="en-US" sz="4400" dirty="0">
                <a:cs typeface="Times New Roman" pitchFamily="18" charset="0"/>
              </a:rPr>
              <a:t>Rhizobium lives in symbiotic relationships inside root nodules of leguminous plants (beans, peas, clover).</a:t>
            </a:r>
          </a:p>
        </p:txBody>
      </p:sp>
    </p:spTree>
    <p:extLst>
      <p:ext uri="{BB962C8B-B14F-4D97-AF65-F5344CB8AC3E}">
        <p14:creationId xmlns:p14="http://schemas.microsoft.com/office/powerpoint/2010/main" val="3574770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05435-DA9F-E1A5-8450-732BB07490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0EF104-5AC9-A3D6-9DF3-1E10F560E90D}"/>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 1. Nitrogen Fixation</a:t>
            </a:r>
          </a:p>
        </p:txBody>
      </p:sp>
      <p:sp>
        <p:nvSpPr>
          <p:cNvPr id="3" name="Content Placeholder 2">
            <a:extLst>
              <a:ext uri="{FF2B5EF4-FFF2-40B4-BE49-F238E27FC236}">
                <a16:creationId xmlns:a16="http://schemas.microsoft.com/office/drawing/2014/main" id="{BAF29CCC-E53D-D88E-96C6-C0ED12F36092}"/>
              </a:ext>
            </a:extLst>
          </p:cNvPr>
          <p:cNvSpPr>
            <a:spLocks noGrp="1"/>
          </p:cNvSpPr>
          <p:nvPr>
            <p:ph sz="quarter" idx="1"/>
          </p:nvPr>
        </p:nvSpPr>
        <p:spPr>
          <a:xfrm>
            <a:off x="200819" y="838200"/>
            <a:ext cx="10363200" cy="5791200"/>
          </a:xfrm>
        </p:spPr>
        <p:txBody>
          <a:bodyPr>
            <a:normAutofit fontScale="85000" lnSpcReduction="20000"/>
          </a:bodyPr>
          <a:lstStyle/>
          <a:p>
            <a:pPr algn="just"/>
            <a:r>
              <a:rPr lang="en-US" sz="4400" b="1" dirty="0">
                <a:cs typeface="Times New Roman" pitchFamily="18" charset="0"/>
              </a:rPr>
              <a:t>2. Abiotic fixation:</a:t>
            </a:r>
          </a:p>
          <a:p>
            <a:pPr algn="just"/>
            <a:r>
              <a:rPr lang="en-US" sz="4400" dirty="0">
                <a:cs typeface="Times New Roman" pitchFamily="18" charset="0"/>
              </a:rPr>
              <a:t>Lightning breaks N₂ and allows it to react with O₂ to form nitrogen oxides, which dissolve in rain to form nitrates (NO₃⁻) which returns to soil with water.</a:t>
            </a:r>
          </a:p>
          <a:p>
            <a:pPr algn="just"/>
            <a:r>
              <a:rPr lang="en-US" sz="4400" b="1" dirty="0">
                <a:cs typeface="Times New Roman" pitchFamily="18" charset="0"/>
              </a:rPr>
              <a:t>3. Industrial fixation: </a:t>
            </a:r>
            <a:r>
              <a:rPr lang="en-US" sz="4400" dirty="0">
                <a:cs typeface="Times New Roman" pitchFamily="18" charset="0"/>
              </a:rPr>
              <a:t>Humans convert N₂ into ammonia using the Haber-Bosch process to make fertilizers.</a:t>
            </a:r>
          </a:p>
          <a:p>
            <a:pPr algn="just"/>
            <a:r>
              <a:rPr lang="en-US" sz="4400" dirty="0">
                <a:cs typeface="Times New Roman" pitchFamily="18" charset="0"/>
              </a:rPr>
              <a:t>✅ </a:t>
            </a:r>
            <a:r>
              <a:rPr lang="en-US" sz="4400" b="1" dirty="0">
                <a:cs typeface="Times New Roman" pitchFamily="18" charset="0"/>
              </a:rPr>
              <a:t>Why it matters:</a:t>
            </a:r>
          </a:p>
          <a:p>
            <a:pPr algn="just"/>
            <a:r>
              <a:rPr lang="en-US" sz="4400" dirty="0">
                <a:cs typeface="Times New Roman" pitchFamily="18" charset="0"/>
              </a:rPr>
              <a:t>Most organisms can't use N₂ gas directly.</a:t>
            </a:r>
          </a:p>
          <a:p>
            <a:pPr algn="just"/>
            <a:r>
              <a:rPr lang="en-US" sz="4400" dirty="0">
                <a:cs typeface="Times New Roman" pitchFamily="18" charset="0"/>
              </a:rPr>
              <a:t>Fixation is the only natural way nitrogen enters ecosystems in a usable form.</a:t>
            </a:r>
          </a:p>
        </p:txBody>
      </p:sp>
    </p:spTree>
    <p:extLst>
      <p:ext uri="{BB962C8B-B14F-4D97-AF65-F5344CB8AC3E}">
        <p14:creationId xmlns:p14="http://schemas.microsoft.com/office/powerpoint/2010/main" val="3512348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AFF909-C130-F01D-D9CD-3944D0DE2E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0CBCB6-744C-88DB-37D8-83CDF62836AE}"/>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 2. Nitrification</a:t>
            </a:r>
          </a:p>
        </p:txBody>
      </p:sp>
      <p:sp>
        <p:nvSpPr>
          <p:cNvPr id="3" name="Content Placeholder 2">
            <a:extLst>
              <a:ext uri="{FF2B5EF4-FFF2-40B4-BE49-F238E27FC236}">
                <a16:creationId xmlns:a16="http://schemas.microsoft.com/office/drawing/2014/main" id="{C19411DA-9DD5-5B94-4308-C74FEDD71B82}"/>
              </a:ext>
            </a:extLst>
          </p:cNvPr>
          <p:cNvSpPr>
            <a:spLocks noGrp="1"/>
          </p:cNvSpPr>
          <p:nvPr>
            <p:ph sz="quarter" idx="1"/>
          </p:nvPr>
        </p:nvSpPr>
        <p:spPr>
          <a:xfrm>
            <a:off x="200819" y="838200"/>
            <a:ext cx="10363200" cy="5791200"/>
          </a:xfrm>
        </p:spPr>
        <p:txBody>
          <a:bodyPr>
            <a:normAutofit fontScale="92500" lnSpcReduction="20000"/>
          </a:bodyPr>
          <a:lstStyle/>
          <a:p>
            <a:pPr algn="just"/>
            <a:r>
              <a:rPr lang="en-US" sz="4400" dirty="0">
                <a:cs typeface="Times New Roman" pitchFamily="18" charset="0"/>
              </a:rPr>
              <a:t>Two-step process where ammonia (NH₃) or ammonium (NH₄⁺) is oxidized into nitrates (NO₃⁻).</a:t>
            </a:r>
          </a:p>
          <a:p>
            <a:pPr algn="just"/>
            <a:r>
              <a:rPr lang="en-US" sz="4400" b="1" dirty="0">
                <a:cs typeface="Times New Roman" pitchFamily="18" charset="0"/>
              </a:rPr>
              <a:t>Step 1: </a:t>
            </a:r>
            <a:r>
              <a:rPr lang="en-US" sz="4400" dirty="0">
                <a:cs typeface="Times New Roman" pitchFamily="18" charset="0"/>
              </a:rPr>
              <a:t>Ammonia → Nitrite (NO₂⁻)</a:t>
            </a:r>
          </a:p>
          <a:p>
            <a:pPr algn="just"/>
            <a:r>
              <a:rPr lang="en-US" sz="4400" dirty="0">
                <a:cs typeface="Times New Roman" pitchFamily="18" charset="0"/>
              </a:rPr>
              <a:t>Carried out by Nitrosomonas bacteria.</a:t>
            </a:r>
          </a:p>
          <a:p>
            <a:pPr algn="just"/>
            <a:r>
              <a:rPr lang="en-US" sz="4400" b="1" dirty="0">
                <a:cs typeface="Times New Roman" pitchFamily="18" charset="0"/>
              </a:rPr>
              <a:t>Step 2: </a:t>
            </a:r>
            <a:r>
              <a:rPr lang="en-US" sz="4400" dirty="0">
                <a:cs typeface="Times New Roman" pitchFamily="18" charset="0"/>
              </a:rPr>
              <a:t>Nitrite → Nitrate (NO₃⁻)</a:t>
            </a:r>
          </a:p>
          <a:p>
            <a:pPr algn="just"/>
            <a:r>
              <a:rPr lang="en-US" sz="4400" dirty="0">
                <a:cs typeface="Times New Roman" pitchFamily="18" charset="0"/>
              </a:rPr>
              <a:t>Carried out by Nitrobacter bacteria.</a:t>
            </a:r>
          </a:p>
          <a:p>
            <a:pPr algn="just"/>
            <a:r>
              <a:rPr lang="en-US" sz="4400" dirty="0">
                <a:cs typeface="Times New Roman" pitchFamily="18" charset="0"/>
              </a:rPr>
              <a:t>✅ </a:t>
            </a:r>
            <a:r>
              <a:rPr lang="en-US" sz="4400" b="1" dirty="0">
                <a:cs typeface="Times New Roman" pitchFamily="18" charset="0"/>
              </a:rPr>
              <a:t>Why it matters:</a:t>
            </a:r>
          </a:p>
          <a:p>
            <a:pPr algn="just"/>
            <a:r>
              <a:rPr lang="en-US" sz="4400" dirty="0">
                <a:cs typeface="Times New Roman" pitchFamily="18" charset="0"/>
              </a:rPr>
              <a:t>Plants absorb nitrogen primarily as nitrates.</a:t>
            </a:r>
          </a:p>
          <a:p>
            <a:pPr algn="just"/>
            <a:r>
              <a:rPr lang="en-US" sz="4400" dirty="0">
                <a:cs typeface="Times New Roman" pitchFamily="18" charset="0"/>
              </a:rPr>
              <a:t>It prevents toxic build-up of ammonia in the soil.</a:t>
            </a:r>
          </a:p>
        </p:txBody>
      </p:sp>
    </p:spTree>
    <p:extLst>
      <p:ext uri="{BB962C8B-B14F-4D97-AF65-F5344CB8AC3E}">
        <p14:creationId xmlns:p14="http://schemas.microsoft.com/office/powerpoint/2010/main" val="1082689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14F5A-180D-A7DF-F125-0E249B668A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75E8E5-1A7D-B5AB-D999-01F5A1E5AEF0}"/>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 3. Assimilation</a:t>
            </a:r>
          </a:p>
        </p:txBody>
      </p:sp>
      <p:sp>
        <p:nvSpPr>
          <p:cNvPr id="3" name="Content Placeholder 2">
            <a:extLst>
              <a:ext uri="{FF2B5EF4-FFF2-40B4-BE49-F238E27FC236}">
                <a16:creationId xmlns:a16="http://schemas.microsoft.com/office/drawing/2014/main" id="{BB4DA639-0975-DA25-558E-92804ECA4975}"/>
              </a:ext>
            </a:extLst>
          </p:cNvPr>
          <p:cNvSpPr>
            <a:spLocks noGrp="1"/>
          </p:cNvSpPr>
          <p:nvPr>
            <p:ph sz="quarter" idx="1"/>
          </p:nvPr>
        </p:nvSpPr>
        <p:spPr>
          <a:xfrm>
            <a:off x="200819" y="838200"/>
            <a:ext cx="10363200" cy="5791200"/>
          </a:xfrm>
        </p:spPr>
        <p:txBody>
          <a:bodyPr>
            <a:normAutofit fontScale="85000" lnSpcReduction="20000"/>
          </a:bodyPr>
          <a:lstStyle/>
          <a:p>
            <a:pPr algn="just"/>
            <a:r>
              <a:rPr lang="en-US" sz="4400" dirty="0">
                <a:cs typeface="Times New Roman" pitchFamily="18" charset="0"/>
              </a:rPr>
              <a:t>Plants take up nitrates (NO₃⁻) and ammonium (NH₄⁺) from the soil and incorporate them into organic molecules like amino acids, proteins, and DNA.</a:t>
            </a:r>
          </a:p>
          <a:p>
            <a:pPr algn="just"/>
            <a:r>
              <a:rPr lang="en-US" sz="4400" dirty="0">
                <a:cs typeface="Times New Roman" pitchFamily="18" charset="0"/>
              </a:rPr>
              <a:t>Plants absorb nitrogen compounds and build their body tissues.</a:t>
            </a:r>
          </a:p>
          <a:p>
            <a:pPr algn="just"/>
            <a:r>
              <a:rPr lang="en-US" sz="4400" dirty="0">
                <a:cs typeface="Times New Roman" pitchFamily="18" charset="0"/>
              </a:rPr>
              <a:t>Animals eat plants (or other animals) to obtain nitrogen.</a:t>
            </a:r>
          </a:p>
          <a:p>
            <a:pPr algn="just"/>
            <a:r>
              <a:rPr lang="en-US" sz="4400" dirty="0">
                <a:cs typeface="Times New Roman" pitchFamily="18" charset="0"/>
              </a:rPr>
              <a:t>✅ </a:t>
            </a:r>
            <a:r>
              <a:rPr lang="en-US" sz="4400" b="1" dirty="0">
                <a:cs typeface="Times New Roman" pitchFamily="18" charset="0"/>
              </a:rPr>
              <a:t>Why it matters:</a:t>
            </a:r>
          </a:p>
          <a:p>
            <a:pPr algn="just"/>
            <a:r>
              <a:rPr lang="en-US" sz="4400" dirty="0">
                <a:cs typeface="Times New Roman" pitchFamily="18" charset="0"/>
              </a:rPr>
              <a:t>This is how nitrogen moves into the living (biotic) part of ecosystems through food chains and food webs.</a:t>
            </a:r>
          </a:p>
          <a:p>
            <a:pPr algn="just"/>
            <a:r>
              <a:rPr lang="en-US" sz="4400" dirty="0">
                <a:cs typeface="Times New Roman" pitchFamily="18" charset="0"/>
              </a:rPr>
              <a:t>It's essential for the growth and reproduction of all organisms.</a:t>
            </a:r>
          </a:p>
        </p:txBody>
      </p:sp>
    </p:spTree>
    <p:extLst>
      <p:ext uri="{BB962C8B-B14F-4D97-AF65-F5344CB8AC3E}">
        <p14:creationId xmlns:p14="http://schemas.microsoft.com/office/powerpoint/2010/main" val="3125851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21169-E805-1727-BBDC-D43CF9B637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36824C-C21E-874A-E9F8-E6B680237AF5}"/>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 4. Ammonification (Decomposition)</a:t>
            </a:r>
          </a:p>
        </p:txBody>
      </p:sp>
      <p:sp>
        <p:nvSpPr>
          <p:cNvPr id="3" name="Content Placeholder 2">
            <a:extLst>
              <a:ext uri="{FF2B5EF4-FFF2-40B4-BE49-F238E27FC236}">
                <a16:creationId xmlns:a16="http://schemas.microsoft.com/office/drawing/2014/main" id="{B052BC5F-943C-8A65-F603-D9F3069303F1}"/>
              </a:ext>
            </a:extLst>
          </p:cNvPr>
          <p:cNvSpPr>
            <a:spLocks noGrp="1"/>
          </p:cNvSpPr>
          <p:nvPr>
            <p:ph sz="quarter" idx="1"/>
          </p:nvPr>
        </p:nvSpPr>
        <p:spPr>
          <a:xfrm>
            <a:off x="200819" y="838200"/>
            <a:ext cx="10363200" cy="5791200"/>
          </a:xfrm>
        </p:spPr>
        <p:txBody>
          <a:bodyPr>
            <a:normAutofit/>
          </a:bodyPr>
          <a:lstStyle/>
          <a:p>
            <a:pPr algn="just"/>
            <a:r>
              <a:rPr lang="en-US" sz="4400" dirty="0">
                <a:cs typeface="Times New Roman" pitchFamily="18" charset="0"/>
              </a:rPr>
              <a:t>Decomposers break down dead organisms, urine, and feces, converting organic nitrogen back into ammonia (NH₃) or ammonium (NH₄⁺).</a:t>
            </a:r>
          </a:p>
          <a:p>
            <a:pPr algn="just"/>
            <a:r>
              <a:rPr lang="en-US" sz="4400" dirty="0">
                <a:cs typeface="Times New Roman" pitchFamily="18" charset="0"/>
              </a:rPr>
              <a:t>Saprotrophic Fungi and Bacteria.</a:t>
            </a:r>
          </a:p>
          <a:p>
            <a:pPr algn="just"/>
            <a:r>
              <a:rPr lang="en-US" sz="4400" dirty="0">
                <a:cs typeface="Times New Roman" pitchFamily="18" charset="0"/>
              </a:rPr>
              <a:t>✅ </a:t>
            </a:r>
            <a:r>
              <a:rPr lang="en-US" sz="4400" b="1" dirty="0">
                <a:cs typeface="Times New Roman" pitchFamily="18" charset="0"/>
              </a:rPr>
              <a:t>Why it matters:</a:t>
            </a:r>
          </a:p>
          <a:p>
            <a:pPr algn="just"/>
            <a:r>
              <a:rPr lang="en-US" sz="4400" dirty="0">
                <a:cs typeface="Times New Roman" pitchFamily="18" charset="0"/>
              </a:rPr>
              <a:t>Recycles nitrogen back into the soil, making it available again for nitrification or plant uptake.</a:t>
            </a:r>
          </a:p>
        </p:txBody>
      </p:sp>
    </p:spTree>
    <p:extLst>
      <p:ext uri="{BB962C8B-B14F-4D97-AF65-F5344CB8AC3E}">
        <p14:creationId xmlns:p14="http://schemas.microsoft.com/office/powerpoint/2010/main" val="3581865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1131</TotalTime>
  <Words>807</Words>
  <Application>Microsoft Office PowerPoint</Application>
  <PresentationFormat>Custom</PresentationFormat>
  <Paragraphs>74</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Calibri</vt:lpstr>
      <vt:lpstr>Franklin Gothic Book</vt:lpstr>
      <vt:lpstr>Perpetua</vt:lpstr>
      <vt:lpstr>Times New Roman</vt:lpstr>
      <vt:lpstr>Wingdings 2</vt:lpstr>
      <vt:lpstr>Equity</vt:lpstr>
      <vt:lpstr>Biogeochemical Cycles: Nitrogen Cycle</vt:lpstr>
      <vt:lpstr>Biogeochemical Cycles</vt:lpstr>
      <vt:lpstr>Nitrogen Cycle</vt:lpstr>
      <vt:lpstr>Nitrogen Cycle (Stages)</vt:lpstr>
      <vt:lpstr>🌱 1. Nitrogen Fixation</vt:lpstr>
      <vt:lpstr>🌱 1. Nitrogen Fixation</vt:lpstr>
      <vt:lpstr>🔄 2. Nitrification</vt:lpstr>
      <vt:lpstr>🌿 3. Assimilation</vt:lpstr>
      <vt:lpstr>💀 4. Ammonification (Decomposition)</vt:lpstr>
      <vt:lpstr>🌬️ 5. Denitrification</vt:lpstr>
      <vt:lpstr>🔁 Full Nitrogen Cycle Summary:</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LAP</dc:creator>
  <cp:lastModifiedBy>Shozab</cp:lastModifiedBy>
  <cp:revision>218</cp:revision>
  <dcterms:created xsi:type="dcterms:W3CDTF">2006-08-16T00:00:00Z</dcterms:created>
  <dcterms:modified xsi:type="dcterms:W3CDTF">2025-04-21T04:19:56Z</dcterms:modified>
</cp:coreProperties>
</file>