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2" r:id="rId1"/>
  </p:sldMasterIdLst>
  <p:notesMasterIdLst>
    <p:notesMasterId r:id="rId15"/>
  </p:notesMasterIdLst>
  <p:sldIdLst>
    <p:sldId id="256" r:id="rId2"/>
    <p:sldId id="311" r:id="rId3"/>
    <p:sldId id="385" r:id="rId4"/>
    <p:sldId id="386" r:id="rId5"/>
    <p:sldId id="398" r:id="rId6"/>
    <p:sldId id="399" r:id="rId7"/>
    <p:sldId id="400" r:id="rId8"/>
    <p:sldId id="401" r:id="rId9"/>
    <p:sldId id="396" r:id="rId10"/>
    <p:sldId id="397" r:id="rId11"/>
    <p:sldId id="402" r:id="rId12"/>
    <p:sldId id="403" r:id="rId13"/>
    <p:sldId id="304" r:id="rId14"/>
  </p:sldIdLst>
  <p:sldSz cx="1076483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3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291" autoAdjust="0"/>
  </p:normalViewPr>
  <p:slideViewPr>
    <p:cSldViewPr>
      <p:cViewPr varScale="1">
        <p:scale>
          <a:sx n="68" d="100"/>
          <a:sy n="68" d="100"/>
        </p:scale>
        <p:origin x="1098" y="72"/>
      </p:cViewPr>
      <p:guideLst>
        <p:guide orient="horz" pos="2160"/>
        <p:guide pos="3391"/>
      </p:guideLst>
    </p:cSldViewPr>
  </p:slideViewPr>
  <p:outlineViewPr>
    <p:cViewPr>
      <p:scale>
        <a:sx n="33" d="100"/>
        <a:sy n="33" d="100"/>
      </p:scale>
      <p:origin x="0" y="-20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DFBB3B-1513-4D12-B4AA-4C67F07043BF}" type="datetimeFigureOut">
              <a:rPr lang="en-IN" smtClean="0"/>
              <a:t>28-04-2025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8188" y="685800"/>
            <a:ext cx="53816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72E55-3CA1-4572-B681-FD76F457505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89205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0764838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76890" y="69756"/>
            <a:ext cx="10611055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525019" y="3200400"/>
            <a:ext cx="7535387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4086" y="1449304"/>
            <a:ext cx="10620668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74086" y="1396720"/>
            <a:ext cx="10620668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74086" y="2976649"/>
            <a:ext cx="10620668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38242" y="1505931"/>
            <a:ext cx="9688354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4508" y="274642"/>
            <a:ext cx="2368264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6484" y="274641"/>
            <a:ext cx="654861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076484" y="1447800"/>
            <a:ext cx="9150112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0764838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76890" y="69756"/>
            <a:ext cx="10611055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348" y="952501"/>
            <a:ext cx="9150112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0348" y="2547938"/>
            <a:ext cx="9150112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41923" y="6172200"/>
            <a:ext cx="4709617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81716" y="2376830"/>
            <a:ext cx="10611224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81403" y="2341476"/>
            <a:ext cx="10611537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80414" y="2468880"/>
            <a:ext cx="10612526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2237" y="6208776"/>
            <a:ext cx="538242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6484" y="1447800"/>
            <a:ext cx="4413584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808527" y="1447800"/>
            <a:ext cx="4413584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484" y="273050"/>
            <a:ext cx="9150112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6484" y="1447800"/>
            <a:ext cx="4395642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830954" y="1447800"/>
            <a:ext cx="4395642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076484" y="2247900"/>
            <a:ext cx="4395642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5830954" y="2247900"/>
            <a:ext cx="4395642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0764838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75354" y="69755"/>
            <a:ext cx="10611055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484" y="273050"/>
            <a:ext cx="9150112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076484" y="1600200"/>
            <a:ext cx="2242675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498572" y="1600200"/>
            <a:ext cx="6728024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484" y="4900550"/>
            <a:ext cx="861187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6484" y="5445825"/>
            <a:ext cx="861187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76484" y="6172200"/>
            <a:ext cx="4575056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2237" y="6208776"/>
            <a:ext cx="538242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80415" y="4683555"/>
            <a:ext cx="1060336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80652" y="4650475"/>
            <a:ext cx="1060312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80655" y="4773225"/>
            <a:ext cx="10603126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0417" y="66676"/>
            <a:ext cx="10597518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0764838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75354" y="69755"/>
            <a:ext cx="10611055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076484" y="274638"/>
            <a:ext cx="9150112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6484" y="1447800"/>
            <a:ext cx="9150112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266266" y="6191250"/>
            <a:ext cx="2915477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076484" y="6172200"/>
            <a:ext cx="4664763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72237" y="6210300"/>
            <a:ext cx="538242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3" r:id="rId1"/>
    <p:sldLayoutId id="2147483954" r:id="rId2"/>
    <p:sldLayoutId id="2147483955" r:id="rId3"/>
    <p:sldLayoutId id="2147483956" r:id="rId4"/>
    <p:sldLayoutId id="2147483957" r:id="rId5"/>
    <p:sldLayoutId id="2147483958" r:id="rId6"/>
    <p:sldLayoutId id="2147483959" r:id="rId7"/>
    <p:sldLayoutId id="2147483960" r:id="rId8"/>
    <p:sldLayoutId id="2147483961" r:id="rId9"/>
    <p:sldLayoutId id="2147483962" r:id="rId10"/>
    <p:sldLayoutId id="214748396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20219" y="4038600"/>
            <a:ext cx="4495799" cy="1066800"/>
          </a:xfrm>
        </p:spPr>
        <p:txBody>
          <a:bodyPr>
            <a:normAutofit lnSpcReduction="10000"/>
          </a:bodyPr>
          <a:lstStyle/>
          <a:p>
            <a:r>
              <a:rPr lang="en-IN" sz="3200" b="1" dirty="0">
                <a:solidFill>
                  <a:schemeClr val="tx1"/>
                </a:solidFill>
              </a:rPr>
              <a:t>By: Shozab Seemab Khan</a:t>
            </a:r>
          </a:p>
          <a:p>
            <a:r>
              <a:rPr lang="en-IN" sz="3200" b="1" dirty="0">
                <a:solidFill>
                  <a:schemeClr val="tx1"/>
                </a:solidFill>
              </a:rPr>
              <a:t>(PhD Zoology Scholar)</a:t>
            </a:r>
          </a:p>
          <a:p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8242" y="1524002"/>
            <a:ext cx="9688354" cy="1451959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Biogeochemical Cycles:</a:t>
            </a: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🌱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Nutrient Cycle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39978E7D-6872-CD77-FB71-BD9B01DE66CF}"/>
              </a:ext>
            </a:extLst>
          </p:cNvPr>
          <p:cNvSpPr txBox="1">
            <a:spLocks/>
          </p:cNvSpPr>
          <p:nvPr/>
        </p:nvSpPr>
        <p:spPr>
          <a:xfrm>
            <a:off x="1877219" y="6019800"/>
            <a:ext cx="7010400" cy="609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3200" b="1" dirty="0">
                <a:solidFill>
                  <a:srgbClr val="C00000"/>
                </a:solidFill>
              </a:rPr>
              <a:t>ABAIDULLAH COLLEGE PAKPATTAN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4C44ED0D-D3A9-25EB-CCDB-8A0D3EC5EF79}"/>
              </a:ext>
            </a:extLst>
          </p:cNvPr>
          <p:cNvSpPr txBox="1">
            <a:spLocks/>
          </p:cNvSpPr>
          <p:nvPr/>
        </p:nvSpPr>
        <p:spPr>
          <a:xfrm>
            <a:off x="1267619" y="228600"/>
            <a:ext cx="8153400" cy="1066800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0" indent="0" algn="ctr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3200" b="1" dirty="0">
                <a:solidFill>
                  <a:schemeClr val="tx1"/>
                </a:solidFill>
              </a:rPr>
              <a:t>Subject: Basic Ecology (ZOL-502)</a:t>
            </a:r>
          </a:p>
          <a:p>
            <a:r>
              <a:rPr lang="en-IN" sz="3200" b="1" dirty="0">
                <a:solidFill>
                  <a:schemeClr val="tx1"/>
                </a:solidFill>
              </a:rPr>
              <a:t>(BS Zoology 6th Semester)</a:t>
            </a:r>
          </a:p>
          <a:p>
            <a:endParaRPr lang="en-IN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2143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E2E306-7CAD-F9A1-E1EF-167EB7B9EC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17B43-1414-42C9-08B4-13D95D482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🧬 Biotic and Abiotic Roles in Nutrient Cycling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4220482-A5AF-B246-9DC9-6ED41847B8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574229"/>
              </p:ext>
            </p:extLst>
          </p:nvPr>
        </p:nvGraphicFramePr>
        <p:xfrm>
          <a:off x="124619" y="838200"/>
          <a:ext cx="10515600" cy="57912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469116773"/>
                    </a:ext>
                  </a:extLst>
                </a:gridCol>
                <a:gridCol w="8001000">
                  <a:extLst>
                    <a:ext uri="{9D8B030D-6E8A-4147-A177-3AD203B41FA5}">
                      <a16:colId xmlns:a16="http://schemas.microsoft.com/office/drawing/2014/main" val="3012704954"/>
                    </a:ext>
                  </a:extLst>
                </a:gridCol>
              </a:tblGrid>
              <a:tr h="7270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 dirty="0">
                          <a:effectLst/>
                        </a:rPr>
                        <a:t>Component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Role</a:t>
                      </a:r>
                      <a:endParaRPr lang="en-US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795107599"/>
                  </a:ext>
                </a:extLst>
              </a:tr>
              <a:tr h="7270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 dirty="0">
                          <a:effectLst/>
                        </a:rPr>
                        <a:t>Plants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 dirty="0">
                          <a:effectLst/>
                        </a:rPr>
                        <a:t>Absorb nutrients from soil and water, fix carbon.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883657744"/>
                  </a:ext>
                </a:extLst>
              </a:tr>
              <a:tr h="7270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 dirty="0">
                          <a:effectLst/>
                        </a:rPr>
                        <a:t>Animals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 dirty="0">
                          <a:effectLst/>
                        </a:rPr>
                        <a:t>Consume plants and return nutrients via waste or death.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91082523"/>
                  </a:ext>
                </a:extLst>
              </a:tr>
              <a:tr h="7270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Decomposers</a:t>
                      </a:r>
                      <a:endParaRPr lang="en-US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 dirty="0">
                          <a:effectLst/>
                        </a:rPr>
                        <a:t>Break down dead matter, releasing nutrients into the soil.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891331709"/>
                  </a:ext>
                </a:extLst>
              </a:tr>
              <a:tr h="14291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Microbes</a:t>
                      </a:r>
                      <a:endParaRPr lang="en-US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 dirty="0">
                          <a:effectLst/>
                        </a:rPr>
                        <a:t>Involved in key processes like nitrogen fixation and denitrification.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131595496"/>
                  </a:ext>
                </a:extLst>
              </a:tr>
              <a:tr h="7270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Soil and Water</a:t>
                      </a:r>
                      <a:endParaRPr lang="en-US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 dirty="0">
                          <a:effectLst/>
                        </a:rPr>
                        <a:t>Act as reservoirs and transport media for nutrients.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85599063"/>
                  </a:ext>
                </a:extLst>
              </a:tr>
              <a:tr h="7270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Atmosphere</a:t>
                      </a:r>
                      <a:endParaRPr lang="en-US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 dirty="0">
                          <a:effectLst/>
                        </a:rPr>
                        <a:t>Source of nitrogen and carbon for cycles involving gases.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80572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34339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3D0FD0-7254-11DF-ABF6-282D315786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BFFE6-8DCD-DA5B-59CE-52EF91923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10194336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🔁 Interactions Between Nutrient Cycles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9A1136-57FC-4ADE-0E0D-8FCCFDAFB3C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Carbon and nitrogen cycles are interconnected during decomposition and plant growth.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Phosphorus and nitrogen often co-limit productivity in aquatic ecosystems.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Human activities (e.g., agriculture, fossil fuel burning) can disrupt these cycles, causing problems like acid rain, algal blooms, and climate change.</a:t>
            </a:r>
          </a:p>
        </p:txBody>
      </p:sp>
    </p:spTree>
    <p:extLst>
      <p:ext uri="{BB962C8B-B14F-4D97-AF65-F5344CB8AC3E}">
        <p14:creationId xmlns:p14="http://schemas.microsoft.com/office/powerpoint/2010/main" val="3483006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E5B3E1-B4A1-7152-80B3-DE420D49F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0B027-B5A4-6046-38D4-10D88B50F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📊 Summary Table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BD4BD04-DC2B-1C56-8150-9EC9596EA1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3484411"/>
              </p:ext>
            </p:extLst>
          </p:nvPr>
        </p:nvGraphicFramePr>
        <p:xfrm>
          <a:off x="124619" y="833510"/>
          <a:ext cx="10515600" cy="57958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3686">
                  <a:extLst>
                    <a:ext uri="{9D8B030D-6E8A-4147-A177-3AD203B41FA5}">
                      <a16:colId xmlns:a16="http://schemas.microsoft.com/office/drawing/2014/main" val="1176353346"/>
                    </a:ext>
                  </a:extLst>
                </a:gridCol>
                <a:gridCol w="2775780">
                  <a:extLst>
                    <a:ext uri="{9D8B030D-6E8A-4147-A177-3AD203B41FA5}">
                      <a16:colId xmlns:a16="http://schemas.microsoft.com/office/drawing/2014/main" val="1617964880"/>
                    </a:ext>
                  </a:extLst>
                </a:gridCol>
                <a:gridCol w="2663324">
                  <a:extLst>
                    <a:ext uri="{9D8B030D-6E8A-4147-A177-3AD203B41FA5}">
                      <a16:colId xmlns:a16="http://schemas.microsoft.com/office/drawing/2014/main" val="376163226"/>
                    </a:ext>
                  </a:extLst>
                </a:gridCol>
                <a:gridCol w="3172810">
                  <a:extLst>
                    <a:ext uri="{9D8B030D-6E8A-4147-A177-3AD203B41FA5}">
                      <a16:colId xmlns:a16="http://schemas.microsoft.com/office/drawing/2014/main" val="3274535828"/>
                    </a:ext>
                  </a:extLst>
                </a:gridCol>
              </a:tblGrid>
              <a:tr h="10044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 dirty="0">
                          <a:effectLst/>
                        </a:rPr>
                        <a:t>Nutrient</a:t>
                      </a:r>
                      <a:endParaRPr lang="en-US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84" marR="1584" marT="1584" marB="1584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 dirty="0">
                          <a:effectLst/>
                        </a:rPr>
                        <a:t>Major Reservoir</a:t>
                      </a:r>
                      <a:endParaRPr lang="en-US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84" marR="1584" marT="1584" marB="1584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Key Process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84" marR="1584" marT="1584" marB="1584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Biological Importance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84" marR="1584" marT="1584" marB="1584" anchor="ctr"/>
                </a:tc>
                <a:extLst>
                  <a:ext uri="{0D108BD9-81ED-4DB2-BD59-A6C34878D82A}">
                    <a16:rowId xmlns:a16="http://schemas.microsoft.com/office/drawing/2014/main" val="616843616"/>
                  </a:ext>
                </a:extLst>
              </a:tr>
              <a:tr h="12577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Carbon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84" marR="1584" marT="1584" marB="1584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Atmosphere (CO₂)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84" marR="1584" marT="1584" marB="1584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Photosynthesis, Respiration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84" marR="1584" marT="1584" marB="1584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Backbone of organic molecules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84" marR="1584" marT="1584" marB="1584" anchor="ctr"/>
                </a:tc>
                <a:extLst>
                  <a:ext uri="{0D108BD9-81ED-4DB2-BD59-A6C34878D82A}">
                    <a16:rowId xmlns:a16="http://schemas.microsoft.com/office/drawing/2014/main" val="3614226310"/>
                  </a:ext>
                </a:extLst>
              </a:tr>
              <a:tr h="151331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Nitrogen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84" marR="1584" marT="1584" marB="1584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Atmosphere (N₂)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84" marR="1584" marT="1584" marB="1584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Nitrogen Fixation, Denitrification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84" marR="1584" marT="1584" marB="1584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Proteins, DNA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84" marR="1584" marT="1584" marB="1584" anchor="ctr"/>
                </a:tc>
                <a:extLst>
                  <a:ext uri="{0D108BD9-81ED-4DB2-BD59-A6C34878D82A}">
                    <a16:rowId xmlns:a16="http://schemas.microsoft.com/office/drawing/2014/main" val="3194818163"/>
                  </a:ext>
                </a:extLst>
              </a:tr>
              <a:tr h="101592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Phosphorus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84" marR="1584" marT="1584" marB="1584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Rocks, Soil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84" marR="1584" marT="1584" marB="1584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Weathering, Absorption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84" marR="1584" marT="1584" marB="1584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ATP, DNA, Cell membranes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84" marR="1584" marT="1584" marB="1584" anchor="ctr"/>
                </a:tc>
                <a:extLst>
                  <a:ext uri="{0D108BD9-81ED-4DB2-BD59-A6C34878D82A}">
                    <a16:rowId xmlns:a16="http://schemas.microsoft.com/office/drawing/2014/main" val="3731016186"/>
                  </a:ext>
                </a:extLst>
              </a:tr>
              <a:tr h="10044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Sulfur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84" marR="1584" marT="1584" marB="1584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Rocks, Atmosphere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84" marR="1584" marT="1584" marB="1584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>
                          <a:effectLst/>
                        </a:rPr>
                        <a:t>Volcanism, Decomposition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84" marR="1584" marT="1584" marB="1584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 dirty="0">
                          <a:effectLst/>
                        </a:rPr>
                        <a:t>Amino acids, Proteins</a:t>
                      </a:r>
                      <a:endParaRPr lang="en-US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84" marR="1584" marT="1584" marB="1584" anchor="ctr"/>
                </a:tc>
                <a:extLst>
                  <a:ext uri="{0D108BD9-81ED-4DB2-BD59-A6C34878D82A}">
                    <a16:rowId xmlns:a16="http://schemas.microsoft.com/office/drawing/2014/main" val="579059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90183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62819" y="2286000"/>
            <a:ext cx="9150112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IN" sz="11500" b="1" dirty="0">
                <a:solidFill>
                  <a:schemeClr val="tx1"/>
                </a:solidFill>
                <a:latin typeface="+mn-lt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57411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F4E857-024F-5BC2-1D6F-1B8D3EE5B1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AEF02-83AA-61C6-52E4-98F481819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🔬 What is a Nutrient Cycle?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A731A-D754-2E5A-14F2-2373D1FFE83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A nutrient cycle is the movement and exchange of organic and inorganic matter back into the production of living matter. It is a part of biogeochemical cycles, which describe how essential elements (like carbon, nitrogen, phosphorus, etc.) move through living (biotic) and non-living (abiotic) parts of ecosystems.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Nutrients are recycled between the atmosphere, soil, water, and organisms, ensuring that life-supporting materials are reused rather than lost.</a:t>
            </a:r>
          </a:p>
        </p:txBody>
      </p:sp>
    </p:spTree>
    <p:extLst>
      <p:ext uri="{BB962C8B-B14F-4D97-AF65-F5344CB8AC3E}">
        <p14:creationId xmlns:p14="http://schemas.microsoft.com/office/powerpoint/2010/main" val="3116740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EB0BB-A7AE-B806-7CF0-B9C12D3B93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D5D3F-7EA7-5308-B7B5-18E59802C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🔄 Main Types of Nutrient Cycles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B4A5E-1AE7-C5C4-ADCB-C7DAB47CF8B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1. Carbon Cycle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2. Nitrogen Cycle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3. Phosphorous Cycle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4. Sulfur Cycle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5. Water Cycle</a:t>
            </a:r>
          </a:p>
        </p:txBody>
      </p:sp>
    </p:spTree>
    <p:extLst>
      <p:ext uri="{BB962C8B-B14F-4D97-AF65-F5344CB8AC3E}">
        <p14:creationId xmlns:p14="http://schemas.microsoft.com/office/powerpoint/2010/main" val="594783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FE95B-96E6-58DE-4313-80E5AC3A1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1884B-276F-C040-C2CE-2F92DBC79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latin typeface="+mn-lt"/>
              </a:rPr>
              <a:t>1. Carbon Cycle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76F059-00D5-679A-55C0-2F73B35E969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Describes the movement of carbon through the biosphere, atmosphere, hydrosphere, and lithosphere.</a:t>
            </a:r>
          </a:p>
          <a:p>
            <a:pPr algn="just"/>
            <a:r>
              <a:rPr lang="en-US" sz="4400" b="1" dirty="0">
                <a:cs typeface="Times New Roman" pitchFamily="18" charset="0"/>
              </a:rPr>
              <a:t>Key processes: </a:t>
            </a:r>
            <a:r>
              <a:rPr lang="en-US" sz="4400" dirty="0">
                <a:cs typeface="Times New Roman" pitchFamily="18" charset="0"/>
              </a:rPr>
              <a:t>photosynthesis, respiration, decomposition, combustion, fossilization.</a:t>
            </a:r>
          </a:p>
          <a:p>
            <a:pPr algn="just"/>
            <a:r>
              <a:rPr lang="en-US" sz="4400" b="1" dirty="0">
                <a:cs typeface="Times New Roman" pitchFamily="18" charset="0"/>
              </a:rPr>
              <a:t>Importance: </a:t>
            </a:r>
            <a:r>
              <a:rPr lang="en-US" sz="4400" dirty="0">
                <a:cs typeface="Times New Roman" pitchFamily="18" charset="0"/>
              </a:rPr>
              <a:t>Regulates global climate and forms the basis of all organic molecules.</a:t>
            </a:r>
          </a:p>
        </p:txBody>
      </p:sp>
    </p:spTree>
    <p:extLst>
      <p:ext uri="{BB962C8B-B14F-4D97-AF65-F5344CB8AC3E}">
        <p14:creationId xmlns:p14="http://schemas.microsoft.com/office/powerpoint/2010/main" val="164009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9A231D-BC55-A3B1-5B26-A02E6F378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D9353-C10B-8EF8-19E2-ED140BC26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latin typeface="+mn-lt"/>
              </a:rPr>
              <a:t>2. Nitrogen Cycle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7B884-C562-5E37-3CD4-7736EFF8B4D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Involves the transformation of nitrogen into multiple chemical forms.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1.	Nitrogen fixation (N₂ → NH₄⁺, NH₃),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2.	Nitrification (NH₃, NH₄⁺ → NO₂⁻ → NO₃⁻),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3.	Assimilation (NO₃⁻ taken up by plants),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4.	Ammonification (organic N → NH₄⁺),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5.	Denitrification (NO₃⁻ → N₂ gas).</a:t>
            </a:r>
          </a:p>
          <a:p>
            <a:pPr algn="just"/>
            <a:r>
              <a:rPr lang="en-US" sz="4400" b="1" dirty="0">
                <a:cs typeface="Times New Roman" pitchFamily="18" charset="0"/>
              </a:rPr>
              <a:t>Importance: </a:t>
            </a:r>
            <a:r>
              <a:rPr lang="en-US" sz="4400" dirty="0">
                <a:cs typeface="Times New Roman" pitchFamily="18" charset="0"/>
              </a:rPr>
              <a:t>Essential for building proteins and DNA in organisms.</a:t>
            </a:r>
          </a:p>
        </p:txBody>
      </p:sp>
    </p:spTree>
    <p:extLst>
      <p:ext uri="{BB962C8B-B14F-4D97-AF65-F5344CB8AC3E}">
        <p14:creationId xmlns:p14="http://schemas.microsoft.com/office/powerpoint/2010/main" val="587032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EF2977-CC4C-46A8-88D4-5C579E721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47DE7-087D-D101-CEBA-90DC10077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latin typeface="+mn-lt"/>
              </a:rPr>
              <a:t>3. Phosphorus Cycle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6A4A5-875C-E1B6-D260-0953BADFA5C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Movement of phosphorus (P) through rocks, water, soil, and living organisms.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Unique because it doesn’t involve the atmosphere.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1.	Weathering of rocks releases phosphate (PO₄³⁻),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2.	Absorbed by plants,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3.	Passed to animals,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4.	Returned to soil through waste and decomposition.</a:t>
            </a:r>
          </a:p>
          <a:p>
            <a:pPr algn="just"/>
            <a:r>
              <a:rPr lang="en-US" sz="4400" b="1" dirty="0">
                <a:cs typeface="Times New Roman" pitchFamily="18" charset="0"/>
              </a:rPr>
              <a:t>Importance: </a:t>
            </a:r>
            <a:r>
              <a:rPr lang="en-US" sz="4400" dirty="0">
                <a:cs typeface="Times New Roman" pitchFamily="18" charset="0"/>
              </a:rPr>
              <a:t>Needed for ATP, DNA, and cell membranes.</a:t>
            </a:r>
          </a:p>
        </p:txBody>
      </p:sp>
    </p:spTree>
    <p:extLst>
      <p:ext uri="{BB962C8B-B14F-4D97-AF65-F5344CB8AC3E}">
        <p14:creationId xmlns:p14="http://schemas.microsoft.com/office/powerpoint/2010/main" val="212087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6F1868-7B8F-2AFF-A947-E6D3C063E7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5C537-C5AC-1869-B11B-7AF72BE0B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latin typeface="+mn-lt"/>
              </a:rPr>
              <a:t>4. Sulfur Cycle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027E7-5155-F063-E596-6611033EC64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Circulates sulfur through the air, water, soil, rocks, and living things.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Sulfur enters atmosphere via volcanic eruptions, decay, and burning fossil fuels.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In soil, sulfur is taken up by plants and moves through the food chain.</a:t>
            </a:r>
          </a:p>
          <a:p>
            <a:pPr algn="just"/>
            <a:r>
              <a:rPr lang="en-US" sz="4400" b="1" dirty="0">
                <a:cs typeface="Times New Roman" pitchFamily="18" charset="0"/>
              </a:rPr>
              <a:t>Importance: </a:t>
            </a:r>
            <a:r>
              <a:rPr lang="en-US" sz="4400" dirty="0">
                <a:cs typeface="Times New Roman" pitchFamily="18" charset="0"/>
              </a:rPr>
              <a:t>Component of amino acids (like cysteine and methionine) and proteins.</a:t>
            </a:r>
          </a:p>
        </p:txBody>
      </p:sp>
    </p:spTree>
    <p:extLst>
      <p:ext uri="{BB962C8B-B14F-4D97-AF65-F5344CB8AC3E}">
        <p14:creationId xmlns:p14="http://schemas.microsoft.com/office/powerpoint/2010/main" val="3696913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74FA0A-EE93-ABBE-A4AC-CF51C49E66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FB009-2616-92E9-24F1-C8D7A74B7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latin typeface="+mn-lt"/>
              </a:rPr>
              <a:t>5. Water Cycle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BAD310-BCAA-66D2-7A3B-00D8E220C8E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Water moves through evaporation, condensation, precipitation, infiltration, runoff, and transpiration.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While not a "nutrient," it facilitates the movement of all nutrients and elements.</a:t>
            </a:r>
          </a:p>
        </p:txBody>
      </p:sp>
    </p:spTree>
    <p:extLst>
      <p:ext uri="{BB962C8B-B14F-4D97-AF65-F5344CB8AC3E}">
        <p14:creationId xmlns:p14="http://schemas.microsoft.com/office/powerpoint/2010/main" val="2903269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D63008-41CD-6D44-C16C-3DBA14D6C2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EC575-05B2-4791-CBB7-43CC794E0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10194336" cy="762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🌾 Why Are Nutrient Cycles Important in Ecology?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9BCF33-3671-4C39-86ED-DB865A635A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4400" b="1" dirty="0">
                <a:cs typeface="Times New Roman" pitchFamily="18" charset="0"/>
              </a:rPr>
              <a:t>Sustain Life: 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Ensure the continuous supply of essential elements.</a:t>
            </a:r>
          </a:p>
          <a:p>
            <a:pPr algn="just"/>
            <a:r>
              <a:rPr lang="en-US" sz="4400" b="1" dirty="0">
                <a:cs typeface="Times New Roman" pitchFamily="18" charset="0"/>
              </a:rPr>
              <a:t>Support Ecosystem Productivity: 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Plants rely on nutrient uptake from soil and water.</a:t>
            </a:r>
          </a:p>
          <a:p>
            <a:pPr algn="just"/>
            <a:r>
              <a:rPr lang="en-US" sz="4400" b="1" dirty="0">
                <a:cs typeface="Times New Roman" pitchFamily="18" charset="0"/>
              </a:rPr>
              <a:t>Maintain Soil Fertility: 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Nutrient cycling by decomposers keeps soil rich.</a:t>
            </a:r>
          </a:p>
          <a:p>
            <a:pPr algn="just"/>
            <a:r>
              <a:rPr lang="en-US" sz="4400" b="1" dirty="0">
                <a:cs typeface="Times New Roman" pitchFamily="18" charset="0"/>
              </a:rPr>
              <a:t>Control Environmental Balance: 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Prevent buildup or shortage of nutrients (e.g., too much nitrogen = eutrophication in lakes).</a:t>
            </a:r>
          </a:p>
        </p:txBody>
      </p:sp>
    </p:spTree>
    <p:extLst>
      <p:ext uri="{BB962C8B-B14F-4D97-AF65-F5344CB8AC3E}">
        <p14:creationId xmlns:p14="http://schemas.microsoft.com/office/powerpoint/2010/main" val="3095957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1205</TotalTime>
  <Words>736</Words>
  <Application>Microsoft Office PowerPoint</Application>
  <PresentationFormat>Custom</PresentationFormat>
  <Paragraphs>93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Calibri</vt:lpstr>
      <vt:lpstr>Franklin Gothic Book</vt:lpstr>
      <vt:lpstr>Perpetua</vt:lpstr>
      <vt:lpstr>Times New Roman</vt:lpstr>
      <vt:lpstr>Wingdings 2</vt:lpstr>
      <vt:lpstr>Equity</vt:lpstr>
      <vt:lpstr>Biogeochemical Cycles: 🌱Nutrient Cycle</vt:lpstr>
      <vt:lpstr>🔬 What is a Nutrient Cycle?</vt:lpstr>
      <vt:lpstr>🔄 Main Types of Nutrient Cycles</vt:lpstr>
      <vt:lpstr>1. Carbon Cycle</vt:lpstr>
      <vt:lpstr>2. Nitrogen Cycle</vt:lpstr>
      <vt:lpstr>3. Phosphorus Cycle</vt:lpstr>
      <vt:lpstr>4. Sulfur Cycle</vt:lpstr>
      <vt:lpstr>5. Water Cycle </vt:lpstr>
      <vt:lpstr>🌾 Why Are Nutrient Cycles Important in Ecology?</vt:lpstr>
      <vt:lpstr>🧬 Biotic and Abiotic Roles in Nutrient Cycling</vt:lpstr>
      <vt:lpstr>🔁 Interactions Between Nutrient Cycles</vt:lpstr>
      <vt:lpstr>📊 Summary Table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</dc:creator>
  <cp:lastModifiedBy>Shozab</cp:lastModifiedBy>
  <cp:revision>247</cp:revision>
  <dcterms:created xsi:type="dcterms:W3CDTF">2006-08-16T00:00:00Z</dcterms:created>
  <dcterms:modified xsi:type="dcterms:W3CDTF">2025-04-28T05:25:37Z</dcterms:modified>
</cp:coreProperties>
</file>