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17"/>
  </p:notesMasterIdLst>
  <p:sldIdLst>
    <p:sldId id="256" r:id="rId2"/>
    <p:sldId id="311" r:id="rId3"/>
    <p:sldId id="359" r:id="rId4"/>
    <p:sldId id="370" r:id="rId5"/>
    <p:sldId id="378" r:id="rId6"/>
    <p:sldId id="379" r:id="rId7"/>
    <p:sldId id="380" r:id="rId8"/>
    <p:sldId id="381" r:id="rId9"/>
    <p:sldId id="371" r:id="rId10"/>
    <p:sldId id="374" r:id="rId11"/>
    <p:sldId id="382" r:id="rId12"/>
    <p:sldId id="383" r:id="rId13"/>
    <p:sldId id="372" r:id="rId14"/>
    <p:sldId id="369" r:id="rId15"/>
    <p:sldId id="304" r:id="rId16"/>
  </p:sldIdLst>
  <p:sldSz cx="10764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91" autoAdjust="0"/>
  </p:normalViewPr>
  <p:slideViewPr>
    <p:cSldViewPr>
      <p:cViewPr varScale="1">
        <p:scale>
          <a:sx n="68" d="100"/>
          <a:sy n="68" d="100"/>
        </p:scale>
        <p:origin x="1098" y="72"/>
      </p:cViewPr>
      <p:guideLst>
        <p:guide orient="horz" pos="2160"/>
        <p:guide pos="3391"/>
      </p:guideLst>
    </p:cSldViewPr>
  </p:slideViewPr>
  <p:outlineViewPr>
    <p:cViewPr>
      <p:scale>
        <a:sx n="33" d="100"/>
        <a:sy n="33" d="100"/>
      </p:scale>
      <p:origin x="0" y="-204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FBB3B-1513-4D12-B4AA-4C67F07043BF}" type="datetimeFigureOut">
              <a:rPr lang="en-IN" smtClean="0"/>
              <a:t>24-04-2025</a:t>
            </a:fld>
            <a:endParaRPr lang="en-IN"/>
          </a:p>
        </p:txBody>
      </p:sp>
      <p:sp>
        <p:nvSpPr>
          <p:cNvPr id="4" name="Slide Image Placeholder 3"/>
          <p:cNvSpPr>
            <a:spLocks noGrp="1" noRot="1" noChangeAspect="1"/>
          </p:cNvSpPr>
          <p:nvPr>
            <p:ph type="sldImg" idx="2"/>
          </p:nvPr>
        </p:nvSpPr>
        <p:spPr>
          <a:xfrm>
            <a:off x="738188" y="685800"/>
            <a:ext cx="5381625"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672E55-3CA1-4572-B681-FD76F4575053}" type="slidenum">
              <a:rPr lang="en-IN" smtClean="0"/>
              <a:t>‹#›</a:t>
            </a:fld>
            <a:endParaRPr lang="en-IN"/>
          </a:p>
        </p:txBody>
      </p:sp>
    </p:spTree>
    <p:extLst>
      <p:ext uri="{BB962C8B-B14F-4D97-AF65-F5344CB8AC3E}">
        <p14:creationId xmlns:p14="http://schemas.microsoft.com/office/powerpoint/2010/main" val="3889205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Smelting is a process used to extract metals from their ores by melting them at high temperatures, often with the help of reducing agents</a:t>
            </a:r>
          </a:p>
        </p:txBody>
      </p:sp>
      <p:sp>
        <p:nvSpPr>
          <p:cNvPr id="4" name="Slide Number Placeholder 3"/>
          <p:cNvSpPr>
            <a:spLocks noGrp="1"/>
          </p:cNvSpPr>
          <p:nvPr>
            <p:ph type="sldNum" sz="quarter" idx="5"/>
          </p:nvPr>
        </p:nvSpPr>
        <p:spPr/>
        <p:txBody>
          <a:bodyPr/>
          <a:lstStyle/>
          <a:p>
            <a:fld id="{B9672E55-3CA1-4572-B681-FD76F4575053}" type="slidenum">
              <a:rPr lang="en-IN" smtClean="0"/>
              <a:t>12</a:t>
            </a:fld>
            <a:endParaRPr lang="en-IN"/>
          </a:p>
        </p:txBody>
      </p:sp>
    </p:spTree>
    <p:extLst>
      <p:ext uri="{BB962C8B-B14F-4D97-AF65-F5344CB8AC3E}">
        <p14:creationId xmlns:p14="http://schemas.microsoft.com/office/powerpoint/2010/main" val="515592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525019" y="3200400"/>
            <a:ext cx="7535387"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4/24/2025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74086" y="1449304"/>
            <a:ext cx="1062066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4086" y="1396720"/>
            <a:ext cx="1062066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74086" y="2976649"/>
            <a:ext cx="1062066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38242" y="1505931"/>
            <a:ext cx="9688354"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4508" y="274642"/>
            <a:ext cx="2368264"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076484" y="274641"/>
            <a:ext cx="654861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076484" y="1447800"/>
            <a:ext cx="9150112"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850348" y="952501"/>
            <a:ext cx="9150112"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850348" y="2547938"/>
            <a:ext cx="9150112"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4/24/2025</a:t>
            </a:fld>
            <a:endParaRPr lang="en-US"/>
          </a:p>
        </p:txBody>
      </p:sp>
      <p:sp>
        <p:nvSpPr>
          <p:cNvPr id="5" name="Footer Placeholder 4"/>
          <p:cNvSpPr>
            <a:spLocks noGrp="1"/>
          </p:cNvSpPr>
          <p:nvPr>
            <p:ph type="ftr" sz="quarter" idx="11"/>
          </p:nvPr>
        </p:nvSpPr>
        <p:spPr>
          <a:xfrm>
            <a:off x="941923" y="6172200"/>
            <a:ext cx="4709617" cy="457200"/>
          </a:xfrm>
        </p:spPr>
        <p:txBody>
          <a:bodyPr/>
          <a:lstStyle/>
          <a:p>
            <a:endParaRPr lang="en-US"/>
          </a:p>
        </p:txBody>
      </p:sp>
      <p:sp>
        <p:nvSpPr>
          <p:cNvPr id="7" name="Rectangle 6"/>
          <p:cNvSpPr/>
          <p:nvPr/>
        </p:nvSpPr>
        <p:spPr>
          <a:xfrm flipV="1">
            <a:off x="81716" y="2376830"/>
            <a:ext cx="1061122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1403" y="2341476"/>
            <a:ext cx="10611537"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0414" y="2468880"/>
            <a:ext cx="10612526"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076484"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808527"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6484" y="273050"/>
            <a:ext cx="9150112"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07648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83095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07648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583095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0764838"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076484" y="273050"/>
            <a:ext cx="9150112"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076484" y="1600200"/>
            <a:ext cx="224267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498572" y="1600200"/>
            <a:ext cx="6728024"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6484" y="4900550"/>
            <a:ext cx="861187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076484" y="5445825"/>
            <a:ext cx="861187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4/24/2025</a:t>
            </a:fld>
            <a:endParaRPr lang="en-US"/>
          </a:p>
        </p:txBody>
      </p:sp>
      <p:sp>
        <p:nvSpPr>
          <p:cNvPr id="6" name="Footer Placeholder 5"/>
          <p:cNvSpPr>
            <a:spLocks noGrp="1"/>
          </p:cNvSpPr>
          <p:nvPr>
            <p:ph type="ftr" sz="quarter" idx="11"/>
          </p:nvPr>
        </p:nvSpPr>
        <p:spPr>
          <a:xfrm>
            <a:off x="1076484" y="6172200"/>
            <a:ext cx="4575056" cy="457200"/>
          </a:xfrm>
        </p:spPr>
        <p:txBody>
          <a:bodyPr/>
          <a:lstStyle/>
          <a:p>
            <a:endParaRPr lang="en-US"/>
          </a:p>
        </p:txBody>
      </p:sp>
      <p:sp>
        <p:nvSpPr>
          <p:cNvPr id="7" name="Slide Number Placeholder 6"/>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
        <p:nvSpPr>
          <p:cNvPr id="11" name="Rectangle 10"/>
          <p:cNvSpPr/>
          <p:nvPr/>
        </p:nvSpPr>
        <p:spPr>
          <a:xfrm flipV="1">
            <a:off x="80415" y="4683555"/>
            <a:ext cx="1060336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0652" y="4650475"/>
            <a:ext cx="106031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0655" y="4773225"/>
            <a:ext cx="1060312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0417" y="66676"/>
            <a:ext cx="10597518"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076484" y="274638"/>
            <a:ext cx="9150112"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076484" y="1447800"/>
            <a:ext cx="9150112"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266266" y="6191250"/>
            <a:ext cx="2915477"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4/24/2025</a:t>
            </a:fld>
            <a:endParaRPr lang="en-US"/>
          </a:p>
        </p:txBody>
      </p:sp>
      <p:sp>
        <p:nvSpPr>
          <p:cNvPr id="3" name="Footer Placeholder 2"/>
          <p:cNvSpPr>
            <a:spLocks noGrp="1"/>
          </p:cNvSpPr>
          <p:nvPr>
            <p:ph type="ftr" sz="quarter" idx="3"/>
          </p:nvPr>
        </p:nvSpPr>
        <p:spPr>
          <a:xfrm>
            <a:off x="1076484" y="6172200"/>
            <a:ext cx="4664763"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72237" y="6210300"/>
            <a:ext cx="538242"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0219" y="4038600"/>
            <a:ext cx="4495799" cy="1066800"/>
          </a:xfrm>
        </p:spPr>
        <p:txBody>
          <a:bodyPr>
            <a:normAutofit lnSpcReduction="10000"/>
          </a:bodyPr>
          <a:lstStyle/>
          <a:p>
            <a:r>
              <a:rPr lang="en-IN" sz="3200" b="1" dirty="0">
                <a:solidFill>
                  <a:schemeClr val="tx1"/>
                </a:solidFill>
              </a:rPr>
              <a:t>By: Shozab Seemab Khan</a:t>
            </a:r>
          </a:p>
          <a:p>
            <a:r>
              <a:rPr lang="en-IN" sz="3200" b="1" dirty="0">
                <a:solidFill>
                  <a:schemeClr val="tx1"/>
                </a:solidFill>
              </a:rPr>
              <a:t>(PhD Zoology Scholar)</a:t>
            </a:r>
          </a:p>
          <a:p>
            <a:endParaRPr lang="en-IN" sz="3200" b="1" dirty="0">
              <a:solidFill>
                <a:schemeClr val="tx1"/>
              </a:solidFill>
            </a:endParaRPr>
          </a:p>
        </p:txBody>
      </p:sp>
      <p:sp>
        <p:nvSpPr>
          <p:cNvPr id="2" name="Title 1"/>
          <p:cNvSpPr>
            <a:spLocks noGrp="1"/>
          </p:cNvSpPr>
          <p:nvPr>
            <p:ph type="ctrTitle"/>
          </p:nvPr>
        </p:nvSpPr>
        <p:spPr>
          <a:xfrm>
            <a:off x="538242" y="1524002"/>
            <a:ext cx="9688354" cy="1451959"/>
          </a:xfrm>
        </p:spPr>
        <p:txBody>
          <a:bodyPr>
            <a:noAutofit/>
          </a:bodyPr>
          <a:lstStyle/>
          <a:p>
            <a:r>
              <a:rPr lang="en-US" b="1" dirty="0">
                <a:latin typeface="Times New Roman" pitchFamily="18" charset="0"/>
                <a:cs typeface="Times New Roman" pitchFamily="18" charset="0"/>
              </a:rPr>
              <a:t>Biogeochemical Cycles:</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Sulfur Cycle</a:t>
            </a:r>
            <a:endParaRPr lang="en-IN" b="1" dirty="0">
              <a:latin typeface="Times New Roman" pitchFamily="18" charset="0"/>
              <a:cs typeface="Times New Roman" pitchFamily="18" charset="0"/>
            </a:endParaRPr>
          </a:p>
        </p:txBody>
      </p:sp>
      <p:sp>
        <p:nvSpPr>
          <p:cNvPr id="4" name="Subtitle 2">
            <a:extLst>
              <a:ext uri="{FF2B5EF4-FFF2-40B4-BE49-F238E27FC236}">
                <a16:creationId xmlns:a16="http://schemas.microsoft.com/office/drawing/2014/main" id="{39978E7D-6872-CD77-FB71-BD9B01DE66CF}"/>
              </a:ext>
            </a:extLst>
          </p:cNvPr>
          <p:cNvSpPr txBox="1">
            <a:spLocks/>
          </p:cNvSpPr>
          <p:nvPr/>
        </p:nvSpPr>
        <p:spPr>
          <a:xfrm>
            <a:off x="1877219" y="6019800"/>
            <a:ext cx="7010400" cy="60960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rgbClr val="C00000"/>
                </a:solidFill>
              </a:rPr>
              <a:t>ABAIDULLAH COLLEGE PAKPATTAN</a:t>
            </a:r>
          </a:p>
        </p:txBody>
      </p:sp>
      <p:sp>
        <p:nvSpPr>
          <p:cNvPr id="5" name="Subtitle 2">
            <a:extLst>
              <a:ext uri="{FF2B5EF4-FFF2-40B4-BE49-F238E27FC236}">
                <a16:creationId xmlns:a16="http://schemas.microsoft.com/office/drawing/2014/main" id="{4C44ED0D-D3A9-25EB-CCDB-8A0D3EC5EF79}"/>
              </a:ext>
            </a:extLst>
          </p:cNvPr>
          <p:cNvSpPr txBox="1">
            <a:spLocks/>
          </p:cNvSpPr>
          <p:nvPr/>
        </p:nvSpPr>
        <p:spPr>
          <a:xfrm>
            <a:off x="1267619" y="228600"/>
            <a:ext cx="8153400" cy="10668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chemeClr val="tx1"/>
                </a:solidFill>
              </a:rPr>
              <a:t>Subject: Basic Ecology (ZOL-502)</a:t>
            </a:r>
          </a:p>
          <a:p>
            <a:r>
              <a:rPr lang="en-IN" sz="3200" b="1" dirty="0">
                <a:solidFill>
                  <a:schemeClr val="tx1"/>
                </a:solidFill>
              </a:rPr>
              <a:t>(BS Zoology 6th Semester)</a:t>
            </a:r>
          </a:p>
          <a:p>
            <a:endParaRPr lang="en-IN" sz="3200" b="1" dirty="0">
              <a:solidFill>
                <a:schemeClr val="tx1"/>
              </a:solidFill>
            </a:endParaRPr>
          </a:p>
        </p:txBody>
      </p:sp>
    </p:spTree>
    <p:extLst>
      <p:ext uri="{BB962C8B-B14F-4D97-AF65-F5344CB8AC3E}">
        <p14:creationId xmlns:p14="http://schemas.microsoft.com/office/powerpoint/2010/main" val="33042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05435-DA9F-E1A5-8450-732BB0749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EF104-5AC9-A3D6-9DF3-1E10F560E90D}"/>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Forms of Sulfur in the Cycle</a:t>
            </a:r>
            <a:endParaRPr lang="en-IN" b="1" dirty="0">
              <a:solidFill>
                <a:schemeClr val="tx1"/>
              </a:solidFill>
              <a:latin typeface="+mn-lt"/>
            </a:endParaRPr>
          </a:p>
        </p:txBody>
      </p:sp>
      <p:graphicFrame>
        <p:nvGraphicFramePr>
          <p:cNvPr id="12" name="Table 11">
            <a:extLst>
              <a:ext uri="{FF2B5EF4-FFF2-40B4-BE49-F238E27FC236}">
                <a16:creationId xmlns:a16="http://schemas.microsoft.com/office/drawing/2014/main" id="{B835E92D-9DC9-5B18-043F-E3CD935FD099}"/>
              </a:ext>
            </a:extLst>
          </p:cNvPr>
          <p:cNvGraphicFramePr>
            <a:graphicFrameLocks noGrp="1"/>
          </p:cNvGraphicFramePr>
          <p:nvPr>
            <p:extLst>
              <p:ext uri="{D42A27DB-BD31-4B8C-83A1-F6EECF244321}">
                <p14:modId xmlns:p14="http://schemas.microsoft.com/office/powerpoint/2010/main" val="3280628566"/>
              </p:ext>
            </p:extLst>
          </p:nvPr>
        </p:nvGraphicFramePr>
        <p:xfrm>
          <a:off x="277019" y="855784"/>
          <a:ext cx="10210800" cy="5799593"/>
        </p:xfrm>
        <a:graphic>
          <a:graphicData uri="http://schemas.openxmlformats.org/drawingml/2006/table">
            <a:tbl>
              <a:tblPr firstRow="1" firstCol="1" bandRow="1">
                <a:tableStyleId>{5C22544A-7EE6-4342-B048-85BDC9FD1C3A}</a:tableStyleId>
              </a:tblPr>
              <a:tblGrid>
                <a:gridCol w="4495800">
                  <a:extLst>
                    <a:ext uri="{9D8B030D-6E8A-4147-A177-3AD203B41FA5}">
                      <a16:colId xmlns:a16="http://schemas.microsoft.com/office/drawing/2014/main" val="3564318703"/>
                    </a:ext>
                  </a:extLst>
                </a:gridCol>
                <a:gridCol w="5715000">
                  <a:extLst>
                    <a:ext uri="{9D8B030D-6E8A-4147-A177-3AD203B41FA5}">
                      <a16:colId xmlns:a16="http://schemas.microsoft.com/office/drawing/2014/main" val="2220148366"/>
                    </a:ext>
                  </a:extLst>
                </a:gridCol>
              </a:tblGrid>
              <a:tr h="562564">
                <a:tc>
                  <a:txBody>
                    <a:bodyPr/>
                    <a:lstStyle/>
                    <a:p>
                      <a:pPr marL="0" marR="0" algn="ctr">
                        <a:lnSpc>
                          <a:spcPct val="115000"/>
                        </a:lnSpc>
                        <a:spcAft>
                          <a:spcPts val="800"/>
                        </a:spcAft>
                        <a:buNone/>
                      </a:pPr>
                      <a:r>
                        <a:rPr lang="en-US" sz="3600" kern="100" dirty="0">
                          <a:effectLst/>
                        </a:rPr>
                        <a:t>Form</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tc>
                  <a:txBody>
                    <a:bodyPr/>
                    <a:lstStyle/>
                    <a:p>
                      <a:pPr marL="0" marR="0" algn="ctr">
                        <a:lnSpc>
                          <a:spcPct val="115000"/>
                        </a:lnSpc>
                        <a:spcAft>
                          <a:spcPts val="800"/>
                        </a:spcAft>
                        <a:buNone/>
                      </a:pPr>
                      <a:r>
                        <a:rPr lang="en-US" sz="3600" kern="100" dirty="0">
                          <a:effectLst/>
                        </a:rPr>
                        <a:t>Description</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extLst>
                  <a:ext uri="{0D108BD9-81ED-4DB2-BD59-A6C34878D82A}">
                    <a16:rowId xmlns:a16="http://schemas.microsoft.com/office/drawing/2014/main" val="1804437158"/>
                  </a:ext>
                </a:extLst>
              </a:tr>
              <a:tr h="1135058">
                <a:tc>
                  <a:txBody>
                    <a:bodyPr/>
                    <a:lstStyle/>
                    <a:p>
                      <a:pPr marL="0" marR="0" algn="ctr">
                        <a:lnSpc>
                          <a:spcPct val="115000"/>
                        </a:lnSpc>
                        <a:spcAft>
                          <a:spcPts val="800"/>
                        </a:spcAft>
                        <a:buNone/>
                      </a:pPr>
                      <a:r>
                        <a:rPr lang="en-US" sz="3600" kern="100" dirty="0">
                          <a:effectLst/>
                        </a:rPr>
                        <a:t>Sulfate (SO₄²⁻)</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tc>
                  <a:txBody>
                    <a:bodyPr/>
                    <a:lstStyle/>
                    <a:p>
                      <a:pPr marL="0" marR="0" algn="ctr">
                        <a:lnSpc>
                          <a:spcPct val="115000"/>
                        </a:lnSpc>
                        <a:spcAft>
                          <a:spcPts val="800"/>
                        </a:spcAft>
                        <a:buNone/>
                      </a:pPr>
                      <a:r>
                        <a:rPr lang="en-US" sz="3600" kern="100">
                          <a:effectLst/>
                        </a:rPr>
                        <a:t>Water-soluble, taken up by plants</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extLst>
                  <a:ext uri="{0D108BD9-81ED-4DB2-BD59-A6C34878D82A}">
                    <a16:rowId xmlns:a16="http://schemas.microsoft.com/office/drawing/2014/main" val="3527740795"/>
                  </a:ext>
                </a:extLst>
              </a:tr>
              <a:tr h="1549107">
                <a:tc>
                  <a:txBody>
                    <a:bodyPr/>
                    <a:lstStyle/>
                    <a:p>
                      <a:pPr marL="0" marR="0" algn="ctr">
                        <a:lnSpc>
                          <a:spcPct val="115000"/>
                        </a:lnSpc>
                        <a:spcAft>
                          <a:spcPts val="800"/>
                        </a:spcAft>
                        <a:buNone/>
                      </a:pPr>
                      <a:r>
                        <a:rPr lang="en-US" sz="3600" kern="100">
                          <a:effectLst/>
                        </a:rPr>
                        <a:t>Hydrogen Sulfide (H₂S)</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tc>
                  <a:txBody>
                    <a:bodyPr/>
                    <a:lstStyle/>
                    <a:p>
                      <a:pPr marL="0" marR="0" algn="ctr">
                        <a:lnSpc>
                          <a:spcPct val="115000"/>
                        </a:lnSpc>
                        <a:spcAft>
                          <a:spcPts val="800"/>
                        </a:spcAft>
                        <a:buNone/>
                      </a:pPr>
                      <a:r>
                        <a:rPr lang="en-US" sz="3600" kern="100">
                          <a:effectLst/>
                        </a:rPr>
                        <a:t>Gas, smells like rotten eggs, produced by bacteria</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extLst>
                  <a:ext uri="{0D108BD9-81ED-4DB2-BD59-A6C34878D82A}">
                    <a16:rowId xmlns:a16="http://schemas.microsoft.com/office/drawing/2014/main" val="1018286303"/>
                  </a:ext>
                </a:extLst>
              </a:tr>
              <a:tr h="1135058">
                <a:tc>
                  <a:txBody>
                    <a:bodyPr/>
                    <a:lstStyle/>
                    <a:p>
                      <a:pPr marL="0" marR="0" algn="ctr">
                        <a:lnSpc>
                          <a:spcPct val="115000"/>
                        </a:lnSpc>
                        <a:spcAft>
                          <a:spcPts val="800"/>
                        </a:spcAft>
                        <a:buNone/>
                      </a:pPr>
                      <a:r>
                        <a:rPr lang="en-US" sz="3600" kern="100">
                          <a:effectLst/>
                        </a:rPr>
                        <a:t>Sulfur Dioxide (SO₂)</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tc>
                  <a:txBody>
                    <a:bodyPr/>
                    <a:lstStyle/>
                    <a:p>
                      <a:pPr marL="0" marR="0" algn="ctr">
                        <a:lnSpc>
                          <a:spcPct val="115000"/>
                        </a:lnSpc>
                        <a:spcAft>
                          <a:spcPts val="800"/>
                        </a:spcAft>
                        <a:buNone/>
                      </a:pPr>
                      <a:r>
                        <a:rPr lang="en-US" sz="3600" kern="100">
                          <a:effectLst/>
                        </a:rPr>
                        <a:t>Gas from volcanoes and fossil fuels</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extLst>
                  <a:ext uri="{0D108BD9-81ED-4DB2-BD59-A6C34878D82A}">
                    <a16:rowId xmlns:a16="http://schemas.microsoft.com/office/drawing/2014/main" val="9067299"/>
                  </a:ext>
                </a:extLst>
              </a:tr>
              <a:tr h="1163228">
                <a:tc>
                  <a:txBody>
                    <a:bodyPr/>
                    <a:lstStyle/>
                    <a:p>
                      <a:pPr marL="0" marR="0" algn="ctr">
                        <a:lnSpc>
                          <a:spcPct val="115000"/>
                        </a:lnSpc>
                        <a:spcAft>
                          <a:spcPts val="800"/>
                        </a:spcAft>
                        <a:buNone/>
                      </a:pPr>
                      <a:r>
                        <a:rPr lang="en-US" sz="3600" kern="100">
                          <a:effectLst/>
                        </a:rPr>
                        <a:t>Elemental Sulfur (S)</a:t>
                      </a:r>
                      <a:endParaRPr lang="en-US" sz="3600" kern="10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tc>
                  <a:txBody>
                    <a:bodyPr/>
                    <a:lstStyle/>
                    <a:p>
                      <a:pPr marL="0" marR="0" algn="ctr">
                        <a:lnSpc>
                          <a:spcPct val="115000"/>
                        </a:lnSpc>
                        <a:spcAft>
                          <a:spcPts val="800"/>
                        </a:spcAft>
                        <a:buNone/>
                      </a:pPr>
                      <a:r>
                        <a:rPr lang="en-US" sz="3600" kern="100" dirty="0">
                          <a:effectLst/>
                        </a:rPr>
                        <a:t>Found in soil or produced by bacteria</a:t>
                      </a:r>
                      <a:endParaRPr lang="en-US" sz="3600" kern="100" dirty="0">
                        <a:effectLst/>
                        <a:latin typeface="Calibri" panose="020F0502020204030204" pitchFamily="34" charset="0"/>
                        <a:ea typeface="Calibri" panose="020F0502020204030204" pitchFamily="34" charset="0"/>
                        <a:cs typeface="Arial" panose="020B0604020202020204" pitchFamily="34" charset="0"/>
                      </a:endParaRPr>
                    </a:p>
                  </a:txBody>
                  <a:tcPr marL="3745" marR="3745" marT="3745" marB="3745" anchor="ctr"/>
                </a:tc>
                <a:extLst>
                  <a:ext uri="{0D108BD9-81ED-4DB2-BD59-A6C34878D82A}">
                    <a16:rowId xmlns:a16="http://schemas.microsoft.com/office/drawing/2014/main" val="2173917354"/>
                  </a:ext>
                </a:extLst>
              </a:tr>
            </a:tbl>
          </a:graphicData>
        </a:graphic>
      </p:graphicFrame>
    </p:spTree>
    <p:extLst>
      <p:ext uri="{BB962C8B-B14F-4D97-AF65-F5344CB8AC3E}">
        <p14:creationId xmlns:p14="http://schemas.microsoft.com/office/powerpoint/2010/main" val="351234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F5A8B-A327-4807-61FF-E01381D2B2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C167D-379C-7865-3CDB-E484A2157661}"/>
              </a:ext>
            </a:extLst>
          </p:cNvPr>
          <p:cNvSpPr>
            <a:spLocks noGrp="1"/>
          </p:cNvSpPr>
          <p:nvPr>
            <p:ph type="title"/>
          </p:nvPr>
        </p:nvSpPr>
        <p:spPr>
          <a:xfrm>
            <a:off x="369683" y="76200"/>
            <a:ext cx="9688354" cy="762000"/>
          </a:xfrm>
        </p:spPr>
        <p:txBody>
          <a:bodyPr>
            <a:normAutofit fontScale="90000"/>
          </a:bodyPr>
          <a:lstStyle/>
          <a:p>
            <a:r>
              <a:rPr lang="en-US" b="1" dirty="0">
                <a:solidFill>
                  <a:schemeClr val="tx1"/>
                </a:solidFill>
                <a:latin typeface="+mn-lt"/>
              </a:rPr>
              <a:t>🌿 Ecological Importance of the Sulfur Cycle</a:t>
            </a:r>
            <a:endParaRPr lang="en-IN" b="1" dirty="0">
              <a:solidFill>
                <a:schemeClr val="tx1"/>
              </a:solidFill>
              <a:latin typeface="+mn-lt"/>
            </a:endParaRPr>
          </a:p>
        </p:txBody>
      </p:sp>
      <p:graphicFrame>
        <p:nvGraphicFramePr>
          <p:cNvPr id="4" name="Table 3">
            <a:extLst>
              <a:ext uri="{FF2B5EF4-FFF2-40B4-BE49-F238E27FC236}">
                <a16:creationId xmlns:a16="http://schemas.microsoft.com/office/drawing/2014/main" id="{7C8C1995-B1FC-E277-1D67-E52E7896FF7E}"/>
              </a:ext>
            </a:extLst>
          </p:cNvPr>
          <p:cNvGraphicFramePr>
            <a:graphicFrameLocks noGrp="1"/>
          </p:cNvGraphicFramePr>
          <p:nvPr>
            <p:extLst>
              <p:ext uri="{D42A27DB-BD31-4B8C-83A1-F6EECF244321}">
                <p14:modId xmlns:p14="http://schemas.microsoft.com/office/powerpoint/2010/main" val="254914749"/>
              </p:ext>
            </p:extLst>
          </p:nvPr>
        </p:nvGraphicFramePr>
        <p:xfrm>
          <a:off x="200819" y="851095"/>
          <a:ext cx="10363200" cy="5782982"/>
        </p:xfrm>
        <a:graphic>
          <a:graphicData uri="http://schemas.openxmlformats.org/drawingml/2006/table">
            <a:tbl>
              <a:tblPr firstRow="1" firstCol="1" bandRow="1">
                <a:tableStyleId>{5C22544A-7EE6-4342-B048-85BDC9FD1C3A}</a:tableStyleId>
              </a:tblPr>
              <a:tblGrid>
                <a:gridCol w="2917049">
                  <a:extLst>
                    <a:ext uri="{9D8B030D-6E8A-4147-A177-3AD203B41FA5}">
                      <a16:colId xmlns:a16="http://schemas.microsoft.com/office/drawing/2014/main" val="1397865296"/>
                    </a:ext>
                  </a:extLst>
                </a:gridCol>
                <a:gridCol w="7446151">
                  <a:extLst>
                    <a:ext uri="{9D8B030D-6E8A-4147-A177-3AD203B41FA5}">
                      <a16:colId xmlns:a16="http://schemas.microsoft.com/office/drawing/2014/main" val="4011188760"/>
                    </a:ext>
                  </a:extLst>
                </a:gridCol>
              </a:tblGrid>
              <a:tr h="477536">
                <a:tc>
                  <a:txBody>
                    <a:bodyPr/>
                    <a:lstStyle/>
                    <a:p>
                      <a:pPr marL="0" marR="0" algn="ctr">
                        <a:lnSpc>
                          <a:spcPct val="115000"/>
                        </a:lnSpc>
                        <a:spcAft>
                          <a:spcPts val="800"/>
                        </a:spcAft>
                        <a:buNone/>
                      </a:pPr>
                      <a:r>
                        <a:rPr lang="en-US" sz="3200" kern="100">
                          <a:effectLst/>
                        </a:rPr>
                        <a:t>Role</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tc>
                  <a:txBody>
                    <a:bodyPr/>
                    <a:lstStyle/>
                    <a:p>
                      <a:pPr marL="0" marR="0" algn="ctr">
                        <a:lnSpc>
                          <a:spcPct val="115000"/>
                        </a:lnSpc>
                        <a:spcAft>
                          <a:spcPts val="800"/>
                        </a:spcAft>
                        <a:buNone/>
                      </a:pPr>
                      <a:r>
                        <a:rPr lang="en-US" sz="3200" kern="100">
                          <a:effectLst/>
                        </a:rPr>
                        <a:t>Importance</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extLst>
                  <a:ext uri="{0D108BD9-81ED-4DB2-BD59-A6C34878D82A}">
                    <a16:rowId xmlns:a16="http://schemas.microsoft.com/office/drawing/2014/main" val="1079949277"/>
                  </a:ext>
                </a:extLst>
              </a:tr>
              <a:tr h="1424515">
                <a:tc>
                  <a:txBody>
                    <a:bodyPr/>
                    <a:lstStyle/>
                    <a:p>
                      <a:pPr marL="0" marR="0" algn="ctr">
                        <a:lnSpc>
                          <a:spcPct val="115000"/>
                        </a:lnSpc>
                        <a:spcAft>
                          <a:spcPts val="800"/>
                        </a:spcAft>
                        <a:buNone/>
                      </a:pPr>
                      <a:r>
                        <a:rPr lang="en-US" sz="3200" kern="100" dirty="0">
                          <a:effectLst/>
                        </a:rPr>
                        <a:t>Supports life</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tc>
                  <a:txBody>
                    <a:bodyPr/>
                    <a:lstStyle/>
                    <a:p>
                      <a:pPr marL="0" marR="0" algn="ctr">
                        <a:lnSpc>
                          <a:spcPct val="115000"/>
                        </a:lnSpc>
                        <a:spcAft>
                          <a:spcPts val="800"/>
                        </a:spcAft>
                        <a:buNone/>
                      </a:pPr>
                      <a:r>
                        <a:rPr lang="en-US" sz="3200" kern="100" dirty="0">
                          <a:effectLst/>
                        </a:rPr>
                        <a:t>Sulfur is essential for making proteins, vitamins (like biotin and thiamine), and enzymes.</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extLst>
                  <a:ext uri="{0D108BD9-81ED-4DB2-BD59-A6C34878D82A}">
                    <a16:rowId xmlns:a16="http://schemas.microsoft.com/office/drawing/2014/main" val="1664303791"/>
                  </a:ext>
                </a:extLst>
              </a:tr>
              <a:tr h="1424515">
                <a:tc>
                  <a:txBody>
                    <a:bodyPr/>
                    <a:lstStyle/>
                    <a:p>
                      <a:pPr marL="0" marR="0" algn="ctr">
                        <a:lnSpc>
                          <a:spcPct val="115000"/>
                        </a:lnSpc>
                        <a:spcAft>
                          <a:spcPts val="800"/>
                        </a:spcAft>
                        <a:buNone/>
                      </a:pPr>
                      <a:r>
                        <a:rPr lang="en-US" sz="3200" kern="100">
                          <a:effectLst/>
                        </a:rPr>
                        <a:t>Nutrient cycling</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tc>
                  <a:txBody>
                    <a:bodyPr/>
                    <a:lstStyle/>
                    <a:p>
                      <a:pPr marL="0" marR="0" algn="ctr">
                        <a:lnSpc>
                          <a:spcPct val="115000"/>
                        </a:lnSpc>
                        <a:spcAft>
                          <a:spcPts val="800"/>
                        </a:spcAft>
                        <a:buNone/>
                      </a:pPr>
                      <a:r>
                        <a:rPr lang="en-US" sz="3200" kern="100">
                          <a:effectLst/>
                        </a:rPr>
                        <a:t>Connects soil, plants, microbes, and animals through natural sulfur transfers.</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extLst>
                  <a:ext uri="{0D108BD9-81ED-4DB2-BD59-A6C34878D82A}">
                    <a16:rowId xmlns:a16="http://schemas.microsoft.com/office/drawing/2014/main" val="2563436234"/>
                  </a:ext>
                </a:extLst>
              </a:tr>
              <a:tr h="1424515">
                <a:tc>
                  <a:txBody>
                    <a:bodyPr/>
                    <a:lstStyle/>
                    <a:p>
                      <a:pPr marL="0" marR="0" algn="ctr">
                        <a:lnSpc>
                          <a:spcPct val="115000"/>
                        </a:lnSpc>
                        <a:spcAft>
                          <a:spcPts val="800"/>
                        </a:spcAft>
                        <a:buNone/>
                      </a:pPr>
                      <a:r>
                        <a:rPr lang="en-US" sz="3200" kern="100">
                          <a:effectLst/>
                        </a:rPr>
                        <a:t>Energy metabolism</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tc>
                  <a:txBody>
                    <a:bodyPr/>
                    <a:lstStyle/>
                    <a:p>
                      <a:pPr marL="0" marR="0" algn="ctr">
                        <a:lnSpc>
                          <a:spcPct val="115000"/>
                        </a:lnSpc>
                        <a:spcAft>
                          <a:spcPts val="800"/>
                        </a:spcAft>
                        <a:buNone/>
                      </a:pPr>
                      <a:r>
                        <a:rPr lang="en-US" sz="3200" kern="100">
                          <a:effectLst/>
                        </a:rPr>
                        <a:t>Some bacteria use sulfur in chemosynthesis, especially in deep-sea vents.</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extLst>
                  <a:ext uri="{0D108BD9-81ED-4DB2-BD59-A6C34878D82A}">
                    <a16:rowId xmlns:a16="http://schemas.microsoft.com/office/drawing/2014/main" val="2410348389"/>
                  </a:ext>
                </a:extLst>
              </a:tr>
              <a:tr h="951025">
                <a:tc>
                  <a:txBody>
                    <a:bodyPr/>
                    <a:lstStyle/>
                    <a:p>
                      <a:pPr marL="0" marR="0" algn="ctr">
                        <a:lnSpc>
                          <a:spcPct val="115000"/>
                        </a:lnSpc>
                        <a:spcAft>
                          <a:spcPts val="800"/>
                        </a:spcAft>
                        <a:buNone/>
                      </a:pPr>
                      <a:r>
                        <a:rPr lang="en-US" sz="3200" kern="100">
                          <a:effectLst/>
                        </a:rPr>
                        <a:t>Soil fertility</a:t>
                      </a:r>
                      <a:endParaRPr lang="en-US" sz="1200" kern="10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tc>
                  <a:txBody>
                    <a:bodyPr/>
                    <a:lstStyle/>
                    <a:p>
                      <a:pPr marL="0" marR="0" algn="ctr">
                        <a:lnSpc>
                          <a:spcPct val="115000"/>
                        </a:lnSpc>
                        <a:spcAft>
                          <a:spcPts val="800"/>
                        </a:spcAft>
                        <a:buNone/>
                      </a:pPr>
                      <a:r>
                        <a:rPr lang="en-US" sz="3200" kern="100" dirty="0">
                          <a:effectLst/>
                        </a:rPr>
                        <a:t>Sulfates in soil help support plant growth.</a:t>
                      </a:r>
                      <a:endParaRPr lang="en-US" sz="1200" kern="100" dirty="0">
                        <a:effectLst/>
                        <a:latin typeface="Calibri" panose="020F0502020204030204" pitchFamily="34" charset="0"/>
                        <a:ea typeface="Calibri" panose="020F0502020204030204" pitchFamily="34" charset="0"/>
                        <a:cs typeface="Arial" panose="020B0604020202020204" pitchFamily="34" charset="0"/>
                      </a:endParaRPr>
                    </a:p>
                  </a:txBody>
                  <a:tcPr marL="7934" marR="7934" marT="7934" marB="7934" anchor="ctr"/>
                </a:tc>
                <a:extLst>
                  <a:ext uri="{0D108BD9-81ED-4DB2-BD59-A6C34878D82A}">
                    <a16:rowId xmlns:a16="http://schemas.microsoft.com/office/drawing/2014/main" val="4262825915"/>
                  </a:ext>
                </a:extLst>
              </a:tr>
            </a:tbl>
          </a:graphicData>
        </a:graphic>
      </p:graphicFrame>
    </p:spTree>
    <p:extLst>
      <p:ext uri="{BB962C8B-B14F-4D97-AF65-F5344CB8AC3E}">
        <p14:creationId xmlns:p14="http://schemas.microsoft.com/office/powerpoint/2010/main" val="4072113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055F3-D8D1-2E07-0B1D-759B05D71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CDC9C-8AE1-D18A-A2A5-621CBEF66FA1}"/>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Human Impact on the Sulfur Cycle</a:t>
            </a:r>
            <a:endParaRPr lang="en-IN" b="1" dirty="0">
              <a:solidFill>
                <a:schemeClr val="tx1"/>
              </a:solidFill>
              <a:latin typeface="+mn-lt"/>
            </a:endParaRPr>
          </a:p>
        </p:txBody>
      </p:sp>
      <p:graphicFrame>
        <p:nvGraphicFramePr>
          <p:cNvPr id="3" name="Table 2">
            <a:extLst>
              <a:ext uri="{FF2B5EF4-FFF2-40B4-BE49-F238E27FC236}">
                <a16:creationId xmlns:a16="http://schemas.microsoft.com/office/drawing/2014/main" id="{67BC75EB-3729-F126-49AF-709132750530}"/>
              </a:ext>
            </a:extLst>
          </p:cNvPr>
          <p:cNvGraphicFramePr>
            <a:graphicFrameLocks noGrp="1"/>
          </p:cNvGraphicFramePr>
          <p:nvPr>
            <p:extLst>
              <p:ext uri="{D42A27DB-BD31-4B8C-83A1-F6EECF244321}">
                <p14:modId xmlns:p14="http://schemas.microsoft.com/office/powerpoint/2010/main" val="4186268078"/>
              </p:ext>
            </p:extLst>
          </p:nvPr>
        </p:nvGraphicFramePr>
        <p:xfrm>
          <a:off x="124619" y="838200"/>
          <a:ext cx="10515600" cy="5705622"/>
        </p:xfrm>
        <a:graphic>
          <a:graphicData uri="http://schemas.openxmlformats.org/drawingml/2006/table">
            <a:tbl>
              <a:tblPr firstRow="1" firstCol="1" bandRow="1">
                <a:tableStyleId>{5C22544A-7EE6-4342-B048-85BDC9FD1C3A}</a:tableStyleId>
              </a:tblPr>
              <a:tblGrid>
                <a:gridCol w="3738880">
                  <a:extLst>
                    <a:ext uri="{9D8B030D-6E8A-4147-A177-3AD203B41FA5}">
                      <a16:colId xmlns:a16="http://schemas.microsoft.com/office/drawing/2014/main" val="3630391030"/>
                    </a:ext>
                  </a:extLst>
                </a:gridCol>
                <a:gridCol w="6776720">
                  <a:extLst>
                    <a:ext uri="{9D8B030D-6E8A-4147-A177-3AD203B41FA5}">
                      <a16:colId xmlns:a16="http://schemas.microsoft.com/office/drawing/2014/main" val="3512208129"/>
                    </a:ext>
                  </a:extLst>
                </a:gridCol>
              </a:tblGrid>
              <a:tr h="640010">
                <a:tc>
                  <a:txBody>
                    <a:bodyPr/>
                    <a:lstStyle/>
                    <a:p>
                      <a:pPr marL="0" marR="0" algn="ctr">
                        <a:lnSpc>
                          <a:spcPct val="115000"/>
                        </a:lnSpc>
                        <a:spcAft>
                          <a:spcPts val="800"/>
                        </a:spcAft>
                        <a:buNone/>
                      </a:pPr>
                      <a:r>
                        <a:rPr lang="en-US" sz="3400" kern="100" dirty="0">
                          <a:effectLst/>
                        </a:rPr>
                        <a:t>Activity</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dirty="0">
                          <a:effectLst/>
                        </a:rPr>
                        <a:t>Impact</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785020806"/>
                  </a:ext>
                </a:extLst>
              </a:tr>
              <a:tr h="1266403">
                <a:tc>
                  <a:txBody>
                    <a:bodyPr/>
                    <a:lstStyle/>
                    <a:p>
                      <a:pPr marL="0" marR="0" algn="ctr">
                        <a:lnSpc>
                          <a:spcPct val="115000"/>
                        </a:lnSpc>
                        <a:spcAft>
                          <a:spcPts val="800"/>
                        </a:spcAft>
                        <a:buNone/>
                      </a:pPr>
                      <a:r>
                        <a:rPr lang="en-US" sz="3400" kern="100" dirty="0">
                          <a:effectLst/>
                        </a:rPr>
                        <a:t>Burning fossil fuels</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dirty="0">
                          <a:effectLst/>
                        </a:rPr>
                        <a:t>Releases large amounts of SO₂, contributing to acid rain.</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4256708045"/>
                  </a:ext>
                </a:extLst>
              </a:tr>
              <a:tr h="1266403">
                <a:tc>
                  <a:txBody>
                    <a:bodyPr/>
                    <a:lstStyle/>
                    <a:p>
                      <a:pPr marL="0" marR="0" algn="ctr">
                        <a:lnSpc>
                          <a:spcPct val="115000"/>
                        </a:lnSpc>
                        <a:spcAft>
                          <a:spcPts val="800"/>
                        </a:spcAft>
                        <a:buNone/>
                      </a:pPr>
                      <a:r>
                        <a:rPr lang="en-US" sz="3400" kern="100" dirty="0">
                          <a:effectLst/>
                        </a:rPr>
                        <a:t>Industrial processes (smelting)</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a:effectLst/>
                        </a:rPr>
                        <a:t>Emit sulfur compounds into the air, affecting air quality.</a:t>
                      </a:r>
                      <a:endParaRPr lang="en-US" sz="3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11740486"/>
                  </a:ext>
                </a:extLst>
              </a:tr>
              <a:tr h="1266403">
                <a:tc>
                  <a:txBody>
                    <a:bodyPr/>
                    <a:lstStyle/>
                    <a:p>
                      <a:pPr marL="0" marR="0" algn="ctr">
                        <a:lnSpc>
                          <a:spcPct val="115000"/>
                        </a:lnSpc>
                        <a:spcAft>
                          <a:spcPts val="800"/>
                        </a:spcAft>
                        <a:buNone/>
                      </a:pPr>
                      <a:r>
                        <a:rPr lang="en-US" sz="3400" kern="100">
                          <a:effectLst/>
                        </a:rPr>
                        <a:t>Agriculture (fertilizers)</a:t>
                      </a:r>
                      <a:endParaRPr lang="en-US" sz="3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a:effectLst/>
                        </a:rPr>
                        <a:t>Increases sulfur in soil and water, can disrupt natural microbial communities.</a:t>
                      </a:r>
                      <a:endParaRPr lang="en-US" sz="3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848906506"/>
                  </a:ext>
                </a:extLst>
              </a:tr>
              <a:tr h="1266403">
                <a:tc>
                  <a:txBody>
                    <a:bodyPr/>
                    <a:lstStyle/>
                    <a:p>
                      <a:pPr marL="0" marR="0" algn="ctr">
                        <a:lnSpc>
                          <a:spcPct val="115000"/>
                        </a:lnSpc>
                        <a:spcAft>
                          <a:spcPts val="800"/>
                        </a:spcAft>
                        <a:buNone/>
                      </a:pPr>
                      <a:r>
                        <a:rPr lang="en-US" sz="3400" kern="100">
                          <a:effectLst/>
                        </a:rPr>
                        <a:t>Deforestation</a:t>
                      </a:r>
                      <a:endParaRPr lang="en-US" sz="3400" kern="10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3400" kern="100" dirty="0">
                          <a:effectLst/>
                        </a:rPr>
                        <a:t>Reduces vegetation that absorbs sulfur, leading to imbalances.</a:t>
                      </a:r>
                      <a:endParaRPr lang="en-US" sz="3400" kern="1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165091370"/>
                  </a:ext>
                </a:extLst>
              </a:tr>
            </a:tbl>
          </a:graphicData>
        </a:graphic>
      </p:graphicFrame>
    </p:spTree>
    <p:extLst>
      <p:ext uri="{BB962C8B-B14F-4D97-AF65-F5344CB8AC3E}">
        <p14:creationId xmlns:p14="http://schemas.microsoft.com/office/powerpoint/2010/main" val="1099195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FF909-C130-F01D-D9CD-3944D0DE2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CBCB6-744C-88DB-37D8-83CDF62836A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 Summary</a:t>
            </a:r>
          </a:p>
        </p:txBody>
      </p:sp>
      <p:sp>
        <p:nvSpPr>
          <p:cNvPr id="3" name="Content Placeholder 2">
            <a:extLst>
              <a:ext uri="{FF2B5EF4-FFF2-40B4-BE49-F238E27FC236}">
                <a16:creationId xmlns:a16="http://schemas.microsoft.com/office/drawing/2014/main" id="{C19411DA-9DD5-5B94-4308-C74FEDD71B82}"/>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The sulfur cycle is crucial for maintaining life and ecosystem health. Though it naturally moves between Earth's systems, human activities have significantly altered this cycle, often resulting in environmental problems like acid rain and soil degradation.</a:t>
            </a:r>
          </a:p>
        </p:txBody>
      </p:sp>
    </p:spTree>
    <p:extLst>
      <p:ext uri="{BB962C8B-B14F-4D97-AF65-F5344CB8AC3E}">
        <p14:creationId xmlns:p14="http://schemas.microsoft.com/office/powerpoint/2010/main" val="108268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0A7F2-ADFC-65FE-F236-E988AA6B27B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91EFEAB-691B-BE30-1581-053EF62A3902}"/>
              </a:ext>
            </a:extLst>
          </p:cNvPr>
          <p:cNvPicPr>
            <a:picLocks noChangeAspect="1"/>
          </p:cNvPicPr>
          <p:nvPr/>
        </p:nvPicPr>
        <p:blipFill>
          <a:blip r:embed="rId2"/>
          <a:stretch>
            <a:fillRect/>
          </a:stretch>
        </p:blipFill>
        <p:spPr>
          <a:xfrm>
            <a:off x="405209" y="0"/>
            <a:ext cx="9954419" cy="6861404"/>
          </a:xfrm>
          <a:prstGeom prst="rect">
            <a:avLst/>
          </a:prstGeom>
        </p:spPr>
      </p:pic>
    </p:spTree>
    <p:extLst>
      <p:ext uri="{BB962C8B-B14F-4D97-AF65-F5344CB8AC3E}">
        <p14:creationId xmlns:p14="http://schemas.microsoft.com/office/powerpoint/2010/main" val="3491827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2819" y="2286000"/>
            <a:ext cx="9150112" cy="1828800"/>
          </a:xfrm>
        </p:spPr>
        <p:txBody>
          <a:bodyPr>
            <a:normAutofit fontScale="90000"/>
          </a:bodyPr>
          <a:lstStyle/>
          <a:p>
            <a:pPr algn="ctr"/>
            <a:r>
              <a:rPr lang="en-IN" sz="11500" b="1" dirty="0">
                <a:solidFill>
                  <a:schemeClr val="tx1"/>
                </a:solidFill>
                <a:latin typeface="+mn-lt"/>
              </a:rPr>
              <a:t>THANK YOU</a:t>
            </a:r>
          </a:p>
        </p:txBody>
      </p:sp>
    </p:spTree>
    <p:extLst>
      <p:ext uri="{BB962C8B-B14F-4D97-AF65-F5344CB8AC3E}">
        <p14:creationId xmlns:p14="http://schemas.microsoft.com/office/powerpoint/2010/main" val="5741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E857-024F-5BC2-1D6F-1B8D3EE5B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AEF02-83AA-61C6-52E4-98F4818192FA}"/>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Sulfur Cycle</a:t>
            </a:r>
          </a:p>
        </p:txBody>
      </p:sp>
      <p:sp>
        <p:nvSpPr>
          <p:cNvPr id="3" name="Content Placeholder 2">
            <a:extLst>
              <a:ext uri="{FF2B5EF4-FFF2-40B4-BE49-F238E27FC236}">
                <a16:creationId xmlns:a16="http://schemas.microsoft.com/office/drawing/2014/main" id="{91BA731A-D754-2E5A-14F2-2373D1FFE83D}"/>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The sulfur cycle is a biogeochemical cycle that describes the movement of sulfur through the biosphere (living things), lithosphere (Earth’s crust), hydrosphere (water bodies), and atmosphere. </a:t>
            </a:r>
          </a:p>
          <a:p>
            <a:pPr algn="just"/>
            <a:r>
              <a:rPr lang="en-US" sz="4400" dirty="0">
                <a:cs typeface="Times New Roman" pitchFamily="18" charset="0"/>
              </a:rPr>
              <a:t>Sulfur is a vital element for all life because it’s a key component of proteins, vitamins, and enzymes.</a:t>
            </a:r>
          </a:p>
        </p:txBody>
      </p:sp>
    </p:spTree>
    <p:extLst>
      <p:ext uri="{BB962C8B-B14F-4D97-AF65-F5344CB8AC3E}">
        <p14:creationId xmlns:p14="http://schemas.microsoft.com/office/powerpoint/2010/main" val="311674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25C85-7A04-26E8-0D48-F97A1040F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F890A-3AD7-93CB-8278-60C74BD8A27E}"/>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 Main Stages of the Sulfur Cycle</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C17DD976-3C29-135A-FBB7-7F3090504309}"/>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1. Weathering of Rocks</a:t>
            </a:r>
          </a:p>
          <a:p>
            <a:pPr algn="just"/>
            <a:r>
              <a:rPr lang="en-US" sz="4400" dirty="0">
                <a:cs typeface="Times New Roman" pitchFamily="18" charset="0"/>
              </a:rPr>
              <a:t>2. Assimilation by Plants and Animals</a:t>
            </a:r>
          </a:p>
          <a:p>
            <a:pPr algn="just"/>
            <a:r>
              <a:rPr lang="en-US" sz="4400" dirty="0">
                <a:cs typeface="Times New Roman" pitchFamily="18" charset="0"/>
              </a:rPr>
              <a:t>3. Decomposition</a:t>
            </a:r>
          </a:p>
          <a:p>
            <a:pPr algn="just"/>
            <a:r>
              <a:rPr lang="en-US" sz="4400" dirty="0">
                <a:cs typeface="Times New Roman" pitchFamily="18" charset="0"/>
              </a:rPr>
              <a:t>4. Bacterial Action</a:t>
            </a:r>
          </a:p>
          <a:p>
            <a:pPr algn="just"/>
            <a:r>
              <a:rPr lang="en-US" sz="4400" dirty="0">
                <a:cs typeface="Times New Roman" pitchFamily="18" charset="0"/>
              </a:rPr>
              <a:t>5. Volcanic and Geothermal Activity</a:t>
            </a:r>
          </a:p>
          <a:p>
            <a:pPr algn="just"/>
            <a:r>
              <a:rPr lang="en-US" sz="4400" dirty="0">
                <a:cs typeface="Times New Roman" pitchFamily="18" charset="0"/>
              </a:rPr>
              <a:t>6. Atmospheric Reactions and Deposition</a:t>
            </a:r>
          </a:p>
        </p:txBody>
      </p:sp>
    </p:spTree>
    <p:extLst>
      <p:ext uri="{BB962C8B-B14F-4D97-AF65-F5344CB8AC3E}">
        <p14:creationId xmlns:p14="http://schemas.microsoft.com/office/powerpoint/2010/main" val="3176952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328A5-9425-A30F-29F3-2E1A24A4F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5DC6C9-A519-4F4E-188F-20855E5509FE}"/>
              </a:ext>
            </a:extLst>
          </p:cNvPr>
          <p:cNvSpPr>
            <a:spLocks noGrp="1"/>
          </p:cNvSpPr>
          <p:nvPr>
            <p:ph type="title"/>
          </p:nvPr>
        </p:nvSpPr>
        <p:spPr>
          <a:xfrm>
            <a:off x="369683" y="76200"/>
            <a:ext cx="9688354" cy="1371600"/>
          </a:xfrm>
        </p:spPr>
        <p:txBody>
          <a:bodyPr>
            <a:normAutofit/>
          </a:bodyPr>
          <a:lstStyle/>
          <a:p>
            <a:r>
              <a:rPr lang="en-US" b="1" dirty="0">
                <a:solidFill>
                  <a:schemeClr val="tx1"/>
                </a:solidFill>
                <a:latin typeface="+mn-lt"/>
              </a:rPr>
              <a:t>1. Weathering of Rocks </a:t>
            </a:r>
            <a:br>
              <a:rPr lang="en-US" b="1" dirty="0">
                <a:solidFill>
                  <a:schemeClr val="tx1"/>
                </a:solidFill>
                <a:latin typeface="+mn-lt"/>
              </a:rPr>
            </a:br>
            <a:r>
              <a:rPr lang="en-US" b="1" dirty="0">
                <a:solidFill>
                  <a:schemeClr val="tx1"/>
                </a:solidFill>
                <a:latin typeface="+mn-lt"/>
              </a:rPr>
              <a:t>(Lithosphere to Biosphere)</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FF16CA0E-6BBF-16C7-F167-B49EA78AB1A5}"/>
              </a:ext>
            </a:extLst>
          </p:cNvPr>
          <p:cNvSpPr>
            <a:spLocks noGrp="1"/>
          </p:cNvSpPr>
          <p:nvPr>
            <p:ph sz="quarter" idx="1"/>
          </p:nvPr>
        </p:nvSpPr>
        <p:spPr>
          <a:xfrm>
            <a:off x="200819" y="1447800"/>
            <a:ext cx="10363200" cy="5181600"/>
          </a:xfrm>
        </p:spPr>
        <p:txBody>
          <a:bodyPr>
            <a:normAutofit/>
          </a:bodyPr>
          <a:lstStyle/>
          <a:p>
            <a:pPr algn="just"/>
            <a:r>
              <a:rPr lang="en-US" sz="4400" dirty="0">
                <a:cs typeface="Times New Roman" pitchFamily="18" charset="0"/>
              </a:rPr>
              <a:t>Sulfur-containing rocks (e.g. pyrite and gypsum) break down through weathering, releasing sulfur as sulfates (SO₄²⁻) into the soil and water.</a:t>
            </a:r>
          </a:p>
          <a:p>
            <a:pPr algn="just"/>
            <a:r>
              <a:rPr lang="en-US" sz="4400" dirty="0">
                <a:cs typeface="Times New Roman" pitchFamily="18" charset="0"/>
              </a:rPr>
              <a:t>Plants absorb these sulfates through their roots.</a:t>
            </a:r>
          </a:p>
        </p:txBody>
      </p:sp>
    </p:spTree>
    <p:extLst>
      <p:ext uri="{BB962C8B-B14F-4D97-AF65-F5344CB8AC3E}">
        <p14:creationId xmlns:p14="http://schemas.microsoft.com/office/powerpoint/2010/main" val="1421133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A5576-EE36-BB4C-EB4B-9FBF81921D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8DC7B0-1C0E-9680-2243-3822BA4140B8}"/>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2. Assimilation by Plants and Animals</a:t>
            </a:r>
          </a:p>
        </p:txBody>
      </p:sp>
      <p:sp>
        <p:nvSpPr>
          <p:cNvPr id="3" name="Content Placeholder 2">
            <a:extLst>
              <a:ext uri="{FF2B5EF4-FFF2-40B4-BE49-F238E27FC236}">
                <a16:creationId xmlns:a16="http://schemas.microsoft.com/office/drawing/2014/main" id="{85D9F324-C801-6D62-FBC6-2A9E7EB7D2B6}"/>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Plants take up sulfates from the soil and incorporate sulfur into organic molecules (like amino acids).</a:t>
            </a:r>
          </a:p>
          <a:p>
            <a:pPr algn="just"/>
            <a:r>
              <a:rPr lang="en-US" sz="4400" dirty="0">
                <a:cs typeface="Times New Roman" pitchFamily="18" charset="0"/>
              </a:rPr>
              <a:t>Animals get sulfur by eating plants or other animals.</a:t>
            </a:r>
          </a:p>
          <a:p>
            <a:pPr algn="just"/>
            <a:r>
              <a:rPr lang="en-US" sz="4400" dirty="0">
                <a:cs typeface="Times New Roman" pitchFamily="18" charset="0"/>
              </a:rPr>
              <a:t>Sulfur moves through the food chain.</a:t>
            </a:r>
          </a:p>
        </p:txBody>
      </p:sp>
    </p:spTree>
    <p:extLst>
      <p:ext uri="{BB962C8B-B14F-4D97-AF65-F5344CB8AC3E}">
        <p14:creationId xmlns:p14="http://schemas.microsoft.com/office/powerpoint/2010/main" val="351288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42D2F-4D25-64E0-FB5B-2ACFE4C0B9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46035-3F50-10C5-6946-71DFF3BC77CA}"/>
              </a:ext>
            </a:extLst>
          </p:cNvPr>
          <p:cNvSpPr>
            <a:spLocks noGrp="1"/>
          </p:cNvSpPr>
          <p:nvPr>
            <p:ph type="title"/>
          </p:nvPr>
        </p:nvSpPr>
        <p:spPr>
          <a:xfrm>
            <a:off x="369683" y="76200"/>
            <a:ext cx="9688354" cy="1371600"/>
          </a:xfrm>
        </p:spPr>
        <p:txBody>
          <a:bodyPr>
            <a:normAutofit/>
          </a:bodyPr>
          <a:lstStyle/>
          <a:p>
            <a:r>
              <a:rPr lang="en-US" b="1" dirty="0">
                <a:solidFill>
                  <a:schemeClr val="tx1"/>
                </a:solidFill>
                <a:latin typeface="+mn-lt"/>
              </a:rPr>
              <a:t>3. Decomposition </a:t>
            </a:r>
            <a:br>
              <a:rPr lang="en-US" b="1" dirty="0">
                <a:solidFill>
                  <a:schemeClr val="tx1"/>
                </a:solidFill>
                <a:latin typeface="+mn-lt"/>
              </a:rPr>
            </a:br>
            <a:r>
              <a:rPr lang="en-US" b="1" dirty="0">
                <a:solidFill>
                  <a:schemeClr val="tx1"/>
                </a:solidFill>
                <a:latin typeface="+mn-lt"/>
              </a:rPr>
              <a:t>(Return to Soil and Air)</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08083770-7691-F390-A78C-FD373DD1BAB0}"/>
              </a:ext>
            </a:extLst>
          </p:cNvPr>
          <p:cNvSpPr>
            <a:spLocks noGrp="1"/>
          </p:cNvSpPr>
          <p:nvPr>
            <p:ph sz="quarter" idx="1"/>
          </p:nvPr>
        </p:nvSpPr>
        <p:spPr>
          <a:xfrm>
            <a:off x="200819" y="1447800"/>
            <a:ext cx="10363200" cy="5181600"/>
          </a:xfrm>
        </p:spPr>
        <p:txBody>
          <a:bodyPr>
            <a:normAutofit/>
          </a:bodyPr>
          <a:lstStyle/>
          <a:p>
            <a:pPr algn="just"/>
            <a:r>
              <a:rPr lang="en-US" sz="4400" dirty="0">
                <a:cs typeface="Times New Roman" pitchFamily="18" charset="0"/>
              </a:rPr>
              <a:t>When organisms die or excrete waste, decomposers (like bacteria and fungi) break down the organic matter.</a:t>
            </a:r>
          </a:p>
          <a:p>
            <a:pPr algn="just"/>
            <a:r>
              <a:rPr lang="en-US" sz="4400" dirty="0">
                <a:cs typeface="Times New Roman" pitchFamily="18" charset="0"/>
              </a:rPr>
              <a:t>This process returns sulfur to the soil as hydrogen sulfide (H₂S), sulfide ions (S²⁻), or sulfates (SO₄²⁻).</a:t>
            </a:r>
          </a:p>
        </p:txBody>
      </p:sp>
    </p:spTree>
    <p:extLst>
      <p:ext uri="{BB962C8B-B14F-4D97-AF65-F5344CB8AC3E}">
        <p14:creationId xmlns:p14="http://schemas.microsoft.com/office/powerpoint/2010/main" val="3738327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A1373-AA90-6EBC-B4BD-701D74991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A4BB1-B511-DE5C-B0FC-C57E45BDD9BA}"/>
              </a:ext>
            </a:extLst>
          </p:cNvPr>
          <p:cNvSpPr>
            <a:spLocks noGrp="1"/>
          </p:cNvSpPr>
          <p:nvPr>
            <p:ph type="title"/>
          </p:nvPr>
        </p:nvSpPr>
        <p:spPr>
          <a:xfrm>
            <a:off x="369683" y="76200"/>
            <a:ext cx="9688354" cy="1371600"/>
          </a:xfrm>
        </p:spPr>
        <p:txBody>
          <a:bodyPr>
            <a:normAutofit/>
          </a:bodyPr>
          <a:lstStyle/>
          <a:p>
            <a:r>
              <a:rPr lang="fr-FR" b="1" dirty="0">
                <a:solidFill>
                  <a:schemeClr val="tx1"/>
                </a:solidFill>
                <a:latin typeface="+mn-lt"/>
              </a:rPr>
              <a:t>4. </a:t>
            </a:r>
            <a:r>
              <a:rPr lang="fr-FR" b="1" dirty="0" err="1">
                <a:solidFill>
                  <a:schemeClr val="tx1"/>
                </a:solidFill>
                <a:latin typeface="+mn-lt"/>
              </a:rPr>
              <a:t>Bacterial</a:t>
            </a:r>
            <a:r>
              <a:rPr lang="fr-FR" b="1" dirty="0">
                <a:solidFill>
                  <a:schemeClr val="tx1"/>
                </a:solidFill>
                <a:latin typeface="+mn-lt"/>
              </a:rPr>
              <a:t> Action </a:t>
            </a:r>
            <a:br>
              <a:rPr lang="fr-FR" b="1" dirty="0">
                <a:solidFill>
                  <a:schemeClr val="tx1"/>
                </a:solidFill>
                <a:latin typeface="+mn-lt"/>
              </a:rPr>
            </a:br>
            <a:r>
              <a:rPr lang="fr-FR" b="1" dirty="0">
                <a:solidFill>
                  <a:schemeClr val="tx1"/>
                </a:solidFill>
                <a:latin typeface="+mn-lt"/>
              </a:rPr>
              <a:t>(</a:t>
            </a:r>
            <a:r>
              <a:rPr lang="fr-FR" b="1" dirty="0" err="1">
                <a:solidFill>
                  <a:schemeClr val="tx1"/>
                </a:solidFill>
                <a:latin typeface="+mn-lt"/>
              </a:rPr>
              <a:t>Microbial</a:t>
            </a:r>
            <a:r>
              <a:rPr lang="fr-FR" b="1" dirty="0">
                <a:solidFill>
                  <a:schemeClr val="tx1"/>
                </a:solidFill>
                <a:latin typeface="+mn-lt"/>
              </a:rPr>
              <a:t> Transformation)</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DDD14C42-A025-50A1-96AA-EF8677099E94}"/>
              </a:ext>
            </a:extLst>
          </p:cNvPr>
          <p:cNvSpPr>
            <a:spLocks noGrp="1"/>
          </p:cNvSpPr>
          <p:nvPr>
            <p:ph sz="quarter" idx="1"/>
          </p:nvPr>
        </p:nvSpPr>
        <p:spPr>
          <a:xfrm>
            <a:off x="200819" y="1447800"/>
            <a:ext cx="10363200" cy="5181600"/>
          </a:xfrm>
        </p:spPr>
        <p:txBody>
          <a:bodyPr>
            <a:normAutofit/>
          </a:bodyPr>
          <a:lstStyle/>
          <a:p>
            <a:pPr algn="just"/>
            <a:r>
              <a:rPr lang="en-US" sz="4400" dirty="0">
                <a:cs typeface="Times New Roman" pitchFamily="18" charset="0"/>
              </a:rPr>
              <a:t>Anaerobic bacteria in swamps and bogs convert organic sulfur compounds into hydrogen sulfide (H₂S).</a:t>
            </a:r>
          </a:p>
          <a:p>
            <a:pPr algn="just"/>
            <a:r>
              <a:rPr lang="en-US" sz="4400" dirty="0">
                <a:cs typeface="Times New Roman" pitchFamily="18" charset="0"/>
              </a:rPr>
              <a:t>Other bacteria convert:</a:t>
            </a:r>
          </a:p>
          <a:p>
            <a:pPr algn="just"/>
            <a:r>
              <a:rPr lang="en-US" sz="4400" dirty="0">
                <a:cs typeface="Times New Roman" pitchFamily="18" charset="0"/>
              </a:rPr>
              <a:t>    H₂S into elemental sulfur (S).</a:t>
            </a:r>
          </a:p>
          <a:p>
            <a:pPr algn="just"/>
            <a:r>
              <a:rPr lang="en-US" sz="4400" dirty="0">
                <a:cs typeface="Times New Roman" pitchFamily="18" charset="0"/>
              </a:rPr>
              <a:t>    Elemental sulfur into sulfates (SO₄²⁻) again, completing the cycle.</a:t>
            </a:r>
          </a:p>
        </p:txBody>
      </p:sp>
    </p:spTree>
    <p:extLst>
      <p:ext uri="{BB962C8B-B14F-4D97-AF65-F5344CB8AC3E}">
        <p14:creationId xmlns:p14="http://schemas.microsoft.com/office/powerpoint/2010/main" val="492389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D4EC3-72CA-227D-1DA6-6452CF9EE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FFC5C2-6ABC-4FA6-964C-1A0D27EF4FBB}"/>
              </a:ext>
            </a:extLst>
          </p:cNvPr>
          <p:cNvSpPr>
            <a:spLocks noGrp="1"/>
          </p:cNvSpPr>
          <p:nvPr>
            <p:ph type="title"/>
          </p:nvPr>
        </p:nvSpPr>
        <p:spPr>
          <a:xfrm>
            <a:off x="369683" y="76200"/>
            <a:ext cx="9688354" cy="1371600"/>
          </a:xfrm>
        </p:spPr>
        <p:txBody>
          <a:bodyPr>
            <a:normAutofit/>
          </a:bodyPr>
          <a:lstStyle/>
          <a:p>
            <a:r>
              <a:rPr lang="en-US" b="1" dirty="0">
                <a:solidFill>
                  <a:schemeClr val="tx1"/>
                </a:solidFill>
                <a:latin typeface="+mn-lt"/>
              </a:rPr>
              <a:t>5. Volcanic and Geothermal Activity (Lithosphere to Atmosphere)</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12AFF626-1082-BCBE-8C63-93046F101D9C}"/>
              </a:ext>
            </a:extLst>
          </p:cNvPr>
          <p:cNvSpPr>
            <a:spLocks noGrp="1"/>
          </p:cNvSpPr>
          <p:nvPr>
            <p:ph sz="quarter" idx="1"/>
          </p:nvPr>
        </p:nvSpPr>
        <p:spPr>
          <a:xfrm>
            <a:off x="200819" y="1447800"/>
            <a:ext cx="10363200" cy="5181600"/>
          </a:xfrm>
        </p:spPr>
        <p:txBody>
          <a:bodyPr>
            <a:normAutofit/>
          </a:bodyPr>
          <a:lstStyle/>
          <a:p>
            <a:pPr algn="just"/>
            <a:r>
              <a:rPr lang="en-US" sz="4400" dirty="0">
                <a:cs typeface="Times New Roman" pitchFamily="18" charset="0"/>
              </a:rPr>
              <a:t>Volcanoes, geysers, and hydrothermal vents release sulfur dioxide (SO₂) and hydrogen sulfide (H₂S) into the atmosphere.</a:t>
            </a:r>
          </a:p>
          <a:p>
            <a:pPr algn="just"/>
            <a:r>
              <a:rPr lang="en-US" sz="4400" dirty="0">
                <a:cs typeface="Times New Roman" pitchFamily="18" charset="0"/>
              </a:rPr>
              <a:t>Natural fires (burning of biomass) also release sulfur gases.</a:t>
            </a:r>
          </a:p>
        </p:txBody>
      </p:sp>
    </p:spTree>
    <p:extLst>
      <p:ext uri="{BB962C8B-B14F-4D97-AF65-F5344CB8AC3E}">
        <p14:creationId xmlns:p14="http://schemas.microsoft.com/office/powerpoint/2010/main" val="321212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95D87-D604-CD3F-FA49-62A0DE16FD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B82DF3-5406-AA85-1F64-BAE0AEEC33F7}"/>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6. Atmospheric Reactions and Deposition</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56DFDACD-AEF2-5C56-8029-51C5C2AD2DCB}"/>
              </a:ext>
            </a:extLst>
          </p:cNvPr>
          <p:cNvSpPr>
            <a:spLocks noGrp="1"/>
          </p:cNvSpPr>
          <p:nvPr>
            <p:ph sz="quarter" idx="1"/>
          </p:nvPr>
        </p:nvSpPr>
        <p:spPr>
          <a:xfrm>
            <a:off x="200819" y="838200"/>
            <a:ext cx="10363200" cy="5791200"/>
          </a:xfrm>
        </p:spPr>
        <p:txBody>
          <a:bodyPr>
            <a:normAutofit/>
          </a:bodyPr>
          <a:lstStyle/>
          <a:p>
            <a:pPr algn="just"/>
            <a:r>
              <a:rPr lang="en-US" sz="4400" dirty="0">
                <a:cs typeface="Times New Roman" pitchFamily="18" charset="0"/>
              </a:rPr>
              <a:t>In the atmosphere, SO₂ reacts with oxygen and water to form sulfuric acid (H₂SO₄).</a:t>
            </a:r>
          </a:p>
          <a:p>
            <a:pPr algn="just"/>
            <a:r>
              <a:rPr lang="en-US" sz="4400" dirty="0">
                <a:cs typeface="Times New Roman" pitchFamily="18" charset="0"/>
              </a:rPr>
              <a:t>This returns to Earth via acid rain or dry deposition.</a:t>
            </a:r>
          </a:p>
          <a:p>
            <a:pPr algn="just"/>
            <a:r>
              <a:rPr lang="en-US" sz="4400" dirty="0">
                <a:cs typeface="Times New Roman" pitchFamily="18" charset="0"/>
              </a:rPr>
              <a:t>The deposited sulfur re-enters soils and water systems.</a:t>
            </a:r>
          </a:p>
        </p:txBody>
      </p:sp>
    </p:spTree>
    <p:extLst>
      <p:ext uri="{BB962C8B-B14F-4D97-AF65-F5344CB8AC3E}">
        <p14:creationId xmlns:p14="http://schemas.microsoft.com/office/powerpoint/2010/main" val="357477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1158</TotalTime>
  <Words>702</Words>
  <Application>Microsoft Office PowerPoint</Application>
  <PresentationFormat>Custom</PresentationFormat>
  <Paragraphs>76</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Franklin Gothic Book</vt:lpstr>
      <vt:lpstr>Perpetua</vt:lpstr>
      <vt:lpstr>Times New Roman</vt:lpstr>
      <vt:lpstr>Wingdings 2</vt:lpstr>
      <vt:lpstr>Equity</vt:lpstr>
      <vt:lpstr>Biogeochemical Cycles: Sulfur Cycle</vt:lpstr>
      <vt:lpstr>Sulfur Cycle</vt:lpstr>
      <vt:lpstr>🔁 Main Stages of the Sulfur Cycle</vt:lpstr>
      <vt:lpstr>1. Weathering of Rocks  (Lithosphere to Biosphere)</vt:lpstr>
      <vt:lpstr>2. Assimilation by Plants and Animals</vt:lpstr>
      <vt:lpstr>3. Decomposition  (Return to Soil and Air)</vt:lpstr>
      <vt:lpstr>4. Bacterial Action  (Microbial Transformation)</vt:lpstr>
      <vt:lpstr>5. Volcanic and Geothermal Activity (Lithosphere to Atmosphere)</vt:lpstr>
      <vt:lpstr>6. Atmospheric Reactions and Deposition</vt:lpstr>
      <vt:lpstr>🧪 Forms of Sulfur in the Cycle</vt:lpstr>
      <vt:lpstr>🌿 Ecological Importance of the Sulfur Cycle</vt:lpstr>
      <vt:lpstr>⚠️ Human Impact on the Sulfur Cycle</vt:lpstr>
      <vt:lpstr>🌍 Summary</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LAP</dc:creator>
  <cp:lastModifiedBy>Shozab</cp:lastModifiedBy>
  <cp:revision>231</cp:revision>
  <dcterms:created xsi:type="dcterms:W3CDTF">2006-08-16T00:00:00Z</dcterms:created>
  <dcterms:modified xsi:type="dcterms:W3CDTF">2025-04-24T05:13:32Z</dcterms:modified>
</cp:coreProperties>
</file>