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2" r:id="rId1"/>
  </p:sldMasterIdLst>
  <p:notesMasterIdLst>
    <p:notesMasterId r:id="rId20"/>
  </p:notesMasterIdLst>
  <p:sldIdLst>
    <p:sldId id="256" r:id="rId2"/>
    <p:sldId id="311" r:id="rId3"/>
    <p:sldId id="385" r:id="rId4"/>
    <p:sldId id="386" r:id="rId5"/>
    <p:sldId id="384" r:id="rId6"/>
    <p:sldId id="381" r:id="rId7"/>
    <p:sldId id="371" r:id="rId8"/>
    <p:sldId id="392" r:id="rId9"/>
    <p:sldId id="382" r:id="rId10"/>
    <p:sldId id="390" r:id="rId11"/>
    <p:sldId id="391" r:id="rId12"/>
    <p:sldId id="383" r:id="rId13"/>
    <p:sldId id="388" r:id="rId14"/>
    <p:sldId id="389" r:id="rId15"/>
    <p:sldId id="378" r:id="rId16"/>
    <p:sldId id="393" r:id="rId17"/>
    <p:sldId id="387" r:id="rId18"/>
    <p:sldId id="304" r:id="rId19"/>
  </p:sldIdLst>
  <p:sldSz cx="10764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39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291" autoAdjust="0"/>
  </p:normalViewPr>
  <p:slideViewPr>
    <p:cSldViewPr>
      <p:cViewPr varScale="1">
        <p:scale>
          <a:sx n="68" d="100"/>
          <a:sy n="68" d="100"/>
        </p:scale>
        <p:origin x="1098" y="78"/>
      </p:cViewPr>
      <p:guideLst>
        <p:guide orient="horz" pos="2160"/>
        <p:guide pos="3391"/>
      </p:guideLst>
    </p:cSldViewPr>
  </p:slideViewPr>
  <p:outlineViewPr>
    <p:cViewPr>
      <p:scale>
        <a:sx n="33" d="100"/>
        <a:sy n="33" d="100"/>
      </p:scale>
      <p:origin x="0" y="-204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DFBB3B-1513-4D12-B4AA-4C67F07043BF}" type="datetimeFigureOut">
              <a:rPr lang="en-IN" smtClean="0"/>
              <a:t>24-04-2025</a:t>
            </a:fld>
            <a:endParaRPr lang="en-IN" dirty="0"/>
          </a:p>
        </p:txBody>
      </p:sp>
      <p:sp>
        <p:nvSpPr>
          <p:cNvPr id="4" name="Slide Image Placeholder 3"/>
          <p:cNvSpPr>
            <a:spLocks noGrp="1" noRot="1" noChangeAspect="1"/>
          </p:cNvSpPr>
          <p:nvPr>
            <p:ph type="sldImg" idx="2"/>
          </p:nvPr>
        </p:nvSpPr>
        <p:spPr>
          <a:xfrm>
            <a:off x="738188" y="685800"/>
            <a:ext cx="5381625"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672E55-3CA1-4572-B681-FD76F4575053}" type="slidenum">
              <a:rPr lang="en-IN" smtClean="0"/>
              <a:t>‹#›</a:t>
            </a:fld>
            <a:endParaRPr lang="en-IN" dirty="0"/>
          </a:p>
        </p:txBody>
      </p:sp>
    </p:spTree>
    <p:extLst>
      <p:ext uri="{BB962C8B-B14F-4D97-AF65-F5344CB8AC3E}">
        <p14:creationId xmlns:p14="http://schemas.microsoft.com/office/powerpoint/2010/main" val="3889205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0764838"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76890" y="69756"/>
            <a:ext cx="10611055"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525019" y="3200400"/>
            <a:ext cx="7535387"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4/24/2025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dirty="0"/>
          </a:p>
        </p:txBody>
      </p:sp>
      <p:sp>
        <p:nvSpPr>
          <p:cNvPr id="7" name="Rectangle 6"/>
          <p:cNvSpPr/>
          <p:nvPr/>
        </p:nvSpPr>
        <p:spPr>
          <a:xfrm>
            <a:off x="74086" y="1449304"/>
            <a:ext cx="10620668"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74086" y="1396720"/>
            <a:ext cx="10620668"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74086" y="2976649"/>
            <a:ext cx="10620668"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38242" y="1505931"/>
            <a:ext cx="9688354"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4508" y="274642"/>
            <a:ext cx="2368264"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076484" y="274641"/>
            <a:ext cx="65486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1076484" y="1447800"/>
            <a:ext cx="9150112"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0764838"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76890" y="69756"/>
            <a:ext cx="10611055"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850348" y="952501"/>
            <a:ext cx="9150112"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850348" y="2547938"/>
            <a:ext cx="9150112"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dirty="0"/>
          </a:p>
        </p:txBody>
      </p:sp>
      <p:sp>
        <p:nvSpPr>
          <p:cNvPr id="5" name="Footer Placeholder 4"/>
          <p:cNvSpPr>
            <a:spLocks noGrp="1"/>
          </p:cNvSpPr>
          <p:nvPr>
            <p:ph type="ftr" sz="quarter" idx="11"/>
          </p:nvPr>
        </p:nvSpPr>
        <p:spPr>
          <a:xfrm>
            <a:off x="941923" y="6172200"/>
            <a:ext cx="4709617" cy="457200"/>
          </a:xfrm>
        </p:spPr>
        <p:txBody>
          <a:bodyPr/>
          <a:lstStyle/>
          <a:p>
            <a:endParaRPr lang="en-US" dirty="0"/>
          </a:p>
        </p:txBody>
      </p:sp>
      <p:sp>
        <p:nvSpPr>
          <p:cNvPr id="7" name="Rectangle 6"/>
          <p:cNvSpPr/>
          <p:nvPr/>
        </p:nvSpPr>
        <p:spPr>
          <a:xfrm flipV="1">
            <a:off x="81716" y="2376830"/>
            <a:ext cx="10611224"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81403" y="2341476"/>
            <a:ext cx="10611537"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80414" y="2468880"/>
            <a:ext cx="10612526"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72237" y="6208776"/>
            <a:ext cx="538242" cy="457200"/>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
          </p:nvPr>
        </p:nvSpPr>
        <p:spPr>
          <a:xfrm>
            <a:off x="1076484" y="1447800"/>
            <a:ext cx="4413584"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808527" y="1447800"/>
            <a:ext cx="4413584"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6484" y="273050"/>
            <a:ext cx="9150112"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076484" y="1447800"/>
            <a:ext cx="4395642"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830954" y="1447800"/>
            <a:ext cx="4395642"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4/24/2025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half" idx="2"/>
          </p:nvPr>
        </p:nvSpPr>
        <p:spPr>
          <a:xfrm>
            <a:off x="1076484" y="2247900"/>
            <a:ext cx="4395642"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5830954" y="2247900"/>
            <a:ext cx="4395642"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0764838"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75354" y="69755"/>
            <a:ext cx="10611055"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076484" y="273050"/>
            <a:ext cx="9150112"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076484" y="1600200"/>
            <a:ext cx="2242675"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quarter" idx="1"/>
          </p:nvPr>
        </p:nvSpPr>
        <p:spPr>
          <a:xfrm>
            <a:off x="3498572" y="1600200"/>
            <a:ext cx="6728024"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6484" y="4900550"/>
            <a:ext cx="861187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076484" y="5445825"/>
            <a:ext cx="861187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dirty="0"/>
          </a:p>
        </p:txBody>
      </p:sp>
      <p:sp>
        <p:nvSpPr>
          <p:cNvPr id="6" name="Footer Placeholder 5"/>
          <p:cNvSpPr>
            <a:spLocks noGrp="1"/>
          </p:cNvSpPr>
          <p:nvPr>
            <p:ph type="ftr" sz="quarter" idx="11"/>
          </p:nvPr>
        </p:nvSpPr>
        <p:spPr>
          <a:xfrm>
            <a:off x="1076484" y="6172200"/>
            <a:ext cx="4575056" cy="457200"/>
          </a:xfrm>
        </p:spPr>
        <p:txBody>
          <a:bodyPr/>
          <a:lstStyle/>
          <a:p>
            <a:endParaRPr lang="en-US" dirty="0"/>
          </a:p>
        </p:txBody>
      </p:sp>
      <p:sp>
        <p:nvSpPr>
          <p:cNvPr id="7" name="Slide Number Placeholder 6"/>
          <p:cNvSpPr>
            <a:spLocks noGrp="1"/>
          </p:cNvSpPr>
          <p:nvPr>
            <p:ph type="sldNum" sz="quarter" idx="12"/>
          </p:nvPr>
        </p:nvSpPr>
        <p:spPr>
          <a:xfrm>
            <a:off x="172237" y="6208776"/>
            <a:ext cx="538242" cy="457200"/>
          </a:xfrm>
        </p:spPr>
        <p:txBody>
          <a:bodyPr/>
          <a:lstStyle/>
          <a:p>
            <a:fld id="{B6F15528-21DE-4FAA-801E-634DDDAF4B2B}" type="slidenum">
              <a:rPr lang="en-US" smtClean="0"/>
              <a:pPr/>
              <a:t>‹#›</a:t>
            </a:fld>
            <a:endParaRPr lang="en-US" dirty="0"/>
          </a:p>
        </p:txBody>
      </p:sp>
      <p:sp>
        <p:nvSpPr>
          <p:cNvPr id="11" name="Rectangle 10"/>
          <p:cNvSpPr/>
          <p:nvPr/>
        </p:nvSpPr>
        <p:spPr>
          <a:xfrm flipV="1">
            <a:off x="80415" y="4683555"/>
            <a:ext cx="1060336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80652" y="4650475"/>
            <a:ext cx="1060312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80655" y="4773225"/>
            <a:ext cx="10603126"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80417" y="66676"/>
            <a:ext cx="10597518"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0764838"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75354" y="69755"/>
            <a:ext cx="10611055"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1076484" y="274638"/>
            <a:ext cx="9150112"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1076484" y="1447800"/>
            <a:ext cx="9150112"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7266266" y="6191250"/>
            <a:ext cx="2915477"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4/24/2025</a:t>
            </a:fld>
            <a:endParaRPr lang="en-US" dirty="0"/>
          </a:p>
        </p:txBody>
      </p:sp>
      <p:sp>
        <p:nvSpPr>
          <p:cNvPr id="3" name="Footer Placeholder 2"/>
          <p:cNvSpPr>
            <a:spLocks noGrp="1"/>
          </p:cNvSpPr>
          <p:nvPr>
            <p:ph type="ftr" sz="quarter" idx="3"/>
          </p:nvPr>
        </p:nvSpPr>
        <p:spPr>
          <a:xfrm>
            <a:off x="1076484" y="6172200"/>
            <a:ext cx="4664763"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72237" y="6210300"/>
            <a:ext cx="538242"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web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nr.state.wi.us/org/caer/ce/eek/earth/groundwater/images/trans.gi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bigfoto.com/sites/galery/sky/08_sky-clouds-x.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20219" y="4038600"/>
            <a:ext cx="4495799" cy="1066800"/>
          </a:xfrm>
        </p:spPr>
        <p:txBody>
          <a:bodyPr>
            <a:normAutofit lnSpcReduction="10000"/>
          </a:bodyPr>
          <a:lstStyle/>
          <a:p>
            <a:r>
              <a:rPr lang="en-IN" sz="3200" b="1" dirty="0">
                <a:solidFill>
                  <a:schemeClr val="tx1"/>
                </a:solidFill>
              </a:rPr>
              <a:t>By: Shozab Seemab Khan</a:t>
            </a:r>
          </a:p>
          <a:p>
            <a:r>
              <a:rPr lang="en-IN" sz="3200" b="1" dirty="0">
                <a:solidFill>
                  <a:schemeClr val="tx1"/>
                </a:solidFill>
              </a:rPr>
              <a:t>(PhD Zoology Scholar)</a:t>
            </a:r>
          </a:p>
          <a:p>
            <a:endParaRPr lang="en-IN" sz="3200" b="1" dirty="0">
              <a:solidFill>
                <a:schemeClr val="tx1"/>
              </a:solidFill>
            </a:endParaRPr>
          </a:p>
        </p:txBody>
      </p:sp>
      <p:sp>
        <p:nvSpPr>
          <p:cNvPr id="2" name="Title 1"/>
          <p:cNvSpPr>
            <a:spLocks noGrp="1"/>
          </p:cNvSpPr>
          <p:nvPr>
            <p:ph type="ctrTitle"/>
          </p:nvPr>
        </p:nvSpPr>
        <p:spPr>
          <a:xfrm>
            <a:off x="538242" y="1524002"/>
            <a:ext cx="9688354" cy="1451959"/>
          </a:xfrm>
        </p:spPr>
        <p:txBody>
          <a:bodyPr>
            <a:noAutofit/>
          </a:bodyPr>
          <a:lstStyle/>
          <a:p>
            <a:r>
              <a:rPr lang="en-US" b="1" dirty="0">
                <a:latin typeface="Times New Roman" pitchFamily="18" charset="0"/>
                <a:cs typeface="Times New Roman" pitchFamily="18" charset="0"/>
              </a:rPr>
              <a:t>Biogeochemical Cycles:</a:t>
            </a:r>
            <a:br>
              <a:rPr lang="en-US" b="1" dirty="0">
                <a:latin typeface="Times New Roman" pitchFamily="18" charset="0"/>
                <a:cs typeface="Times New Roman" pitchFamily="18" charset="0"/>
              </a:rPr>
            </a:br>
            <a:r>
              <a:rPr lang="en-US" b="1" dirty="0">
                <a:latin typeface="Times New Roman" pitchFamily="18" charset="0"/>
                <a:cs typeface="Times New Roman" pitchFamily="18" charset="0"/>
              </a:rPr>
              <a:t>Water Cycle</a:t>
            </a:r>
            <a:endParaRPr lang="en-IN" b="1" dirty="0">
              <a:latin typeface="Times New Roman" pitchFamily="18" charset="0"/>
              <a:cs typeface="Times New Roman" pitchFamily="18" charset="0"/>
            </a:endParaRPr>
          </a:p>
        </p:txBody>
      </p:sp>
      <p:sp>
        <p:nvSpPr>
          <p:cNvPr id="4" name="Subtitle 2">
            <a:extLst>
              <a:ext uri="{FF2B5EF4-FFF2-40B4-BE49-F238E27FC236}">
                <a16:creationId xmlns:a16="http://schemas.microsoft.com/office/drawing/2014/main" id="{39978E7D-6872-CD77-FB71-BD9B01DE66CF}"/>
              </a:ext>
            </a:extLst>
          </p:cNvPr>
          <p:cNvSpPr txBox="1">
            <a:spLocks/>
          </p:cNvSpPr>
          <p:nvPr/>
        </p:nvSpPr>
        <p:spPr>
          <a:xfrm>
            <a:off x="1877219" y="6019800"/>
            <a:ext cx="7010400" cy="609600"/>
          </a:xfrm>
          <a:prstGeom prst="rect">
            <a:avLst/>
          </a:prstGeom>
        </p:spPr>
        <p:txBody>
          <a:bodyPr>
            <a:norm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en-IN" sz="3200" b="1" dirty="0">
                <a:solidFill>
                  <a:srgbClr val="C00000"/>
                </a:solidFill>
              </a:rPr>
              <a:t>ABAIDULLAH COLLEGE PAKPATTAN</a:t>
            </a:r>
          </a:p>
        </p:txBody>
      </p:sp>
      <p:sp>
        <p:nvSpPr>
          <p:cNvPr id="5" name="Subtitle 2">
            <a:extLst>
              <a:ext uri="{FF2B5EF4-FFF2-40B4-BE49-F238E27FC236}">
                <a16:creationId xmlns:a16="http://schemas.microsoft.com/office/drawing/2014/main" id="{4C44ED0D-D3A9-25EB-CCDB-8A0D3EC5EF79}"/>
              </a:ext>
            </a:extLst>
          </p:cNvPr>
          <p:cNvSpPr txBox="1">
            <a:spLocks/>
          </p:cNvSpPr>
          <p:nvPr/>
        </p:nvSpPr>
        <p:spPr>
          <a:xfrm>
            <a:off x="1267619" y="228600"/>
            <a:ext cx="8153400" cy="1066800"/>
          </a:xfrm>
          <a:prstGeom prst="rect">
            <a:avLst/>
          </a:prstGeom>
        </p:spPr>
        <p:txBody>
          <a:bodyPr>
            <a:normAutofit fontScale="92500" lnSpcReduction="10000"/>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en-IN" sz="3200" b="1" dirty="0">
                <a:solidFill>
                  <a:schemeClr val="tx1"/>
                </a:solidFill>
              </a:rPr>
              <a:t>Subject: Basic Ecology (ZOL-502)</a:t>
            </a:r>
          </a:p>
          <a:p>
            <a:r>
              <a:rPr lang="en-IN" sz="3200" b="1" dirty="0">
                <a:solidFill>
                  <a:schemeClr val="tx1"/>
                </a:solidFill>
              </a:rPr>
              <a:t>(BS Zoology 6th Semester)</a:t>
            </a:r>
          </a:p>
          <a:p>
            <a:endParaRPr lang="en-IN" sz="3200" b="1" dirty="0">
              <a:solidFill>
                <a:schemeClr val="tx1"/>
              </a:solidFill>
            </a:endParaRPr>
          </a:p>
        </p:txBody>
      </p:sp>
    </p:spTree>
    <p:extLst>
      <p:ext uri="{BB962C8B-B14F-4D97-AF65-F5344CB8AC3E}">
        <p14:creationId xmlns:p14="http://schemas.microsoft.com/office/powerpoint/2010/main" val="3304214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6DA-2C3A-40B0-FBB8-72B896D2DC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4D143C-85BD-5AF3-2448-4A805DE884F4}"/>
              </a:ext>
            </a:extLst>
          </p:cNvPr>
          <p:cNvSpPr>
            <a:spLocks noGrp="1"/>
          </p:cNvSpPr>
          <p:nvPr>
            <p:ph type="title"/>
          </p:nvPr>
        </p:nvSpPr>
        <p:spPr>
          <a:xfrm>
            <a:off x="369683" y="76200"/>
            <a:ext cx="9688354" cy="762000"/>
          </a:xfrm>
        </p:spPr>
        <p:txBody>
          <a:bodyPr>
            <a:normAutofit/>
          </a:bodyPr>
          <a:lstStyle/>
          <a:p>
            <a:r>
              <a:rPr lang="en-IN" b="1" dirty="0">
                <a:solidFill>
                  <a:schemeClr val="tx1"/>
                </a:solidFill>
                <a:latin typeface="+mn-lt"/>
              </a:rPr>
              <a:t>4. Precipitation (Snow)</a:t>
            </a:r>
          </a:p>
        </p:txBody>
      </p:sp>
      <p:pic>
        <p:nvPicPr>
          <p:cNvPr id="10" name="Picture 9">
            <a:extLst>
              <a:ext uri="{FF2B5EF4-FFF2-40B4-BE49-F238E27FC236}">
                <a16:creationId xmlns:a16="http://schemas.microsoft.com/office/drawing/2014/main" id="{52015F9B-6B79-3CC2-6339-0CE26E8F70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862" y="866335"/>
            <a:ext cx="10085294" cy="5486400"/>
          </a:xfrm>
          <a:prstGeom prst="rect">
            <a:avLst/>
          </a:prstGeom>
        </p:spPr>
      </p:pic>
    </p:spTree>
    <p:extLst>
      <p:ext uri="{BB962C8B-B14F-4D97-AF65-F5344CB8AC3E}">
        <p14:creationId xmlns:p14="http://schemas.microsoft.com/office/powerpoint/2010/main" val="365645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67E1C-D3DA-E39A-6496-BDDB4CB33C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320FA6-25A2-4CB0-19B3-01BF918275E2}"/>
              </a:ext>
            </a:extLst>
          </p:cNvPr>
          <p:cNvSpPr>
            <a:spLocks noGrp="1"/>
          </p:cNvSpPr>
          <p:nvPr>
            <p:ph type="title"/>
          </p:nvPr>
        </p:nvSpPr>
        <p:spPr>
          <a:xfrm>
            <a:off x="369683" y="76200"/>
            <a:ext cx="9688354" cy="762000"/>
          </a:xfrm>
        </p:spPr>
        <p:txBody>
          <a:bodyPr>
            <a:normAutofit/>
          </a:bodyPr>
          <a:lstStyle/>
          <a:p>
            <a:r>
              <a:rPr lang="en-IN" b="1" dirty="0">
                <a:solidFill>
                  <a:schemeClr val="tx1"/>
                </a:solidFill>
                <a:latin typeface="+mn-lt"/>
              </a:rPr>
              <a:t>4. Precipitation (Hail)</a:t>
            </a:r>
          </a:p>
        </p:txBody>
      </p:sp>
      <p:pic>
        <p:nvPicPr>
          <p:cNvPr id="4" name="Picture 3">
            <a:extLst>
              <a:ext uri="{FF2B5EF4-FFF2-40B4-BE49-F238E27FC236}">
                <a16:creationId xmlns:a16="http://schemas.microsoft.com/office/drawing/2014/main" id="{240CE24D-2D29-AD79-DFA9-808E012F2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683" y="928321"/>
            <a:ext cx="10041936" cy="5632216"/>
          </a:xfrm>
          <a:prstGeom prst="rect">
            <a:avLst/>
          </a:prstGeom>
        </p:spPr>
      </p:pic>
    </p:spTree>
    <p:extLst>
      <p:ext uri="{BB962C8B-B14F-4D97-AF65-F5344CB8AC3E}">
        <p14:creationId xmlns:p14="http://schemas.microsoft.com/office/powerpoint/2010/main" val="153379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15495-5B9A-44CF-FDCB-355C10ADCB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D3161-262C-EC0D-6259-7958C060D189}"/>
              </a:ext>
            </a:extLst>
          </p:cNvPr>
          <p:cNvSpPr>
            <a:spLocks noGrp="1"/>
          </p:cNvSpPr>
          <p:nvPr>
            <p:ph type="title"/>
          </p:nvPr>
        </p:nvSpPr>
        <p:spPr>
          <a:xfrm>
            <a:off x="369683" y="76200"/>
            <a:ext cx="9688354" cy="762000"/>
          </a:xfrm>
        </p:spPr>
        <p:txBody>
          <a:bodyPr>
            <a:normAutofit/>
          </a:bodyPr>
          <a:lstStyle/>
          <a:p>
            <a:r>
              <a:rPr lang="en-IN" b="1" dirty="0">
                <a:solidFill>
                  <a:schemeClr val="tx1"/>
                </a:solidFill>
                <a:latin typeface="+mn-lt"/>
              </a:rPr>
              <a:t>5. Infiltration and Percolation</a:t>
            </a:r>
          </a:p>
        </p:txBody>
      </p:sp>
      <p:sp>
        <p:nvSpPr>
          <p:cNvPr id="3" name="Content Placeholder 2">
            <a:extLst>
              <a:ext uri="{FF2B5EF4-FFF2-40B4-BE49-F238E27FC236}">
                <a16:creationId xmlns:a16="http://schemas.microsoft.com/office/drawing/2014/main" id="{32716CE7-F439-B210-F75C-0C1B3E037018}"/>
              </a:ext>
            </a:extLst>
          </p:cNvPr>
          <p:cNvSpPr>
            <a:spLocks noGrp="1"/>
          </p:cNvSpPr>
          <p:nvPr>
            <p:ph sz="quarter" idx="1"/>
          </p:nvPr>
        </p:nvSpPr>
        <p:spPr>
          <a:xfrm>
            <a:off x="200819" y="838200"/>
            <a:ext cx="10363200" cy="5791200"/>
          </a:xfrm>
        </p:spPr>
        <p:txBody>
          <a:bodyPr>
            <a:normAutofit/>
          </a:bodyPr>
          <a:lstStyle/>
          <a:p>
            <a:pPr algn="just"/>
            <a:r>
              <a:rPr lang="en-US" sz="3200" dirty="0">
                <a:cs typeface="Times New Roman" pitchFamily="18" charset="0"/>
              </a:rPr>
              <a:t>Some of the water that reaches the ground infiltrates (soaks) into the soil. It may stay near the surface (soil moisture) or percolate deeper to become part of groundwater.</a:t>
            </a:r>
          </a:p>
        </p:txBody>
      </p:sp>
      <p:pic>
        <p:nvPicPr>
          <p:cNvPr id="6" name="Picture 5">
            <a:extLst>
              <a:ext uri="{FF2B5EF4-FFF2-40B4-BE49-F238E27FC236}">
                <a16:creationId xmlns:a16="http://schemas.microsoft.com/office/drawing/2014/main" id="{392E9B0F-A867-F623-FBF9-784197190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1619" y="2416491"/>
            <a:ext cx="5410200" cy="4238700"/>
          </a:xfrm>
          <a:prstGeom prst="rect">
            <a:avLst/>
          </a:prstGeom>
        </p:spPr>
      </p:pic>
    </p:spTree>
    <p:extLst>
      <p:ext uri="{BB962C8B-B14F-4D97-AF65-F5344CB8AC3E}">
        <p14:creationId xmlns:p14="http://schemas.microsoft.com/office/powerpoint/2010/main" val="366550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93E8C-8734-D7A7-9967-DCC636CD28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1D6C91-FEA6-7FAE-F1A1-E723A8FFF7A0}"/>
              </a:ext>
            </a:extLst>
          </p:cNvPr>
          <p:cNvSpPr>
            <a:spLocks noGrp="1"/>
          </p:cNvSpPr>
          <p:nvPr>
            <p:ph type="title"/>
          </p:nvPr>
        </p:nvSpPr>
        <p:spPr>
          <a:xfrm>
            <a:off x="369683" y="76200"/>
            <a:ext cx="9688354" cy="762000"/>
          </a:xfrm>
        </p:spPr>
        <p:txBody>
          <a:bodyPr>
            <a:normAutofit/>
          </a:bodyPr>
          <a:lstStyle/>
          <a:p>
            <a:r>
              <a:rPr lang="en-IN" b="1" dirty="0">
                <a:solidFill>
                  <a:schemeClr val="tx1"/>
                </a:solidFill>
                <a:latin typeface="+mn-lt"/>
              </a:rPr>
              <a:t>6. Runoff</a:t>
            </a:r>
          </a:p>
        </p:txBody>
      </p:sp>
      <p:sp>
        <p:nvSpPr>
          <p:cNvPr id="3" name="Content Placeholder 2">
            <a:extLst>
              <a:ext uri="{FF2B5EF4-FFF2-40B4-BE49-F238E27FC236}">
                <a16:creationId xmlns:a16="http://schemas.microsoft.com/office/drawing/2014/main" id="{2093A93B-7A8D-E7B3-6623-CBE9764D72F5}"/>
              </a:ext>
            </a:extLst>
          </p:cNvPr>
          <p:cNvSpPr>
            <a:spLocks noGrp="1"/>
          </p:cNvSpPr>
          <p:nvPr>
            <p:ph sz="quarter" idx="1"/>
          </p:nvPr>
        </p:nvSpPr>
        <p:spPr>
          <a:xfrm>
            <a:off x="200819" y="838200"/>
            <a:ext cx="10363200" cy="5791200"/>
          </a:xfrm>
        </p:spPr>
        <p:txBody>
          <a:bodyPr>
            <a:normAutofit/>
          </a:bodyPr>
          <a:lstStyle/>
          <a:p>
            <a:pPr algn="just"/>
            <a:r>
              <a:rPr lang="en-US" sz="3200" dirty="0">
                <a:cs typeface="Times New Roman" pitchFamily="18" charset="0"/>
              </a:rPr>
              <a:t>When rain falls on the land, some gets absorbed in soil while most of the water runs directly into streams or rivers.  Water that collects in rivers, streams, and oceans is called runoff.</a:t>
            </a:r>
          </a:p>
          <a:p>
            <a:pPr algn="just"/>
            <a:endParaRPr lang="en-US" sz="3200" dirty="0">
              <a:cs typeface="Times New Roman" pitchFamily="18" charset="0"/>
            </a:endParaRPr>
          </a:p>
        </p:txBody>
      </p:sp>
      <p:pic>
        <p:nvPicPr>
          <p:cNvPr id="6" name="Picture 5">
            <a:extLst>
              <a:ext uri="{FF2B5EF4-FFF2-40B4-BE49-F238E27FC236}">
                <a16:creationId xmlns:a16="http://schemas.microsoft.com/office/drawing/2014/main" id="{69F7176D-3C46-32EE-F808-C59D97B2B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683" y="2514600"/>
            <a:ext cx="10137913" cy="3886200"/>
          </a:xfrm>
          <a:prstGeom prst="rect">
            <a:avLst/>
          </a:prstGeom>
        </p:spPr>
      </p:pic>
    </p:spTree>
    <p:extLst>
      <p:ext uri="{BB962C8B-B14F-4D97-AF65-F5344CB8AC3E}">
        <p14:creationId xmlns:p14="http://schemas.microsoft.com/office/powerpoint/2010/main" val="119432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8AA31-6B1A-75C1-BB90-779D554551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2222AC-8AFB-BA92-F639-33CF2B9841DA}"/>
              </a:ext>
            </a:extLst>
          </p:cNvPr>
          <p:cNvSpPr>
            <a:spLocks noGrp="1"/>
          </p:cNvSpPr>
          <p:nvPr>
            <p:ph type="title"/>
          </p:nvPr>
        </p:nvSpPr>
        <p:spPr>
          <a:xfrm>
            <a:off x="369683" y="76200"/>
            <a:ext cx="9688354" cy="762000"/>
          </a:xfrm>
        </p:spPr>
        <p:txBody>
          <a:bodyPr>
            <a:normAutofit/>
          </a:bodyPr>
          <a:lstStyle/>
          <a:p>
            <a:r>
              <a:rPr lang="en-US" b="1" dirty="0">
                <a:solidFill>
                  <a:schemeClr val="tx1"/>
                </a:solidFill>
                <a:latin typeface="+mn-lt"/>
              </a:rPr>
              <a:t>7. Collection</a:t>
            </a:r>
            <a:endParaRPr lang="en-IN" b="1" dirty="0">
              <a:solidFill>
                <a:schemeClr val="tx1"/>
              </a:solidFill>
              <a:latin typeface="+mn-lt"/>
            </a:endParaRPr>
          </a:p>
        </p:txBody>
      </p:sp>
      <p:sp>
        <p:nvSpPr>
          <p:cNvPr id="3" name="Content Placeholder 2">
            <a:extLst>
              <a:ext uri="{FF2B5EF4-FFF2-40B4-BE49-F238E27FC236}">
                <a16:creationId xmlns:a16="http://schemas.microsoft.com/office/drawing/2014/main" id="{322F6DE9-53EA-3B91-BCCD-64A869D4EC57}"/>
              </a:ext>
            </a:extLst>
          </p:cNvPr>
          <p:cNvSpPr>
            <a:spLocks noGrp="1"/>
          </p:cNvSpPr>
          <p:nvPr>
            <p:ph sz="quarter" idx="1"/>
          </p:nvPr>
        </p:nvSpPr>
        <p:spPr>
          <a:xfrm>
            <a:off x="200819" y="838200"/>
            <a:ext cx="10363200" cy="5791200"/>
          </a:xfrm>
        </p:spPr>
        <p:txBody>
          <a:bodyPr>
            <a:normAutofit/>
          </a:bodyPr>
          <a:lstStyle/>
          <a:p>
            <a:pPr algn="just"/>
            <a:r>
              <a:rPr lang="en-US" sz="3200" dirty="0">
                <a:cs typeface="Times New Roman" pitchFamily="18" charset="0"/>
              </a:rPr>
              <a:t>Water collects in oceans, lakes, rivers, glaciers, and underground aquifers. From here, it can re-enter the cycle via evaporation or plant uptake.</a:t>
            </a:r>
          </a:p>
        </p:txBody>
      </p:sp>
      <p:pic>
        <p:nvPicPr>
          <p:cNvPr id="6" name="Picture 5">
            <a:extLst>
              <a:ext uri="{FF2B5EF4-FFF2-40B4-BE49-F238E27FC236}">
                <a16:creationId xmlns:a16="http://schemas.microsoft.com/office/drawing/2014/main" id="{FCA91773-D066-4F11-74DC-C5E5D9905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2619" y="1885950"/>
            <a:ext cx="6629400" cy="4972050"/>
          </a:xfrm>
          <a:prstGeom prst="rect">
            <a:avLst/>
          </a:prstGeom>
        </p:spPr>
      </p:pic>
    </p:spTree>
    <p:extLst>
      <p:ext uri="{BB962C8B-B14F-4D97-AF65-F5344CB8AC3E}">
        <p14:creationId xmlns:p14="http://schemas.microsoft.com/office/powerpoint/2010/main" val="132324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5CAD5-35A5-280F-3702-1A3C6B94BEF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690D02A4-B731-F896-E416-90592856CA1E}"/>
              </a:ext>
            </a:extLst>
          </p:cNvPr>
          <p:cNvPicPr>
            <a:picLocks noChangeAspect="1"/>
          </p:cNvPicPr>
          <p:nvPr/>
        </p:nvPicPr>
        <p:blipFill>
          <a:blip r:embed="rId2"/>
          <a:stretch>
            <a:fillRect/>
          </a:stretch>
        </p:blipFill>
        <p:spPr>
          <a:xfrm>
            <a:off x="0" y="0"/>
            <a:ext cx="10764838" cy="6858000"/>
          </a:xfrm>
          <a:prstGeom prst="rect">
            <a:avLst/>
          </a:prstGeom>
        </p:spPr>
      </p:pic>
    </p:spTree>
    <p:extLst>
      <p:ext uri="{BB962C8B-B14F-4D97-AF65-F5344CB8AC3E}">
        <p14:creationId xmlns:p14="http://schemas.microsoft.com/office/powerpoint/2010/main" val="4282366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A8A94-9408-7419-88F8-38D905A2A4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CB38AD-CDC5-899F-4DDC-46165A3B8480}"/>
              </a:ext>
            </a:extLst>
          </p:cNvPr>
          <p:cNvSpPr>
            <a:spLocks noGrp="1"/>
          </p:cNvSpPr>
          <p:nvPr>
            <p:ph type="title"/>
          </p:nvPr>
        </p:nvSpPr>
        <p:spPr>
          <a:xfrm>
            <a:off x="369683" y="76200"/>
            <a:ext cx="9688354" cy="762000"/>
          </a:xfrm>
        </p:spPr>
        <p:txBody>
          <a:bodyPr>
            <a:normAutofit/>
          </a:bodyPr>
          <a:lstStyle/>
          <a:p>
            <a:r>
              <a:rPr lang="en-IN" b="1" dirty="0">
                <a:solidFill>
                  <a:schemeClr val="tx1"/>
                </a:solidFill>
                <a:latin typeface="+mn-lt"/>
              </a:rPr>
              <a:t>💡 Additional Concepts</a:t>
            </a:r>
          </a:p>
        </p:txBody>
      </p:sp>
      <p:sp>
        <p:nvSpPr>
          <p:cNvPr id="3" name="Content Placeholder 2">
            <a:extLst>
              <a:ext uri="{FF2B5EF4-FFF2-40B4-BE49-F238E27FC236}">
                <a16:creationId xmlns:a16="http://schemas.microsoft.com/office/drawing/2014/main" id="{95BE03C3-9F0D-D1F5-79AE-89CEA742C1D7}"/>
              </a:ext>
            </a:extLst>
          </p:cNvPr>
          <p:cNvSpPr>
            <a:spLocks noGrp="1"/>
          </p:cNvSpPr>
          <p:nvPr>
            <p:ph sz="quarter" idx="1"/>
          </p:nvPr>
        </p:nvSpPr>
        <p:spPr>
          <a:xfrm>
            <a:off x="200819" y="838200"/>
            <a:ext cx="10363200" cy="5791200"/>
          </a:xfrm>
        </p:spPr>
        <p:txBody>
          <a:bodyPr>
            <a:normAutofit/>
          </a:bodyPr>
          <a:lstStyle/>
          <a:p>
            <a:pPr algn="just"/>
            <a:r>
              <a:rPr lang="en-US" sz="4400" dirty="0">
                <a:cs typeface="Times New Roman" pitchFamily="18" charset="0"/>
              </a:rPr>
              <a:t>☁️ </a:t>
            </a:r>
            <a:r>
              <a:rPr lang="en-US" sz="4400" b="1" dirty="0">
                <a:cs typeface="Times New Roman" pitchFamily="18" charset="0"/>
              </a:rPr>
              <a:t>Sublimation</a:t>
            </a:r>
          </a:p>
          <a:p>
            <a:pPr algn="just"/>
            <a:r>
              <a:rPr lang="en-US" sz="4400" dirty="0">
                <a:cs typeface="Times New Roman" pitchFamily="18" charset="0"/>
              </a:rPr>
              <a:t>Solid water (ice or snow) turns directly into vapor without becoming liquid.</a:t>
            </a:r>
          </a:p>
          <a:p>
            <a:pPr algn="just"/>
            <a:r>
              <a:rPr lang="en-US" sz="4400" dirty="0">
                <a:cs typeface="Times New Roman" pitchFamily="18" charset="0"/>
              </a:rPr>
              <a:t>Happens in very cold, dry environments (e.g., mountain peaks).</a:t>
            </a:r>
          </a:p>
          <a:p>
            <a:pPr algn="just"/>
            <a:r>
              <a:rPr lang="en-US" sz="4400" dirty="0">
                <a:cs typeface="Times New Roman" pitchFamily="18" charset="0"/>
              </a:rPr>
              <a:t>💨 </a:t>
            </a:r>
            <a:r>
              <a:rPr lang="en-US" sz="4400" b="1" dirty="0">
                <a:cs typeface="Times New Roman" pitchFamily="18" charset="0"/>
              </a:rPr>
              <a:t>Deposition</a:t>
            </a:r>
          </a:p>
          <a:p>
            <a:pPr algn="just"/>
            <a:r>
              <a:rPr lang="en-US" sz="4400" dirty="0">
                <a:cs typeface="Times New Roman" pitchFamily="18" charset="0"/>
              </a:rPr>
              <a:t> Opposite of sublimation: water vapor turns directly into ice (like frost formation).</a:t>
            </a:r>
          </a:p>
        </p:txBody>
      </p:sp>
    </p:spTree>
    <p:extLst>
      <p:ext uri="{BB962C8B-B14F-4D97-AF65-F5344CB8AC3E}">
        <p14:creationId xmlns:p14="http://schemas.microsoft.com/office/powerpoint/2010/main" val="168529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6BE37-0822-99B2-5330-FE437576F4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B3E8B-7950-B112-56B3-CBD564D327CC}"/>
              </a:ext>
            </a:extLst>
          </p:cNvPr>
          <p:cNvSpPr>
            <a:spLocks noGrp="1"/>
          </p:cNvSpPr>
          <p:nvPr>
            <p:ph type="title"/>
          </p:nvPr>
        </p:nvSpPr>
        <p:spPr>
          <a:xfrm>
            <a:off x="369683" y="76200"/>
            <a:ext cx="9688354" cy="762000"/>
          </a:xfrm>
        </p:spPr>
        <p:txBody>
          <a:bodyPr>
            <a:normAutofit/>
          </a:bodyPr>
          <a:lstStyle/>
          <a:p>
            <a:r>
              <a:rPr lang="en-IN" b="1" dirty="0">
                <a:solidFill>
                  <a:schemeClr val="tx1"/>
                </a:solidFill>
                <a:latin typeface="+mn-lt"/>
              </a:rPr>
              <a:t>🌍 Human Influence</a:t>
            </a:r>
          </a:p>
        </p:txBody>
      </p:sp>
      <p:sp>
        <p:nvSpPr>
          <p:cNvPr id="3" name="Content Placeholder 2">
            <a:extLst>
              <a:ext uri="{FF2B5EF4-FFF2-40B4-BE49-F238E27FC236}">
                <a16:creationId xmlns:a16="http://schemas.microsoft.com/office/drawing/2014/main" id="{1CA015EB-924A-29D4-2B28-0FCEB3C8A872}"/>
              </a:ext>
            </a:extLst>
          </p:cNvPr>
          <p:cNvSpPr>
            <a:spLocks noGrp="1"/>
          </p:cNvSpPr>
          <p:nvPr>
            <p:ph sz="quarter" idx="1"/>
          </p:nvPr>
        </p:nvSpPr>
        <p:spPr>
          <a:xfrm>
            <a:off x="200819" y="838200"/>
            <a:ext cx="10363200" cy="5791200"/>
          </a:xfrm>
        </p:spPr>
        <p:txBody>
          <a:bodyPr>
            <a:normAutofit/>
          </a:bodyPr>
          <a:lstStyle/>
          <a:p>
            <a:pPr algn="just"/>
            <a:r>
              <a:rPr lang="en-US" sz="4400" dirty="0">
                <a:cs typeface="Times New Roman" pitchFamily="18" charset="0"/>
              </a:rPr>
              <a:t>Urbanization, deforestation, and climate change can alter the natural water cycle:</a:t>
            </a:r>
          </a:p>
          <a:p>
            <a:pPr algn="just"/>
            <a:r>
              <a:rPr lang="en-US" sz="4400" dirty="0">
                <a:cs typeface="Times New Roman" pitchFamily="18" charset="0"/>
              </a:rPr>
              <a:t>Less infiltration due to paved surfaces.</a:t>
            </a:r>
          </a:p>
          <a:p>
            <a:pPr algn="just"/>
            <a:r>
              <a:rPr lang="en-US" sz="4400" dirty="0">
                <a:cs typeface="Times New Roman" pitchFamily="18" charset="0"/>
              </a:rPr>
              <a:t>Increased runoff and flooding.</a:t>
            </a:r>
          </a:p>
          <a:p>
            <a:pPr algn="just"/>
            <a:r>
              <a:rPr lang="en-US" sz="4400" dirty="0">
                <a:cs typeface="Times New Roman" pitchFamily="18" charset="0"/>
              </a:rPr>
              <a:t>Changes in precipitation patterns.</a:t>
            </a:r>
          </a:p>
        </p:txBody>
      </p:sp>
    </p:spTree>
    <p:extLst>
      <p:ext uri="{BB962C8B-B14F-4D97-AF65-F5344CB8AC3E}">
        <p14:creationId xmlns:p14="http://schemas.microsoft.com/office/powerpoint/2010/main" val="5715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2819" y="2286000"/>
            <a:ext cx="9150112" cy="1828800"/>
          </a:xfrm>
        </p:spPr>
        <p:txBody>
          <a:bodyPr>
            <a:normAutofit fontScale="90000"/>
          </a:bodyPr>
          <a:lstStyle/>
          <a:p>
            <a:pPr algn="ctr"/>
            <a:r>
              <a:rPr lang="en-IN" sz="11500" b="1" dirty="0">
                <a:solidFill>
                  <a:schemeClr val="tx1"/>
                </a:solidFill>
                <a:latin typeface="+mn-lt"/>
              </a:rPr>
              <a:t>THANK YOU</a:t>
            </a:r>
          </a:p>
        </p:txBody>
      </p:sp>
    </p:spTree>
    <p:extLst>
      <p:ext uri="{BB962C8B-B14F-4D97-AF65-F5344CB8AC3E}">
        <p14:creationId xmlns:p14="http://schemas.microsoft.com/office/powerpoint/2010/main" val="57411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4E857-024F-5BC2-1D6F-1B8D3EE5B1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BAEF02-83AA-61C6-52E4-98F4818192FA}"/>
              </a:ext>
            </a:extLst>
          </p:cNvPr>
          <p:cNvSpPr>
            <a:spLocks noGrp="1"/>
          </p:cNvSpPr>
          <p:nvPr>
            <p:ph type="title"/>
          </p:nvPr>
        </p:nvSpPr>
        <p:spPr>
          <a:xfrm>
            <a:off x="369683" y="76200"/>
            <a:ext cx="9688354" cy="762000"/>
          </a:xfrm>
        </p:spPr>
        <p:txBody>
          <a:bodyPr>
            <a:normAutofit/>
          </a:bodyPr>
          <a:lstStyle/>
          <a:p>
            <a:r>
              <a:rPr lang="en-IN" b="1" dirty="0">
                <a:solidFill>
                  <a:schemeClr val="tx1"/>
                </a:solidFill>
                <a:latin typeface="+mn-lt"/>
              </a:rPr>
              <a:t>Water Cycles</a:t>
            </a:r>
          </a:p>
        </p:txBody>
      </p:sp>
      <p:sp>
        <p:nvSpPr>
          <p:cNvPr id="3" name="Content Placeholder 2">
            <a:extLst>
              <a:ext uri="{FF2B5EF4-FFF2-40B4-BE49-F238E27FC236}">
                <a16:creationId xmlns:a16="http://schemas.microsoft.com/office/drawing/2014/main" id="{91BA731A-D754-2E5A-14F2-2373D1FFE83D}"/>
              </a:ext>
            </a:extLst>
          </p:cNvPr>
          <p:cNvSpPr>
            <a:spLocks noGrp="1"/>
          </p:cNvSpPr>
          <p:nvPr>
            <p:ph sz="quarter" idx="1"/>
          </p:nvPr>
        </p:nvSpPr>
        <p:spPr>
          <a:xfrm>
            <a:off x="200819" y="838200"/>
            <a:ext cx="10363200" cy="5791200"/>
          </a:xfrm>
        </p:spPr>
        <p:txBody>
          <a:bodyPr>
            <a:normAutofit lnSpcReduction="10000"/>
          </a:bodyPr>
          <a:lstStyle/>
          <a:p>
            <a:pPr algn="just"/>
            <a:r>
              <a:rPr lang="en-US" sz="4400" dirty="0">
                <a:cs typeface="Times New Roman" pitchFamily="18" charset="0"/>
              </a:rPr>
              <a:t>Water never leaves the Earth. It is constantly being cycled through the atmosphere, ocean, and land. This process, known as the water cycle, is driven by energy from the sun. </a:t>
            </a:r>
          </a:p>
          <a:p>
            <a:pPr algn="just"/>
            <a:r>
              <a:rPr lang="en-US" sz="4400" dirty="0">
                <a:cs typeface="Times New Roman" pitchFamily="18" charset="0"/>
              </a:rPr>
              <a:t>The water cycle is crucial to the existence of life on our planet. </a:t>
            </a:r>
          </a:p>
          <a:p>
            <a:pPr algn="just"/>
            <a:r>
              <a:rPr lang="en-US" sz="4400" dirty="0">
                <a:cs typeface="Times New Roman" pitchFamily="18" charset="0"/>
              </a:rPr>
              <a:t>Water cycle is a key ecological process that ensures the availability of water across all living systems.</a:t>
            </a:r>
          </a:p>
        </p:txBody>
      </p:sp>
    </p:spTree>
    <p:extLst>
      <p:ext uri="{BB962C8B-B14F-4D97-AF65-F5344CB8AC3E}">
        <p14:creationId xmlns:p14="http://schemas.microsoft.com/office/powerpoint/2010/main" val="311674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EB0BB-A7AE-B806-7CF0-B9C12D3B93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ED5D3F-7EA7-5308-B7B5-18E59802CC6F}"/>
              </a:ext>
            </a:extLst>
          </p:cNvPr>
          <p:cNvSpPr>
            <a:spLocks noGrp="1"/>
          </p:cNvSpPr>
          <p:nvPr>
            <p:ph type="title"/>
          </p:nvPr>
        </p:nvSpPr>
        <p:spPr>
          <a:xfrm>
            <a:off x="369683" y="76200"/>
            <a:ext cx="9688354" cy="762000"/>
          </a:xfrm>
        </p:spPr>
        <p:txBody>
          <a:bodyPr>
            <a:normAutofit/>
          </a:bodyPr>
          <a:lstStyle/>
          <a:p>
            <a:r>
              <a:rPr lang="en-IN" b="1" dirty="0">
                <a:solidFill>
                  <a:schemeClr val="tx1"/>
                </a:solidFill>
                <a:latin typeface="+mn-lt"/>
              </a:rPr>
              <a:t>Water Cycles</a:t>
            </a:r>
          </a:p>
        </p:txBody>
      </p:sp>
      <p:sp>
        <p:nvSpPr>
          <p:cNvPr id="3" name="Content Placeholder 2">
            <a:extLst>
              <a:ext uri="{FF2B5EF4-FFF2-40B4-BE49-F238E27FC236}">
                <a16:creationId xmlns:a16="http://schemas.microsoft.com/office/drawing/2014/main" id="{89BB4A5E-1AE7-C5C4-ADCB-C7DAB47CF8B8}"/>
              </a:ext>
            </a:extLst>
          </p:cNvPr>
          <p:cNvSpPr>
            <a:spLocks noGrp="1"/>
          </p:cNvSpPr>
          <p:nvPr>
            <p:ph sz="quarter" idx="1"/>
          </p:nvPr>
        </p:nvSpPr>
        <p:spPr>
          <a:xfrm>
            <a:off x="200819" y="838200"/>
            <a:ext cx="10363200" cy="5791200"/>
          </a:xfrm>
        </p:spPr>
        <p:txBody>
          <a:bodyPr>
            <a:normAutofit/>
          </a:bodyPr>
          <a:lstStyle/>
          <a:p>
            <a:pPr algn="just"/>
            <a:r>
              <a:rPr lang="en-US" sz="4400" dirty="0">
                <a:cs typeface="Times New Roman" pitchFamily="18" charset="0"/>
              </a:rPr>
              <a:t>The water cycle (also called the hydrologic cycle) is a biogeochemical cycle that describes how water moves continuously through the biosphere, atmosphere, geosphere, and hydrosphere. </a:t>
            </a:r>
          </a:p>
          <a:p>
            <a:pPr algn="just"/>
            <a:r>
              <a:rPr lang="en-US" sz="4400" dirty="0">
                <a:cs typeface="Times New Roman" pitchFamily="18" charset="0"/>
              </a:rPr>
              <a:t>It is essential for ecosystem stability, plant and animal survival, nutrient cycling, and climate regulation.</a:t>
            </a:r>
          </a:p>
        </p:txBody>
      </p:sp>
    </p:spTree>
    <p:extLst>
      <p:ext uri="{BB962C8B-B14F-4D97-AF65-F5344CB8AC3E}">
        <p14:creationId xmlns:p14="http://schemas.microsoft.com/office/powerpoint/2010/main" val="59478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FE95B-96E6-58DE-4313-80E5AC3A1C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31884B-276F-C040-C2CE-2F92DBC7953D}"/>
              </a:ext>
            </a:extLst>
          </p:cNvPr>
          <p:cNvSpPr>
            <a:spLocks noGrp="1"/>
          </p:cNvSpPr>
          <p:nvPr>
            <p:ph type="title"/>
          </p:nvPr>
        </p:nvSpPr>
        <p:spPr>
          <a:xfrm>
            <a:off x="369683" y="76200"/>
            <a:ext cx="9688354" cy="762000"/>
          </a:xfrm>
        </p:spPr>
        <p:txBody>
          <a:bodyPr>
            <a:normAutofit/>
          </a:bodyPr>
          <a:lstStyle/>
          <a:p>
            <a:r>
              <a:rPr lang="en-IN" b="1" dirty="0">
                <a:solidFill>
                  <a:schemeClr val="tx1"/>
                </a:solidFill>
                <a:latin typeface="+mn-lt"/>
              </a:rPr>
              <a:t>Water Cycles Stages / Steps</a:t>
            </a:r>
          </a:p>
        </p:txBody>
      </p:sp>
      <p:sp>
        <p:nvSpPr>
          <p:cNvPr id="3" name="Content Placeholder 2">
            <a:extLst>
              <a:ext uri="{FF2B5EF4-FFF2-40B4-BE49-F238E27FC236}">
                <a16:creationId xmlns:a16="http://schemas.microsoft.com/office/drawing/2014/main" id="{7376F059-00D5-679A-55C0-2F73B35E9697}"/>
              </a:ext>
            </a:extLst>
          </p:cNvPr>
          <p:cNvSpPr>
            <a:spLocks noGrp="1"/>
          </p:cNvSpPr>
          <p:nvPr>
            <p:ph sz="quarter" idx="1"/>
          </p:nvPr>
        </p:nvSpPr>
        <p:spPr>
          <a:xfrm>
            <a:off x="200819" y="838200"/>
            <a:ext cx="10363200" cy="5791200"/>
          </a:xfrm>
        </p:spPr>
        <p:txBody>
          <a:bodyPr>
            <a:normAutofit/>
          </a:bodyPr>
          <a:lstStyle/>
          <a:p>
            <a:pPr algn="just"/>
            <a:r>
              <a:rPr lang="en-US" sz="4400" dirty="0">
                <a:cs typeface="Times New Roman" pitchFamily="18" charset="0"/>
              </a:rPr>
              <a:t>1. Evaporation</a:t>
            </a:r>
          </a:p>
          <a:p>
            <a:pPr algn="just"/>
            <a:r>
              <a:rPr lang="en-US" sz="4400" dirty="0">
                <a:cs typeface="Times New Roman" pitchFamily="18" charset="0"/>
              </a:rPr>
              <a:t>2. Transpiration</a:t>
            </a:r>
          </a:p>
          <a:p>
            <a:pPr algn="just"/>
            <a:r>
              <a:rPr lang="en-US" sz="4400" dirty="0">
                <a:cs typeface="Times New Roman" pitchFamily="18" charset="0"/>
              </a:rPr>
              <a:t>3. Condensation</a:t>
            </a:r>
          </a:p>
          <a:p>
            <a:pPr algn="just"/>
            <a:r>
              <a:rPr lang="en-US" sz="4400" dirty="0">
                <a:cs typeface="Times New Roman" pitchFamily="18" charset="0"/>
              </a:rPr>
              <a:t>4. Precipitation</a:t>
            </a:r>
          </a:p>
          <a:p>
            <a:pPr algn="just"/>
            <a:r>
              <a:rPr lang="en-US" sz="4400" dirty="0">
                <a:cs typeface="Times New Roman" pitchFamily="18" charset="0"/>
              </a:rPr>
              <a:t>5. Infiltration and Percolation</a:t>
            </a:r>
          </a:p>
          <a:p>
            <a:pPr algn="just"/>
            <a:r>
              <a:rPr lang="en-US" sz="4400" dirty="0">
                <a:cs typeface="Times New Roman" pitchFamily="18" charset="0"/>
              </a:rPr>
              <a:t>6. Runoff</a:t>
            </a:r>
          </a:p>
          <a:p>
            <a:pPr algn="just"/>
            <a:r>
              <a:rPr lang="en-US" sz="4400" dirty="0">
                <a:cs typeface="Times New Roman" pitchFamily="18" charset="0"/>
              </a:rPr>
              <a:t>7. Collection</a:t>
            </a:r>
          </a:p>
        </p:txBody>
      </p:sp>
    </p:spTree>
    <p:extLst>
      <p:ext uri="{BB962C8B-B14F-4D97-AF65-F5344CB8AC3E}">
        <p14:creationId xmlns:p14="http://schemas.microsoft.com/office/powerpoint/2010/main" val="16400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F2767-2AAE-524F-3984-8525B6B326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A45948-E126-AF5C-2B7F-3A1D96DF341B}"/>
              </a:ext>
            </a:extLst>
          </p:cNvPr>
          <p:cNvSpPr>
            <a:spLocks noGrp="1"/>
          </p:cNvSpPr>
          <p:nvPr>
            <p:ph type="title"/>
          </p:nvPr>
        </p:nvSpPr>
        <p:spPr>
          <a:xfrm>
            <a:off x="369683" y="76200"/>
            <a:ext cx="9688354" cy="762000"/>
          </a:xfrm>
        </p:spPr>
        <p:txBody>
          <a:bodyPr>
            <a:normAutofit/>
          </a:bodyPr>
          <a:lstStyle/>
          <a:p>
            <a:r>
              <a:rPr lang="en-IN" b="1" dirty="0">
                <a:solidFill>
                  <a:schemeClr val="tx1"/>
                </a:solidFill>
                <a:latin typeface="+mn-lt"/>
              </a:rPr>
              <a:t>1. Evaporation</a:t>
            </a:r>
          </a:p>
        </p:txBody>
      </p:sp>
      <p:sp>
        <p:nvSpPr>
          <p:cNvPr id="3" name="Content Placeholder 2">
            <a:extLst>
              <a:ext uri="{FF2B5EF4-FFF2-40B4-BE49-F238E27FC236}">
                <a16:creationId xmlns:a16="http://schemas.microsoft.com/office/drawing/2014/main" id="{63F4CAD2-D5DD-56D3-9B2A-CF01E2333D6F}"/>
              </a:ext>
            </a:extLst>
          </p:cNvPr>
          <p:cNvSpPr>
            <a:spLocks noGrp="1"/>
          </p:cNvSpPr>
          <p:nvPr>
            <p:ph sz="quarter" idx="1"/>
          </p:nvPr>
        </p:nvSpPr>
        <p:spPr>
          <a:xfrm>
            <a:off x="200819" y="838200"/>
            <a:ext cx="10363200" cy="5791200"/>
          </a:xfrm>
        </p:spPr>
        <p:txBody>
          <a:bodyPr>
            <a:normAutofit/>
          </a:bodyPr>
          <a:lstStyle/>
          <a:p>
            <a:pPr algn="just"/>
            <a:r>
              <a:rPr lang="en-US" sz="4000" dirty="0">
                <a:cs typeface="Times New Roman" pitchFamily="18" charset="0"/>
              </a:rPr>
              <a:t>During part of the water cycle, the sun heats up liquid water and changes it to a gas by the process of evaporation. Water that  evaporates from Earth’s oceans, lakes, rivers, and moist soil rises up into the atmosphere.</a:t>
            </a:r>
          </a:p>
          <a:p>
            <a:pPr algn="just"/>
            <a:br>
              <a:rPr lang="en-US" sz="4000" dirty="0">
                <a:cs typeface="Times New Roman" pitchFamily="18" charset="0"/>
              </a:rPr>
            </a:br>
            <a:endParaRPr lang="en-US" sz="4000" dirty="0">
              <a:cs typeface="Times New Roman" pitchFamily="18" charset="0"/>
            </a:endParaRPr>
          </a:p>
        </p:txBody>
      </p:sp>
      <p:pic>
        <p:nvPicPr>
          <p:cNvPr id="4" name="Picture 5" descr="steam">
            <a:extLst>
              <a:ext uri="{FF2B5EF4-FFF2-40B4-BE49-F238E27FC236}">
                <a16:creationId xmlns:a16="http://schemas.microsoft.com/office/drawing/2014/main" id="{472328EA-94BE-0446-40FD-E41C8452BB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867819" y="3276600"/>
            <a:ext cx="5105400" cy="3445252"/>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042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9F5AC-708F-8712-0BF6-140EF40612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A20126-EEAD-D3DD-23F4-02F0445F03F1}"/>
              </a:ext>
            </a:extLst>
          </p:cNvPr>
          <p:cNvSpPr>
            <a:spLocks noGrp="1"/>
          </p:cNvSpPr>
          <p:nvPr>
            <p:ph type="title"/>
          </p:nvPr>
        </p:nvSpPr>
        <p:spPr>
          <a:xfrm>
            <a:off x="369683" y="76200"/>
            <a:ext cx="9688354" cy="762000"/>
          </a:xfrm>
        </p:spPr>
        <p:txBody>
          <a:bodyPr>
            <a:normAutofit/>
          </a:bodyPr>
          <a:lstStyle/>
          <a:p>
            <a:r>
              <a:rPr lang="en-IN" b="1" dirty="0">
                <a:solidFill>
                  <a:schemeClr val="tx1"/>
                </a:solidFill>
                <a:latin typeface="+mn-lt"/>
              </a:rPr>
              <a:t>2. Transpiration</a:t>
            </a:r>
          </a:p>
        </p:txBody>
      </p:sp>
      <p:sp>
        <p:nvSpPr>
          <p:cNvPr id="3" name="Content Placeholder 2">
            <a:extLst>
              <a:ext uri="{FF2B5EF4-FFF2-40B4-BE49-F238E27FC236}">
                <a16:creationId xmlns:a16="http://schemas.microsoft.com/office/drawing/2014/main" id="{052B99DB-4016-EC53-553E-0D1E0F3F919A}"/>
              </a:ext>
            </a:extLst>
          </p:cNvPr>
          <p:cNvSpPr>
            <a:spLocks noGrp="1"/>
          </p:cNvSpPr>
          <p:nvPr>
            <p:ph sz="quarter" idx="1"/>
          </p:nvPr>
        </p:nvSpPr>
        <p:spPr>
          <a:xfrm>
            <a:off x="200819" y="838200"/>
            <a:ext cx="10363200" cy="5791200"/>
          </a:xfrm>
        </p:spPr>
        <p:txBody>
          <a:bodyPr>
            <a:normAutofit/>
          </a:bodyPr>
          <a:lstStyle/>
          <a:p>
            <a:pPr algn="just"/>
            <a:r>
              <a:rPr lang="en-US" sz="4000" dirty="0">
                <a:cs typeface="Times New Roman" pitchFamily="18" charset="0"/>
              </a:rPr>
              <a:t>The process of evaporation from plants is called transpiration. (In other words, it’s like plants sweating.)</a:t>
            </a:r>
          </a:p>
          <a:p>
            <a:pPr algn="just"/>
            <a:br>
              <a:rPr lang="en-US" sz="4000" dirty="0">
                <a:cs typeface="Times New Roman" pitchFamily="18" charset="0"/>
              </a:rPr>
            </a:br>
            <a:endParaRPr lang="en-US" sz="4000" dirty="0">
              <a:cs typeface="Times New Roman" pitchFamily="18" charset="0"/>
            </a:endParaRPr>
          </a:p>
          <a:p>
            <a:pPr algn="just"/>
            <a:endParaRPr lang="en-US" sz="4000" dirty="0">
              <a:cs typeface="Times New Roman" pitchFamily="18" charset="0"/>
            </a:endParaRPr>
          </a:p>
        </p:txBody>
      </p:sp>
      <p:pic>
        <p:nvPicPr>
          <p:cNvPr id="5" name="Picture 7" descr="trans">
            <a:hlinkClick r:id="rId2"/>
            <a:extLst>
              <a:ext uri="{FF2B5EF4-FFF2-40B4-BE49-F238E27FC236}">
                <a16:creationId xmlns:a16="http://schemas.microsoft.com/office/drawing/2014/main" id="{87C6A52B-D10A-C765-A7AF-EA83406DD4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1247" y="2133600"/>
            <a:ext cx="4154772" cy="461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95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95D87-D604-CD3F-FA49-62A0DE16FD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B82DF3-5406-AA85-1F64-BAE0AEEC33F7}"/>
              </a:ext>
            </a:extLst>
          </p:cNvPr>
          <p:cNvSpPr>
            <a:spLocks noGrp="1"/>
          </p:cNvSpPr>
          <p:nvPr>
            <p:ph type="title"/>
          </p:nvPr>
        </p:nvSpPr>
        <p:spPr>
          <a:xfrm>
            <a:off x="369683" y="76200"/>
            <a:ext cx="9688354" cy="762000"/>
          </a:xfrm>
        </p:spPr>
        <p:txBody>
          <a:bodyPr>
            <a:normAutofit/>
          </a:bodyPr>
          <a:lstStyle/>
          <a:p>
            <a:r>
              <a:rPr lang="en-IN" b="1" dirty="0">
                <a:solidFill>
                  <a:schemeClr val="tx1"/>
                </a:solidFill>
                <a:latin typeface="+mn-lt"/>
              </a:rPr>
              <a:t>3. Condensation</a:t>
            </a:r>
          </a:p>
        </p:txBody>
      </p:sp>
      <p:sp>
        <p:nvSpPr>
          <p:cNvPr id="3" name="Content Placeholder 2">
            <a:extLst>
              <a:ext uri="{FF2B5EF4-FFF2-40B4-BE49-F238E27FC236}">
                <a16:creationId xmlns:a16="http://schemas.microsoft.com/office/drawing/2014/main" id="{56DFDACD-AEF2-5C56-8029-51C5C2AD2DCB}"/>
              </a:ext>
            </a:extLst>
          </p:cNvPr>
          <p:cNvSpPr>
            <a:spLocks noGrp="1"/>
          </p:cNvSpPr>
          <p:nvPr>
            <p:ph sz="quarter" idx="1"/>
          </p:nvPr>
        </p:nvSpPr>
        <p:spPr>
          <a:xfrm>
            <a:off x="200819" y="838200"/>
            <a:ext cx="10363200" cy="5791200"/>
          </a:xfrm>
        </p:spPr>
        <p:txBody>
          <a:bodyPr>
            <a:normAutofit/>
          </a:bodyPr>
          <a:lstStyle/>
          <a:p>
            <a:pPr algn="just"/>
            <a:r>
              <a:rPr lang="en-US" sz="3600" dirty="0">
                <a:cs typeface="Times New Roman" pitchFamily="18" charset="0"/>
              </a:rPr>
              <a:t>As water (in the form of gas) rises higher in the atmosphere, it starts to cool and become a liquid again.  This process is called condensation.  When a large amount of water vapor condenses, it results in the formation of clouds.</a:t>
            </a:r>
          </a:p>
          <a:p>
            <a:pPr algn="just"/>
            <a:endParaRPr lang="en-US" sz="3600" dirty="0">
              <a:cs typeface="Times New Roman" pitchFamily="18" charset="0"/>
            </a:endParaRPr>
          </a:p>
        </p:txBody>
      </p:sp>
      <p:pic>
        <p:nvPicPr>
          <p:cNvPr id="4" name="Picture 4" descr="08_sky-clouds-x">
            <a:hlinkClick r:id="rId2"/>
            <a:extLst>
              <a:ext uri="{FF2B5EF4-FFF2-40B4-BE49-F238E27FC236}">
                <a16:creationId xmlns:a16="http://schemas.microsoft.com/office/drawing/2014/main" id="{B41B98F8-0286-B337-11CA-9B9776E5C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410619" y="3048000"/>
            <a:ext cx="6943725" cy="371856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7477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704EB-8730-3DE4-F6A6-D5599C9DD779}"/>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B8A094A1-FF87-0D85-C63C-48DD22DD65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682" y="813582"/>
            <a:ext cx="10068299" cy="5663418"/>
          </a:xfrm>
          <a:prstGeom prst="rect">
            <a:avLst/>
          </a:prstGeom>
        </p:spPr>
      </p:pic>
      <p:sp>
        <p:nvSpPr>
          <p:cNvPr id="11" name="Title 1">
            <a:extLst>
              <a:ext uri="{FF2B5EF4-FFF2-40B4-BE49-F238E27FC236}">
                <a16:creationId xmlns:a16="http://schemas.microsoft.com/office/drawing/2014/main" id="{36141001-808D-189D-3901-5A93796C6739}"/>
              </a:ext>
            </a:extLst>
          </p:cNvPr>
          <p:cNvSpPr>
            <a:spLocks noGrp="1"/>
          </p:cNvSpPr>
          <p:nvPr>
            <p:ph type="title"/>
          </p:nvPr>
        </p:nvSpPr>
        <p:spPr>
          <a:xfrm>
            <a:off x="369683" y="76200"/>
            <a:ext cx="9688354" cy="762000"/>
          </a:xfrm>
        </p:spPr>
        <p:txBody>
          <a:bodyPr>
            <a:normAutofit/>
          </a:bodyPr>
          <a:lstStyle/>
          <a:p>
            <a:r>
              <a:rPr lang="en-IN" b="1" dirty="0">
                <a:solidFill>
                  <a:schemeClr val="tx1"/>
                </a:solidFill>
                <a:latin typeface="+mn-lt"/>
              </a:rPr>
              <a:t>3. Condensation</a:t>
            </a:r>
          </a:p>
        </p:txBody>
      </p:sp>
    </p:spTree>
    <p:extLst>
      <p:ext uri="{BB962C8B-B14F-4D97-AF65-F5344CB8AC3E}">
        <p14:creationId xmlns:p14="http://schemas.microsoft.com/office/powerpoint/2010/main" val="326029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7EB4F-20DD-94FC-8624-1FD88BA5AA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75CA3B-C7FE-4786-4A31-6942B087EB5B}"/>
              </a:ext>
            </a:extLst>
          </p:cNvPr>
          <p:cNvSpPr>
            <a:spLocks noGrp="1"/>
          </p:cNvSpPr>
          <p:nvPr>
            <p:ph type="title"/>
          </p:nvPr>
        </p:nvSpPr>
        <p:spPr>
          <a:xfrm>
            <a:off x="369683" y="76200"/>
            <a:ext cx="9688354" cy="762000"/>
          </a:xfrm>
        </p:spPr>
        <p:txBody>
          <a:bodyPr>
            <a:normAutofit/>
          </a:bodyPr>
          <a:lstStyle/>
          <a:p>
            <a:r>
              <a:rPr lang="en-IN" b="1" dirty="0">
                <a:solidFill>
                  <a:schemeClr val="tx1"/>
                </a:solidFill>
                <a:latin typeface="+mn-lt"/>
              </a:rPr>
              <a:t>4. Precipitation</a:t>
            </a:r>
          </a:p>
        </p:txBody>
      </p:sp>
      <p:sp>
        <p:nvSpPr>
          <p:cNvPr id="3" name="Content Placeholder 2">
            <a:extLst>
              <a:ext uri="{FF2B5EF4-FFF2-40B4-BE49-F238E27FC236}">
                <a16:creationId xmlns:a16="http://schemas.microsoft.com/office/drawing/2014/main" id="{D86306E0-3B42-2B86-9C83-F60B98BF2191}"/>
              </a:ext>
            </a:extLst>
          </p:cNvPr>
          <p:cNvSpPr>
            <a:spLocks noGrp="1"/>
          </p:cNvSpPr>
          <p:nvPr>
            <p:ph sz="quarter" idx="1"/>
          </p:nvPr>
        </p:nvSpPr>
        <p:spPr>
          <a:xfrm>
            <a:off x="200819" y="838200"/>
            <a:ext cx="10363200" cy="5791200"/>
          </a:xfrm>
        </p:spPr>
        <p:txBody>
          <a:bodyPr>
            <a:normAutofit/>
          </a:bodyPr>
          <a:lstStyle/>
          <a:p>
            <a:pPr algn="just"/>
            <a:r>
              <a:rPr lang="en-US" sz="3600" dirty="0">
                <a:cs typeface="Times New Roman" pitchFamily="18" charset="0"/>
              </a:rPr>
              <a:t>When the water in the clouds gets too heavy, the water falls back to the earth (Rain, snow, hail).  This is called precipitation.</a:t>
            </a:r>
          </a:p>
          <a:p>
            <a:pPr algn="just"/>
            <a:br>
              <a:rPr lang="en-US" sz="3600" dirty="0">
                <a:cs typeface="Times New Roman" pitchFamily="18" charset="0"/>
              </a:rPr>
            </a:br>
            <a:endParaRPr lang="en-US" sz="3600" dirty="0">
              <a:cs typeface="Times New Roman" pitchFamily="18" charset="0"/>
            </a:endParaRPr>
          </a:p>
        </p:txBody>
      </p:sp>
      <p:pic>
        <p:nvPicPr>
          <p:cNvPr id="6" name="Picture 5">
            <a:extLst>
              <a:ext uri="{FF2B5EF4-FFF2-40B4-BE49-F238E27FC236}">
                <a16:creationId xmlns:a16="http://schemas.microsoft.com/office/drawing/2014/main" id="{BE06A280-43D2-6293-66C9-AFE401F19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4019" y="2000249"/>
            <a:ext cx="7010400" cy="5129561"/>
          </a:xfrm>
          <a:prstGeom prst="rect">
            <a:avLst/>
          </a:prstGeom>
        </p:spPr>
      </p:pic>
    </p:spTree>
    <p:extLst>
      <p:ext uri="{BB962C8B-B14F-4D97-AF65-F5344CB8AC3E}">
        <p14:creationId xmlns:p14="http://schemas.microsoft.com/office/powerpoint/2010/main" val="168780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1178</TotalTime>
  <Words>557</Words>
  <Application>Microsoft Office PowerPoint</Application>
  <PresentationFormat>Custom</PresentationFormat>
  <Paragraphs>53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Franklin Gothic Book</vt:lpstr>
      <vt:lpstr>Perpetua</vt:lpstr>
      <vt:lpstr>Times New Roman</vt:lpstr>
      <vt:lpstr>Wingdings 2</vt:lpstr>
      <vt:lpstr>Equity</vt:lpstr>
      <vt:lpstr>Biogeochemical Cycles: Water Cycle</vt:lpstr>
      <vt:lpstr>Water Cycles</vt:lpstr>
      <vt:lpstr>Water Cycles</vt:lpstr>
      <vt:lpstr>Water Cycles Stages / Steps</vt:lpstr>
      <vt:lpstr>1. Evaporation</vt:lpstr>
      <vt:lpstr>2. Transpiration</vt:lpstr>
      <vt:lpstr>3. Condensation</vt:lpstr>
      <vt:lpstr>3. Condensation</vt:lpstr>
      <vt:lpstr>4. Precipitation</vt:lpstr>
      <vt:lpstr>4. Precipitation (Snow)</vt:lpstr>
      <vt:lpstr>4. Precipitation (Hail)</vt:lpstr>
      <vt:lpstr>5. Infiltration and Percolation</vt:lpstr>
      <vt:lpstr>6. Runoff</vt:lpstr>
      <vt:lpstr>7. Collection</vt:lpstr>
      <vt:lpstr>PowerPoint Presentation</vt:lpstr>
      <vt:lpstr>💡 Additional Concepts</vt:lpstr>
      <vt:lpstr>🌍 Human Influence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dc:creator>
  <cp:lastModifiedBy>Shozab</cp:lastModifiedBy>
  <cp:revision>235</cp:revision>
  <dcterms:created xsi:type="dcterms:W3CDTF">2006-08-16T00:00:00Z</dcterms:created>
  <dcterms:modified xsi:type="dcterms:W3CDTF">2025-04-24T04:39:06Z</dcterms:modified>
</cp:coreProperties>
</file>