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1"/>
  </p:sldMasterIdLst>
  <p:notesMasterIdLst>
    <p:notesMasterId r:id="rId22"/>
  </p:notesMasterIdLst>
  <p:sldIdLst>
    <p:sldId id="256" r:id="rId2"/>
    <p:sldId id="311" r:id="rId3"/>
    <p:sldId id="360" r:id="rId4"/>
    <p:sldId id="383" r:id="rId5"/>
    <p:sldId id="361" r:id="rId6"/>
    <p:sldId id="388" r:id="rId7"/>
    <p:sldId id="362" r:id="rId8"/>
    <p:sldId id="378" r:id="rId9"/>
    <p:sldId id="384" r:id="rId10"/>
    <p:sldId id="363" r:id="rId11"/>
    <p:sldId id="379" r:id="rId12"/>
    <p:sldId id="385" r:id="rId13"/>
    <p:sldId id="364" r:id="rId14"/>
    <p:sldId id="380" r:id="rId15"/>
    <p:sldId id="386" r:id="rId16"/>
    <p:sldId id="365" r:id="rId17"/>
    <p:sldId id="381" r:id="rId18"/>
    <p:sldId id="382" r:id="rId19"/>
    <p:sldId id="387" r:id="rId20"/>
    <p:sldId id="377" r:id="rId21"/>
  </p:sldIdLst>
  <p:sldSz cx="10764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3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91" autoAdjust="0"/>
  </p:normalViewPr>
  <p:slideViewPr>
    <p:cSldViewPr>
      <p:cViewPr varScale="1">
        <p:scale>
          <a:sx n="68" d="100"/>
          <a:sy n="68" d="100"/>
        </p:scale>
        <p:origin x="1098" y="72"/>
      </p:cViewPr>
      <p:guideLst>
        <p:guide orient="horz" pos="2160"/>
        <p:guide pos="3391"/>
      </p:guideLst>
    </p:cSldViewPr>
  </p:slideViewPr>
  <p:outlineViewPr>
    <p:cViewPr>
      <p:scale>
        <a:sx n="33" d="100"/>
        <a:sy n="33" d="100"/>
      </p:scale>
      <p:origin x="0" y="-2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FBB3B-1513-4D12-B4AA-4C67F07043BF}" type="datetimeFigureOut">
              <a:rPr lang="en-IN" smtClean="0"/>
              <a:t>03-05-2025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685800"/>
            <a:ext cx="5381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72E55-3CA1-4572-B681-FD76F45750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920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0764838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76890" y="69756"/>
            <a:ext cx="10611055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5019" y="3200400"/>
            <a:ext cx="7535387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086" y="1449304"/>
            <a:ext cx="10620668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74086" y="1396720"/>
            <a:ext cx="10620668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74086" y="2976649"/>
            <a:ext cx="10620668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8242" y="1505931"/>
            <a:ext cx="9688354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4508" y="274642"/>
            <a:ext cx="2368264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6484" y="274641"/>
            <a:ext cx="654861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076484" y="1447800"/>
            <a:ext cx="9150112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0764838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76890" y="69756"/>
            <a:ext cx="10611055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348" y="952501"/>
            <a:ext cx="9150112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348" y="2547938"/>
            <a:ext cx="9150112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1923" y="6172200"/>
            <a:ext cx="4709617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81716" y="2376830"/>
            <a:ext cx="10611224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403" y="2341476"/>
            <a:ext cx="10611537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0414" y="2468880"/>
            <a:ext cx="10612526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37" y="6208776"/>
            <a:ext cx="538242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076484" y="1447800"/>
            <a:ext cx="4413584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808527" y="1447800"/>
            <a:ext cx="4413584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484" y="273050"/>
            <a:ext cx="9150112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6484" y="1447800"/>
            <a:ext cx="4395642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830954" y="1447800"/>
            <a:ext cx="4395642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076484" y="2247900"/>
            <a:ext cx="4395642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5830954" y="2247900"/>
            <a:ext cx="4395642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764838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75354" y="69755"/>
            <a:ext cx="10611055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484" y="273050"/>
            <a:ext cx="9150112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76484" y="1600200"/>
            <a:ext cx="2242675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498572" y="1600200"/>
            <a:ext cx="6728024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484" y="4900550"/>
            <a:ext cx="861187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6484" y="5445825"/>
            <a:ext cx="861187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6484" y="6172200"/>
            <a:ext cx="4575056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37" y="6208776"/>
            <a:ext cx="538242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80415" y="4683555"/>
            <a:ext cx="1060336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80652" y="4650475"/>
            <a:ext cx="1060312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80655" y="4773225"/>
            <a:ext cx="10603126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417" y="66676"/>
            <a:ext cx="10597518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0764838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75354" y="69755"/>
            <a:ext cx="10611055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76484" y="274638"/>
            <a:ext cx="9150112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076484" y="1447800"/>
            <a:ext cx="9150112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266266" y="6191250"/>
            <a:ext cx="291547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76484" y="6172200"/>
            <a:ext cx="4664763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72237" y="6210300"/>
            <a:ext cx="538242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0219" y="4038600"/>
            <a:ext cx="4495799" cy="1066800"/>
          </a:xfrm>
        </p:spPr>
        <p:txBody>
          <a:bodyPr>
            <a:normAutofit lnSpcReduction="10000"/>
          </a:bodyPr>
          <a:lstStyle/>
          <a:p>
            <a:r>
              <a:rPr lang="en-IN" sz="3200" b="1" dirty="0">
                <a:solidFill>
                  <a:schemeClr val="tx1"/>
                </a:solidFill>
              </a:rPr>
              <a:t>By: Shozab Seemab Khan</a:t>
            </a:r>
          </a:p>
          <a:p>
            <a:r>
              <a:rPr lang="en-IN" sz="3200" b="1" dirty="0">
                <a:solidFill>
                  <a:schemeClr val="tx1"/>
                </a:solidFill>
              </a:rPr>
              <a:t>(PhD Zoology Scholar)</a:t>
            </a:r>
          </a:p>
          <a:p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242" y="1524002"/>
            <a:ext cx="9688354" cy="1451959"/>
          </a:xfrm>
        </p:spPr>
        <p:txBody>
          <a:bodyPr>
            <a:normAutofit/>
          </a:bodyPr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Global Ecosystems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9978E7D-6872-CD77-FB71-BD9B01DE66CF}"/>
              </a:ext>
            </a:extLst>
          </p:cNvPr>
          <p:cNvSpPr txBox="1">
            <a:spLocks/>
          </p:cNvSpPr>
          <p:nvPr/>
        </p:nvSpPr>
        <p:spPr>
          <a:xfrm>
            <a:off x="1877219" y="6019800"/>
            <a:ext cx="7010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200" b="1" dirty="0">
                <a:solidFill>
                  <a:srgbClr val="C00000"/>
                </a:solidFill>
              </a:rPr>
              <a:t>ABAIDULLAH COLLEGE PAKPATTAN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C44ED0D-D3A9-25EB-CCDB-8A0D3EC5EF79}"/>
              </a:ext>
            </a:extLst>
          </p:cNvPr>
          <p:cNvSpPr txBox="1">
            <a:spLocks/>
          </p:cNvSpPr>
          <p:nvPr/>
        </p:nvSpPr>
        <p:spPr>
          <a:xfrm>
            <a:off x="1267619" y="228600"/>
            <a:ext cx="8153400" cy="1066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200" b="1" dirty="0">
                <a:solidFill>
                  <a:schemeClr val="tx1"/>
                </a:solidFill>
              </a:rPr>
              <a:t>Subject: Basic Ecology (ZOL-502)</a:t>
            </a:r>
          </a:p>
          <a:p>
            <a:r>
              <a:rPr lang="en-IN" sz="3200" b="1" dirty="0">
                <a:solidFill>
                  <a:schemeClr val="tx1"/>
                </a:solidFill>
              </a:rPr>
              <a:t>(BS Zoology 6th Semester)</a:t>
            </a:r>
          </a:p>
          <a:p>
            <a:endParaRPr lang="en-IN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1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BDF37-ED41-E41C-A38F-28BD4769A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F46B2-4753-1513-A0C6-3E0D7723A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🌊 2. Hydrosphere (All Water Bodies on Earth)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01116-7343-4BA8-A827-BF21BDF560F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Autofit/>
          </a:bodyPr>
          <a:lstStyle/>
          <a:p>
            <a:pPr algn="just"/>
            <a:r>
              <a:rPr lang="en-US" sz="3450" b="1" dirty="0">
                <a:cs typeface="Times New Roman" pitchFamily="18" charset="0"/>
              </a:rPr>
              <a:t>💧 Components:</a:t>
            </a:r>
          </a:p>
          <a:p>
            <a:pPr algn="just"/>
            <a:r>
              <a:rPr lang="en-US" sz="3450" dirty="0">
                <a:cs typeface="Times New Roman" pitchFamily="18" charset="0"/>
              </a:rPr>
              <a:t>Oceans (97% of Earth’s water)</a:t>
            </a:r>
          </a:p>
          <a:p>
            <a:pPr algn="just"/>
            <a:r>
              <a:rPr lang="en-US" sz="3450" dirty="0">
                <a:cs typeface="Times New Roman" pitchFamily="18" charset="0"/>
              </a:rPr>
              <a:t>Freshwater (rivers, lakes, glaciers, groundwater – ~3%)</a:t>
            </a:r>
          </a:p>
          <a:p>
            <a:pPr algn="just"/>
            <a:r>
              <a:rPr lang="en-US" sz="3450" dirty="0">
                <a:cs typeface="Times New Roman" pitchFamily="18" charset="0"/>
              </a:rPr>
              <a:t>Atmospheric water vapor and soil moisture</a:t>
            </a:r>
          </a:p>
          <a:p>
            <a:pPr algn="just"/>
            <a:r>
              <a:rPr lang="en-US" sz="3200" b="1" dirty="0">
                <a:cs typeface="Times New Roman" pitchFamily="18" charset="0"/>
              </a:rPr>
              <a:t>🐟 Ecological Functions:</a:t>
            </a:r>
          </a:p>
          <a:p>
            <a:pPr algn="just"/>
            <a:r>
              <a:rPr lang="en-US" sz="3200" b="1" dirty="0">
                <a:cs typeface="Times New Roman" pitchFamily="18" charset="0"/>
              </a:rPr>
              <a:t>Aquatic Habitats:</a:t>
            </a:r>
          </a:p>
          <a:p>
            <a:pPr algn="just"/>
            <a:r>
              <a:rPr lang="en-US" sz="3450" dirty="0">
                <a:cs typeface="Times New Roman" pitchFamily="18" charset="0"/>
              </a:rPr>
              <a:t>Coral reefs, estuaries, deep sea vents host unique ecosystems.</a:t>
            </a:r>
          </a:p>
          <a:p>
            <a:pPr algn="just"/>
            <a:r>
              <a:rPr lang="en-US" sz="3450" b="1" dirty="0">
                <a:cs typeface="Times New Roman" pitchFamily="18" charset="0"/>
              </a:rPr>
              <a:t>Water Cycle (Hydrological Cycle):</a:t>
            </a:r>
          </a:p>
          <a:p>
            <a:pPr algn="just"/>
            <a:r>
              <a:rPr lang="en-US" sz="3450" dirty="0">
                <a:cs typeface="Times New Roman" pitchFamily="18" charset="0"/>
              </a:rPr>
              <a:t>Evaporation, condensation, precipitation, infiltration, runoff.</a:t>
            </a:r>
          </a:p>
          <a:p>
            <a:pPr algn="just"/>
            <a:r>
              <a:rPr lang="en-US" sz="3450" dirty="0">
                <a:cs typeface="Times New Roman" pitchFamily="18" charset="0"/>
              </a:rPr>
              <a:t>Links terrestrial, atmospheric, and aquatic ecosystems.</a:t>
            </a:r>
          </a:p>
        </p:txBody>
      </p:sp>
    </p:spTree>
    <p:extLst>
      <p:ext uri="{BB962C8B-B14F-4D97-AF65-F5344CB8AC3E}">
        <p14:creationId xmlns:p14="http://schemas.microsoft.com/office/powerpoint/2010/main" val="266220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B80E3-F72B-2147-8939-58600D752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75C3F-1EFB-E1C6-DC01-6CE8DDB2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🌊 2. Hydrosphere (All Water Bodies on Earth)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0022C-D1F9-9457-54E3-8FE202C706F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Autofit/>
          </a:bodyPr>
          <a:lstStyle/>
          <a:p>
            <a:pPr algn="just"/>
            <a:r>
              <a:rPr lang="en-US" sz="3500" b="1" dirty="0">
                <a:cs typeface="Times New Roman" pitchFamily="18" charset="0"/>
              </a:rPr>
              <a:t>Heat and Climate Regulation:</a:t>
            </a:r>
          </a:p>
          <a:p>
            <a:pPr algn="just"/>
            <a:r>
              <a:rPr lang="en-US" sz="3500" dirty="0">
                <a:cs typeface="Times New Roman" pitchFamily="18" charset="0"/>
              </a:rPr>
              <a:t>Ocean currents (like Gulf Stream) regulate coastal climates.</a:t>
            </a:r>
          </a:p>
          <a:p>
            <a:pPr algn="just"/>
            <a:r>
              <a:rPr lang="en-US" sz="3500" dirty="0">
                <a:cs typeface="Times New Roman" pitchFamily="18" charset="0"/>
              </a:rPr>
              <a:t>Water has a high heat capacity → buffers climate extremes.</a:t>
            </a:r>
          </a:p>
          <a:p>
            <a:pPr algn="just"/>
            <a:r>
              <a:rPr lang="en-US" sz="3200" b="1" dirty="0">
                <a:cs typeface="Times New Roman" pitchFamily="18" charset="0"/>
              </a:rPr>
              <a:t>Biogeochemical</a:t>
            </a:r>
            <a:r>
              <a:rPr lang="en-US" sz="3500" b="1" dirty="0">
                <a:cs typeface="Times New Roman" pitchFamily="18" charset="0"/>
              </a:rPr>
              <a:t> Cycles:</a:t>
            </a:r>
          </a:p>
          <a:p>
            <a:pPr algn="just"/>
            <a:r>
              <a:rPr lang="en-US" sz="3500" dirty="0">
                <a:cs typeface="Times New Roman" pitchFamily="18" charset="0"/>
              </a:rPr>
              <a:t>Dissolves and transports nutrients (carbon, nitrogen).</a:t>
            </a:r>
          </a:p>
          <a:p>
            <a:pPr algn="just"/>
            <a:r>
              <a:rPr lang="en-US" sz="3500" dirty="0">
                <a:cs typeface="Times New Roman" pitchFamily="18" charset="0"/>
              </a:rPr>
              <a:t>Reservoir for carbon </a:t>
            </a:r>
          </a:p>
          <a:p>
            <a:pPr algn="just"/>
            <a:r>
              <a:rPr lang="en-US" sz="3500" dirty="0">
                <a:cs typeface="Times New Roman" pitchFamily="18" charset="0"/>
              </a:rPr>
              <a:t>(CO₂ absorbed in ocean → carbonic acid).</a:t>
            </a:r>
          </a:p>
          <a:p>
            <a:pPr algn="just"/>
            <a:r>
              <a:rPr lang="en-US" sz="3500" b="1" dirty="0">
                <a:cs typeface="Times New Roman" pitchFamily="18" charset="0"/>
              </a:rPr>
              <a:t>Human </a:t>
            </a:r>
            <a:r>
              <a:rPr lang="en-US" sz="3200" b="1" dirty="0">
                <a:cs typeface="Times New Roman" pitchFamily="18" charset="0"/>
              </a:rPr>
              <a:t>Impact</a:t>
            </a:r>
            <a:r>
              <a:rPr lang="en-US" sz="3500" b="1" dirty="0">
                <a:cs typeface="Times New Roman" pitchFamily="18" charset="0"/>
              </a:rPr>
              <a:t>:</a:t>
            </a:r>
          </a:p>
          <a:p>
            <a:pPr algn="just"/>
            <a:r>
              <a:rPr lang="en-US" sz="3500" dirty="0">
                <a:cs typeface="Times New Roman" pitchFamily="18" charset="0"/>
              </a:rPr>
              <a:t>Pollution (plastics, oil spills, heavy metals).</a:t>
            </a:r>
          </a:p>
          <a:p>
            <a:pPr algn="just"/>
            <a:r>
              <a:rPr lang="en-US" sz="3500" dirty="0">
                <a:cs typeface="Times New Roman" pitchFamily="18" charset="0"/>
              </a:rPr>
              <a:t>Overfishing disrupts food chains.</a:t>
            </a:r>
          </a:p>
        </p:txBody>
      </p:sp>
    </p:spTree>
    <p:extLst>
      <p:ext uri="{BB962C8B-B14F-4D97-AF65-F5344CB8AC3E}">
        <p14:creationId xmlns:p14="http://schemas.microsoft.com/office/powerpoint/2010/main" val="294547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10505-53F6-AA69-4D72-58688F23D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44E650-B968-9BC0-718E-C6239B779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7" y="685800"/>
            <a:ext cx="9942763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26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6232B-3E3B-4AFD-32DC-5E1DC735B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3D64B-CFBA-1FC4-9C37-FE1F24996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3. Lithosphere (Earth’s Solid Outer Layer)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FF7CB-1BE3-501F-AF0F-AD58DD002E0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4400" b="1" dirty="0">
                <a:cs typeface="Times New Roman" pitchFamily="18" charset="0"/>
              </a:rPr>
              <a:t>⛰️ Components: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Continental and oceanic crust (rocks, minerals)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Soil layers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Mountains, volcanoes, deserts</a:t>
            </a:r>
          </a:p>
          <a:p>
            <a:pPr algn="just"/>
            <a:r>
              <a:rPr lang="en-US" sz="4400" b="1" dirty="0">
                <a:cs typeface="Times New Roman" pitchFamily="18" charset="0"/>
              </a:rPr>
              <a:t>🌾 Ecological Functions:</a:t>
            </a:r>
          </a:p>
          <a:p>
            <a:pPr algn="just"/>
            <a:r>
              <a:rPr lang="en-US" sz="4400" b="1" dirty="0">
                <a:cs typeface="Times New Roman" pitchFamily="18" charset="0"/>
              </a:rPr>
              <a:t>Soil as a Life Support System: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Contains organic matter, minerals, air, and water → vital for plants.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Supports billions of microorganisms crucial to decomposition and nutrient cycling.</a:t>
            </a:r>
          </a:p>
        </p:txBody>
      </p:sp>
    </p:spTree>
    <p:extLst>
      <p:ext uri="{BB962C8B-B14F-4D97-AF65-F5344CB8AC3E}">
        <p14:creationId xmlns:p14="http://schemas.microsoft.com/office/powerpoint/2010/main" val="317186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8E224-3416-83C3-0329-8AFDD7EF8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ADC98-51D3-C6D3-98A1-F45DF95E6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3. Lithosphere (Earth’s Solid Outer Layer)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999F6-DFD7-CF71-3BB1-E42C68403F1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4400" b="1" dirty="0">
                <a:cs typeface="Times New Roman" pitchFamily="18" charset="0"/>
              </a:rPr>
              <a:t>Nutrient Cycling: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Rock weathering releases minerals like calcium, phosphorus, potassium.</a:t>
            </a:r>
          </a:p>
          <a:p>
            <a:pPr algn="just"/>
            <a:r>
              <a:rPr lang="en-US" sz="4400" b="1" dirty="0">
                <a:cs typeface="Times New Roman" pitchFamily="18" charset="0"/>
              </a:rPr>
              <a:t>Habitat Provision: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Caves, cliffs, and forest floors are unique microhabitats.</a:t>
            </a:r>
          </a:p>
          <a:p>
            <a:pPr algn="just"/>
            <a:r>
              <a:rPr lang="en-US" sz="4400" b="1" dirty="0">
                <a:cs typeface="Times New Roman" pitchFamily="18" charset="0"/>
              </a:rPr>
              <a:t>Tectonic Activity: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Creates new landforms → biodiversity hotspots (islands, rift valleys).</a:t>
            </a:r>
          </a:p>
          <a:p>
            <a:pPr algn="just"/>
            <a:r>
              <a:rPr lang="en-US" sz="4400" b="1" dirty="0">
                <a:cs typeface="Times New Roman" pitchFamily="18" charset="0"/>
              </a:rPr>
              <a:t>Human Impact: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Deforestation, mining, urbanization → soil erosion and habitat loss.</a:t>
            </a:r>
          </a:p>
        </p:txBody>
      </p:sp>
    </p:spTree>
    <p:extLst>
      <p:ext uri="{BB962C8B-B14F-4D97-AF65-F5344CB8AC3E}">
        <p14:creationId xmlns:p14="http://schemas.microsoft.com/office/powerpoint/2010/main" val="172146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CDD0A-0065-8DB6-BB6B-6CDA13C2F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1AECF9-044A-D1C4-A290-64DD56DC0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" y="438346"/>
            <a:ext cx="10515601" cy="598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15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586B0-02F3-E856-E92B-AE70CA4FB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E2BFE-4B3B-258B-2514-735522A83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🌱 4. Ecosphere (Biosphere) – The Living Layer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A3F65-0E47-50D4-121B-B77EB2CCE65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4400" b="1" dirty="0">
                <a:cs typeface="Times New Roman" pitchFamily="18" charset="0"/>
              </a:rPr>
              <a:t>🌐 Definition: 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The global ecosystem – all living organisms and their relationships with the non-living environment (air, water, rock).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Includes all biomes (tundra, desert, rainforest, ocean, etc.)</a:t>
            </a:r>
          </a:p>
          <a:p>
            <a:pPr algn="just"/>
            <a:r>
              <a:rPr lang="en-US" sz="4400" b="1" dirty="0">
                <a:cs typeface="Times New Roman" pitchFamily="18" charset="0"/>
              </a:rPr>
              <a:t>🌳 Ecological Functions:</a:t>
            </a:r>
          </a:p>
          <a:p>
            <a:pPr algn="just"/>
            <a:r>
              <a:rPr lang="en-US" sz="4400" b="1" dirty="0">
                <a:cs typeface="Times New Roman" pitchFamily="18" charset="0"/>
              </a:rPr>
              <a:t>Energy Flow: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Sunlight → producers (plants) → consumers (animals) → decomposers.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Energy moves in food chains and food webs.</a:t>
            </a:r>
          </a:p>
        </p:txBody>
      </p:sp>
    </p:spTree>
    <p:extLst>
      <p:ext uri="{BB962C8B-B14F-4D97-AF65-F5344CB8AC3E}">
        <p14:creationId xmlns:p14="http://schemas.microsoft.com/office/powerpoint/2010/main" val="278042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40CD0-EFED-0BF7-52EE-08CE3227F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76337-7D32-9714-7B94-652811790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🌱 4. Ecosphere (Biosphere) – The Living Layer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6885D-8AA3-0713-D300-9F13778A99E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4400" b="1" dirty="0">
                <a:cs typeface="Times New Roman" pitchFamily="18" charset="0"/>
              </a:rPr>
              <a:t>Biogeochemical Cycles:</a:t>
            </a:r>
          </a:p>
          <a:p>
            <a:pPr algn="just"/>
            <a:r>
              <a:rPr lang="en-US" sz="4400" b="1" dirty="0">
                <a:cs typeface="Times New Roman" pitchFamily="18" charset="0"/>
              </a:rPr>
              <a:t>Carbon Cycle: </a:t>
            </a:r>
            <a:r>
              <a:rPr lang="en-US" sz="4400" dirty="0">
                <a:cs typeface="Times New Roman" pitchFamily="18" charset="0"/>
              </a:rPr>
              <a:t>Photosynthesis, respiration, decomposition, fossil fuels.</a:t>
            </a:r>
          </a:p>
          <a:p>
            <a:pPr algn="just"/>
            <a:r>
              <a:rPr lang="en-US" sz="4400" b="1" dirty="0">
                <a:cs typeface="Times New Roman" pitchFamily="18" charset="0"/>
              </a:rPr>
              <a:t>Nitrogen Cycle: </a:t>
            </a:r>
            <a:r>
              <a:rPr lang="en-US" sz="4400" dirty="0">
                <a:cs typeface="Times New Roman" pitchFamily="18" charset="0"/>
              </a:rPr>
              <a:t>Fixation by bacteria, uptake by plants, release via decay.</a:t>
            </a:r>
          </a:p>
          <a:p>
            <a:pPr algn="just"/>
            <a:r>
              <a:rPr lang="en-US" sz="4400" b="1" dirty="0">
                <a:cs typeface="Times New Roman" pitchFamily="18" charset="0"/>
              </a:rPr>
              <a:t>Water Cycle: </a:t>
            </a:r>
            <a:r>
              <a:rPr lang="en-US" sz="4400" dirty="0">
                <a:cs typeface="Times New Roman" pitchFamily="18" charset="0"/>
              </a:rPr>
              <a:t>Movement through air, ground, organisms.</a:t>
            </a:r>
          </a:p>
          <a:p>
            <a:pPr algn="just"/>
            <a:r>
              <a:rPr lang="en-US" sz="4400" b="1" dirty="0">
                <a:cs typeface="Times New Roman" pitchFamily="18" charset="0"/>
              </a:rPr>
              <a:t>Biodiversity: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Increases ecosystem resilience and productivity.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Key for medicine, food, and ecosystem services (pollination, water purification).</a:t>
            </a:r>
          </a:p>
        </p:txBody>
      </p:sp>
    </p:spTree>
    <p:extLst>
      <p:ext uri="{BB962C8B-B14F-4D97-AF65-F5344CB8AC3E}">
        <p14:creationId xmlns:p14="http://schemas.microsoft.com/office/powerpoint/2010/main" val="161591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20D8C-B3B9-30B7-D309-A48843944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12BFC-CFCD-F85D-4D14-3FF14080B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🌱 4. Ecosphere (Biosphere) – The Living Layer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7F875-C379-8BEF-FD44-55F5AB54E10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4400" b="1" dirty="0">
                <a:cs typeface="Times New Roman" pitchFamily="18" charset="0"/>
              </a:rPr>
              <a:t>Feedback Loops: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Deforestation → more CO₂ → climate change → affects all spheres.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Melting ice → less sunlight reflected → more warming → permafrost melts → more CO₂/methane.</a:t>
            </a:r>
          </a:p>
          <a:p>
            <a:pPr algn="just"/>
            <a:r>
              <a:rPr lang="en-US" sz="4400" b="1" dirty="0">
                <a:cs typeface="Times New Roman" pitchFamily="18" charset="0"/>
              </a:rPr>
              <a:t>🔁 Interconnectedness Example: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A volcanic eruption (lithosphere) releases gases into the atmosphere, changes local climate, and affects hydrosphere (acid rain), which disrupts the biosphere (plant and animal life).</a:t>
            </a:r>
          </a:p>
        </p:txBody>
      </p:sp>
    </p:spTree>
    <p:extLst>
      <p:ext uri="{BB962C8B-B14F-4D97-AF65-F5344CB8AC3E}">
        <p14:creationId xmlns:p14="http://schemas.microsoft.com/office/powerpoint/2010/main" val="217471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8EFE6-798A-FC76-A023-266159B0E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E7C5E9-6F52-DBF5-52AF-A10374084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9" y="152400"/>
            <a:ext cx="8610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22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4E857-024F-5BC2-1D6F-1B8D3EE5B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EF02-83AA-61C6-52E4-98F481819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🌎 What Are Global Ecosystems?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731A-D754-2E5A-14F2-2373D1FFE83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4400" dirty="0">
                <a:cs typeface="Times New Roman" pitchFamily="18" charset="0"/>
              </a:rPr>
              <a:t>Global ecosystems, also called biomes, are large-scale ecological zones found across Earth. Each one is defined by a unique combination of: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Climate (temperature, rainfall)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Soil type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Flora (plants)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Fauna (animals)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They cover vast areas and support distinct communities of life that have adapted to specific environmental conditions.</a:t>
            </a:r>
          </a:p>
        </p:txBody>
      </p:sp>
    </p:spTree>
    <p:extLst>
      <p:ext uri="{BB962C8B-B14F-4D97-AF65-F5344CB8AC3E}">
        <p14:creationId xmlns:p14="http://schemas.microsoft.com/office/powerpoint/2010/main" val="311674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D8981-15F9-5CB6-CBCA-3E604027F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305C01-ECE5-FB43-0E55-00422CBB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19" y="2286000"/>
            <a:ext cx="9150112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IN" sz="11500" b="1" dirty="0">
                <a:solidFill>
                  <a:schemeClr val="tx1"/>
                </a:solidFill>
                <a:latin typeface="+mn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1997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03A1B-9B05-6702-FCCA-6863715E9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BC56A-9D87-A373-1DB7-40C0F10DB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🌍 Major Global Ecosystems (Biomes)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9A2B5-C5F7-51D4-3EC3-F9A8081D4DE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4495800" cy="579120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4400" dirty="0">
                <a:cs typeface="Times New Roman" pitchFamily="18" charset="0"/>
              </a:rPr>
              <a:t>1.Tropical Rainforest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2. Desert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3. Savanna </a:t>
            </a:r>
          </a:p>
          <a:p>
            <a:pPr marL="0" indent="0" algn="just">
              <a:buNone/>
            </a:pPr>
            <a:r>
              <a:rPr lang="en-US" sz="4400" dirty="0">
                <a:cs typeface="Times New Roman" pitchFamily="18" charset="0"/>
              </a:rPr>
              <a:t>(Tropical Grassland)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4. Temperate Forest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5. Taiga </a:t>
            </a:r>
          </a:p>
          <a:p>
            <a:pPr marL="0" indent="0" algn="just">
              <a:buNone/>
            </a:pPr>
            <a:r>
              <a:rPr lang="en-US" sz="4400" dirty="0">
                <a:cs typeface="Times New Roman" pitchFamily="18" charset="0"/>
              </a:rPr>
              <a:t>(Boreal Forest)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6. Tundra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74B3E9-C2F7-20EC-C7B6-F4D6FA6DE16A}"/>
              </a:ext>
            </a:extLst>
          </p:cNvPr>
          <p:cNvSpPr txBox="1">
            <a:spLocks/>
          </p:cNvSpPr>
          <p:nvPr/>
        </p:nvSpPr>
        <p:spPr>
          <a:xfrm>
            <a:off x="4696620" y="872197"/>
            <a:ext cx="5257799" cy="57912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400" dirty="0">
                <a:cs typeface="Times New Roman" pitchFamily="18" charset="0"/>
              </a:rPr>
              <a:t>7.Temperate Grassland</a:t>
            </a:r>
          </a:p>
          <a:p>
            <a:pPr marL="0" indent="0" algn="just">
              <a:buNone/>
            </a:pPr>
            <a:r>
              <a:rPr lang="en-US" sz="4400" dirty="0">
                <a:cs typeface="Times New Roman" pitchFamily="18" charset="0"/>
              </a:rPr>
              <a:t>(Prairie/Steppe)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8. Mountains </a:t>
            </a:r>
          </a:p>
          <a:p>
            <a:pPr marL="0" indent="0" algn="just">
              <a:buNone/>
            </a:pPr>
            <a:r>
              <a:rPr lang="en-US" sz="4400" dirty="0">
                <a:cs typeface="Times New Roman" pitchFamily="18" charset="0"/>
              </a:rPr>
              <a:t>(Alpine)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9. Polar Regions</a:t>
            </a:r>
          </a:p>
          <a:p>
            <a:r>
              <a:rPr lang="en-US" sz="4400" dirty="0">
                <a:cs typeface="Times New Roman" pitchFamily="18" charset="0"/>
              </a:rPr>
              <a:t>10. Marine Ecosystems (Saltwater)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11.Freshwater Ecosystems</a:t>
            </a:r>
          </a:p>
        </p:txBody>
      </p:sp>
    </p:spTree>
    <p:extLst>
      <p:ext uri="{BB962C8B-B14F-4D97-AF65-F5344CB8AC3E}">
        <p14:creationId xmlns:p14="http://schemas.microsoft.com/office/powerpoint/2010/main" val="28004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9B24E-15A2-E983-5773-BEC19EC1E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C970D24-CA28-8DE6-46CE-25FD5DFD5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19" y="191753"/>
            <a:ext cx="5334000" cy="647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4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EEC58-98E6-F44A-B6AC-5B016BBB0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B5E3F-AFE6-6553-675E-E376FB59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🔄 How Are They Connected?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298CD-979E-03E3-DDD5-88FE5DB450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/>
          </a:bodyPr>
          <a:lstStyle/>
          <a:p>
            <a:pPr algn="just"/>
            <a:r>
              <a:rPr lang="en-US" sz="4400" dirty="0">
                <a:cs typeface="Times New Roman" pitchFamily="18" charset="0"/>
              </a:rPr>
              <a:t>All global ecosystems are interconnected through climate, water cycles, and species migration.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Changes in one biome (e.g., deforestation in the Amazon) can affect global climate patterns, water cycles, and even ecosystems thousands of miles away.</a:t>
            </a:r>
          </a:p>
          <a:p>
            <a:pPr algn="just"/>
            <a:endParaRPr lang="en-US" sz="4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7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959C0-9035-4F81-41CE-7ADA4473C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C1EC50-D004-FD8E-ADBC-846CF864D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389"/>
            <a:ext cx="10764838" cy="605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86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98543-F28A-A26C-1C64-8A7B9FC6D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E049D-3C78-3457-BC35-A35A519C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🌍 1. Atmosphere (Air Layer Around Earth)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1D965-74C5-BC84-7E3D-64A66D4AD40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4400" b="1" dirty="0">
                <a:cs typeface="Times New Roman" pitchFamily="18" charset="0"/>
              </a:rPr>
              <a:t>🌫️ Structure:</a:t>
            </a:r>
          </a:p>
          <a:p>
            <a:pPr algn="just"/>
            <a:r>
              <a:rPr lang="en-US" sz="4200" b="1" dirty="0">
                <a:cs typeface="Times New Roman" pitchFamily="18" charset="0"/>
              </a:rPr>
              <a:t>Troposphere (0–12 km): </a:t>
            </a:r>
            <a:r>
              <a:rPr lang="en-US" sz="4200" dirty="0">
                <a:cs typeface="Times New Roman" pitchFamily="18" charset="0"/>
              </a:rPr>
              <a:t>Where weather and life occur.</a:t>
            </a:r>
          </a:p>
          <a:p>
            <a:pPr algn="just"/>
            <a:r>
              <a:rPr lang="en-US" sz="4200" b="1" dirty="0">
                <a:cs typeface="Times New Roman" pitchFamily="18" charset="0"/>
              </a:rPr>
              <a:t>Stratosphere (12–50 km): </a:t>
            </a:r>
          </a:p>
          <a:p>
            <a:pPr algn="just"/>
            <a:r>
              <a:rPr lang="en-US" sz="4200" dirty="0">
                <a:cs typeface="Times New Roman" pitchFamily="18" charset="0"/>
              </a:rPr>
              <a:t>Contains ozone layer that blocks harmful UV rays.</a:t>
            </a:r>
          </a:p>
          <a:p>
            <a:pPr algn="just"/>
            <a:r>
              <a:rPr lang="en-US" sz="4200" b="1" dirty="0">
                <a:cs typeface="Times New Roman" pitchFamily="18" charset="0"/>
              </a:rPr>
              <a:t>Mesosphere, Thermosphere, Exosphere: </a:t>
            </a:r>
          </a:p>
          <a:p>
            <a:pPr algn="just"/>
            <a:r>
              <a:rPr lang="en-US" sz="4200" dirty="0">
                <a:cs typeface="Times New Roman" pitchFamily="18" charset="0"/>
              </a:rPr>
              <a:t>Higher layers with less ecological relevance.</a:t>
            </a:r>
          </a:p>
          <a:p>
            <a:pPr algn="just"/>
            <a:r>
              <a:rPr lang="en-US" sz="4400" b="1" dirty="0">
                <a:cs typeface="Times New Roman" pitchFamily="18" charset="0"/>
              </a:rPr>
              <a:t>🌀 Ecological Functions:</a:t>
            </a:r>
          </a:p>
          <a:p>
            <a:pPr algn="just"/>
            <a:r>
              <a:rPr lang="en-US" sz="4400" b="1" dirty="0">
                <a:cs typeface="Times New Roman" pitchFamily="18" charset="0"/>
              </a:rPr>
              <a:t>Climate Regulation: </a:t>
            </a:r>
            <a:r>
              <a:rPr lang="en-US" sz="4400" dirty="0">
                <a:cs typeface="Times New Roman" pitchFamily="18" charset="0"/>
              </a:rPr>
              <a:t>Greenhouse gases (CO₂, CH₄) trap heat → maintain temperature suitable for life.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Clouds and aerosols influence Earth's albedo (reflectivity).</a:t>
            </a:r>
          </a:p>
        </p:txBody>
      </p:sp>
    </p:spTree>
    <p:extLst>
      <p:ext uri="{BB962C8B-B14F-4D97-AF65-F5344CB8AC3E}">
        <p14:creationId xmlns:p14="http://schemas.microsoft.com/office/powerpoint/2010/main" val="91929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8063C-2C3D-205B-7A33-888FAF365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6153C-3F12-8AF5-C105-B932E2171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🌍 1. Atmosphere (Air Layer Around Earth)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E5952-2914-1E2A-D45B-401170AA415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4400" b="1" dirty="0">
                <a:cs typeface="Times New Roman" pitchFamily="18" charset="0"/>
              </a:rPr>
              <a:t>Photosynthesis and Respiration: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Plants use CO₂ and release O₂.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Animals and microbes consume O₂ and release CO₂.</a:t>
            </a:r>
          </a:p>
          <a:p>
            <a:pPr algn="just"/>
            <a:r>
              <a:rPr lang="en-US" sz="4400" b="1" dirty="0">
                <a:cs typeface="Times New Roman" pitchFamily="18" charset="0"/>
              </a:rPr>
              <a:t>Wind Patterns: 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Disperse seeds, spores, and pollutants.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Drive ocean currents via surface wind friction.</a:t>
            </a:r>
          </a:p>
          <a:p>
            <a:pPr algn="just"/>
            <a:r>
              <a:rPr lang="en-US" sz="4400" b="1" dirty="0">
                <a:cs typeface="Times New Roman" pitchFamily="18" charset="0"/>
              </a:rPr>
              <a:t>Air Quality:</a:t>
            </a:r>
          </a:p>
          <a:p>
            <a:pPr algn="just"/>
            <a:r>
              <a:rPr lang="en-US" sz="4400" dirty="0">
                <a:cs typeface="Times New Roman" pitchFamily="18" charset="0"/>
              </a:rPr>
              <a:t>Pollution (SO₂, NOx) causes acid rain → affects soil and water </a:t>
            </a:r>
            <a:r>
              <a:rPr lang="en-US" sz="4400" dirty="0" err="1">
                <a:cs typeface="Times New Roman" pitchFamily="18" charset="0"/>
              </a:rPr>
              <a:t>pH.</a:t>
            </a:r>
            <a:endParaRPr lang="en-US" sz="4400" dirty="0">
              <a:cs typeface="Times New Roman" pitchFamily="18" charset="0"/>
            </a:endParaRPr>
          </a:p>
          <a:p>
            <a:pPr algn="just"/>
            <a:r>
              <a:rPr lang="en-US" sz="4400" dirty="0">
                <a:cs typeface="Times New Roman" pitchFamily="18" charset="0"/>
              </a:rPr>
              <a:t>Ozone layer protects living organisms from UV radiation.</a:t>
            </a:r>
          </a:p>
        </p:txBody>
      </p:sp>
    </p:spTree>
    <p:extLst>
      <p:ext uri="{BB962C8B-B14F-4D97-AF65-F5344CB8AC3E}">
        <p14:creationId xmlns:p14="http://schemas.microsoft.com/office/powerpoint/2010/main" val="101210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52588-5BA9-0BAB-5C60-74DFC6CA9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8EE50F-24F1-5B8B-0F94-03489DD13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51" y="0"/>
            <a:ext cx="8723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19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1112</TotalTime>
  <Words>914</Words>
  <Application>Microsoft Office PowerPoint</Application>
  <PresentationFormat>Custom</PresentationFormat>
  <Paragraphs>115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Franklin Gothic Book</vt:lpstr>
      <vt:lpstr>Perpetua</vt:lpstr>
      <vt:lpstr>Times New Roman</vt:lpstr>
      <vt:lpstr>Wingdings 2</vt:lpstr>
      <vt:lpstr>Equity</vt:lpstr>
      <vt:lpstr>Global Ecosystems</vt:lpstr>
      <vt:lpstr>🌎 What Are Global Ecosystems?</vt:lpstr>
      <vt:lpstr>🌍 Major Global Ecosystems (Biomes)</vt:lpstr>
      <vt:lpstr>PowerPoint Presentation</vt:lpstr>
      <vt:lpstr>🔄 How Are They Connected?</vt:lpstr>
      <vt:lpstr>PowerPoint Presentation</vt:lpstr>
      <vt:lpstr>🌍 1. Atmosphere (Air Layer Around Earth)</vt:lpstr>
      <vt:lpstr>🌍 1. Atmosphere (Air Layer Around Earth)</vt:lpstr>
      <vt:lpstr>PowerPoint Presentation</vt:lpstr>
      <vt:lpstr>🌊 2. Hydrosphere (All Water Bodies on Earth)</vt:lpstr>
      <vt:lpstr>🌊 2. Hydrosphere (All Water Bodies on Earth)</vt:lpstr>
      <vt:lpstr>PowerPoint Presentation</vt:lpstr>
      <vt:lpstr>3. Lithosphere (Earth’s Solid Outer Layer)</vt:lpstr>
      <vt:lpstr>3. Lithosphere (Earth’s Solid Outer Layer)</vt:lpstr>
      <vt:lpstr>PowerPoint Presentation</vt:lpstr>
      <vt:lpstr>🌱 4. Ecosphere (Biosphere) – The Living Layer</vt:lpstr>
      <vt:lpstr>🌱 4. Ecosphere (Biosphere) – The Living Layer</vt:lpstr>
      <vt:lpstr>🌱 4. Ecosphere (Biosphere) – The Living Layer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</dc:creator>
  <cp:lastModifiedBy>Shozab</cp:lastModifiedBy>
  <cp:revision>204</cp:revision>
  <dcterms:created xsi:type="dcterms:W3CDTF">2006-08-16T00:00:00Z</dcterms:created>
  <dcterms:modified xsi:type="dcterms:W3CDTF">2025-05-03T04:17:50Z</dcterms:modified>
</cp:coreProperties>
</file>