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2" r:id="rId1"/>
  </p:sldMasterIdLst>
  <p:notesMasterIdLst>
    <p:notesMasterId r:id="rId18"/>
  </p:notesMasterIdLst>
  <p:sldIdLst>
    <p:sldId id="256" r:id="rId2"/>
    <p:sldId id="311" r:id="rId3"/>
    <p:sldId id="347" r:id="rId4"/>
    <p:sldId id="338" r:id="rId5"/>
    <p:sldId id="348" r:id="rId6"/>
    <p:sldId id="349" r:id="rId7"/>
    <p:sldId id="350" r:id="rId8"/>
    <p:sldId id="351" r:id="rId9"/>
    <p:sldId id="358" r:id="rId10"/>
    <p:sldId id="352" r:id="rId11"/>
    <p:sldId id="353" r:id="rId12"/>
    <p:sldId id="359" r:id="rId13"/>
    <p:sldId id="354" r:id="rId14"/>
    <p:sldId id="356" r:id="rId15"/>
    <p:sldId id="357" r:id="rId16"/>
    <p:sldId id="304" r:id="rId17"/>
  </p:sldIdLst>
  <p:sldSz cx="1076483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39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291" autoAdjust="0"/>
  </p:normalViewPr>
  <p:slideViewPr>
    <p:cSldViewPr>
      <p:cViewPr varScale="1">
        <p:scale>
          <a:sx n="68" d="100"/>
          <a:sy n="68" d="100"/>
        </p:scale>
        <p:origin x="1098" y="72"/>
      </p:cViewPr>
      <p:guideLst>
        <p:guide orient="horz" pos="2160"/>
        <p:guide pos="3391"/>
      </p:guideLst>
    </p:cSldViewPr>
  </p:slideViewPr>
  <p:outlineViewPr>
    <p:cViewPr>
      <p:scale>
        <a:sx n="33" d="100"/>
        <a:sy n="33" d="100"/>
      </p:scale>
      <p:origin x="0" y="-204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DFBB3B-1513-4D12-B4AA-4C67F07043BF}" type="datetimeFigureOut">
              <a:rPr lang="en-IN" smtClean="0"/>
              <a:t>07-04-2025</a:t>
            </a:fld>
            <a:endParaRPr lang="en-IN"/>
          </a:p>
        </p:txBody>
      </p:sp>
      <p:sp>
        <p:nvSpPr>
          <p:cNvPr id="4" name="Slide Image Placeholder 3"/>
          <p:cNvSpPr>
            <a:spLocks noGrp="1" noRot="1" noChangeAspect="1"/>
          </p:cNvSpPr>
          <p:nvPr>
            <p:ph type="sldImg" idx="2"/>
          </p:nvPr>
        </p:nvSpPr>
        <p:spPr>
          <a:xfrm>
            <a:off x="738188" y="685800"/>
            <a:ext cx="5381625"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672E55-3CA1-4572-B681-FD76F4575053}" type="slidenum">
              <a:rPr lang="en-IN" smtClean="0"/>
              <a:t>‹#›</a:t>
            </a:fld>
            <a:endParaRPr lang="en-IN"/>
          </a:p>
        </p:txBody>
      </p:sp>
    </p:spTree>
    <p:extLst>
      <p:ext uri="{BB962C8B-B14F-4D97-AF65-F5344CB8AC3E}">
        <p14:creationId xmlns:p14="http://schemas.microsoft.com/office/powerpoint/2010/main" val="38892058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10764838"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76890" y="69756"/>
            <a:ext cx="10611055"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525019" y="3200400"/>
            <a:ext cx="7535387"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4/7/2025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74086" y="1449304"/>
            <a:ext cx="10620668"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4086" y="1396720"/>
            <a:ext cx="10620668"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74086" y="2976649"/>
            <a:ext cx="10620668"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38242" y="1505931"/>
            <a:ext cx="9688354"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804508" y="274642"/>
            <a:ext cx="2368264"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076484" y="274641"/>
            <a:ext cx="654861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1076484" y="1447800"/>
            <a:ext cx="9150112"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10764838"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76890" y="69756"/>
            <a:ext cx="10611055"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850348" y="952501"/>
            <a:ext cx="9150112"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850348" y="2547938"/>
            <a:ext cx="9150112"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4/7/2025</a:t>
            </a:fld>
            <a:endParaRPr lang="en-US"/>
          </a:p>
        </p:txBody>
      </p:sp>
      <p:sp>
        <p:nvSpPr>
          <p:cNvPr id="5" name="Footer Placeholder 4"/>
          <p:cNvSpPr>
            <a:spLocks noGrp="1"/>
          </p:cNvSpPr>
          <p:nvPr>
            <p:ph type="ftr" sz="quarter" idx="11"/>
          </p:nvPr>
        </p:nvSpPr>
        <p:spPr>
          <a:xfrm>
            <a:off x="941923" y="6172200"/>
            <a:ext cx="4709617" cy="457200"/>
          </a:xfrm>
        </p:spPr>
        <p:txBody>
          <a:bodyPr/>
          <a:lstStyle/>
          <a:p>
            <a:endParaRPr lang="en-US"/>
          </a:p>
        </p:txBody>
      </p:sp>
      <p:sp>
        <p:nvSpPr>
          <p:cNvPr id="7" name="Rectangle 6"/>
          <p:cNvSpPr/>
          <p:nvPr/>
        </p:nvSpPr>
        <p:spPr>
          <a:xfrm flipV="1">
            <a:off x="81716" y="2376830"/>
            <a:ext cx="10611224"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81403" y="2341476"/>
            <a:ext cx="10611537"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80414" y="2468880"/>
            <a:ext cx="10612526"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72237" y="6208776"/>
            <a:ext cx="538242"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4/7/2025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1076484" y="1447800"/>
            <a:ext cx="4413584"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5808527" y="1447800"/>
            <a:ext cx="4413584"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76484" y="273050"/>
            <a:ext cx="9150112"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1076484" y="1447800"/>
            <a:ext cx="4395642"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830954" y="1447800"/>
            <a:ext cx="4395642"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4/7/2025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1076484" y="2247900"/>
            <a:ext cx="4395642"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5830954" y="2247900"/>
            <a:ext cx="4395642"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0764838"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75354" y="69755"/>
            <a:ext cx="10611055"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076484" y="273050"/>
            <a:ext cx="9150112"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1076484" y="1600200"/>
            <a:ext cx="2242675"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3498572" y="1600200"/>
            <a:ext cx="6728024"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76484" y="4900550"/>
            <a:ext cx="861187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1076484" y="5445825"/>
            <a:ext cx="861187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4/7/2025</a:t>
            </a:fld>
            <a:endParaRPr lang="en-US"/>
          </a:p>
        </p:txBody>
      </p:sp>
      <p:sp>
        <p:nvSpPr>
          <p:cNvPr id="6" name="Footer Placeholder 5"/>
          <p:cNvSpPr>
            <a:spLocks noGrp="1"/>
          </p:cNvSpPr>
          <p:nvPr>
            <p:ph type="ftr" sz="quarter" idx="11"/>
          </p:nvPr>
        </p:nvSpPr>
        <p:spPr>
          <a:xfrm>
            <a:off x="1076484" y="6172200"/>
            <a:ext cx="4575056" cy="457200"/>
          </a:xfrm>
        </p:spPr>
        <p:txBody>
          <a:bodyPr/>
          <a:lstStyle/>
          <a:p>
            <a:endParaRPr lang="en-US"/>
          </a:p>
        </p:txBody>
      </p:sp>
      <p:sp>
        <p:nvSpPr>
          <p:cNvPr id="7" name="Slide Number Placeholder 6"/>
          <p:cNvSpPr>
            <a:spLocks noGrp="1"/>
          </p:cNvSpPr>
          <p:nvPr>
            <p:ph type="sldNum" sz="quarter" idx="12"/>
          </p:nvPr>
        </p:nvSpPr>
        <p:spPr>
          <a:xfrm>
            <a:off x="172237" y="6208776"/>
            <a:ext cx="538242" cy="457200"/>
          </a:xfrm>
        </p:spPr>
        <p:txBody>
          <a:bodyPr/>
          <a:lstStyle/>
          <a:p>
            <a:fld id="{B6F15528-21DE-4FAA-801E-634DDDAF4B2B}" type="slidenum">
              <a:rPr lang="en-US" smtClean="0"/>
              <a:pPr/>
              <a:t>‹#›</a:t>
            </a:fld>
            <a:endParaRPr lang="en-US"/>
          </a:p>
        </p:txBody>
      </p:sp>
      <p:sp>
        <p:nvSpPr>
          <p:cNvPr id="11" name="Rectangle 10"/>
          <p:cNvSpPr/>
          <p:nvPr/>
        </p:nvSpPr>
        <p:spPr>
          <a:xfrm flipV="1">
            <a:off x="80415" y="4683555"/>
            <a:ext cx="1060336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80652" y="4650475"/>
            <a:ext cx="1060312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80655" y="4773225"/>
            <a:ext cx="10603126"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80417" y="66676"/>
            <a:ext cx="10597518"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0764838"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75354" y="69755"/>
            <a:ext cx="10611055"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1076484" y="274638"/>
            <a:ext cx="9150112"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1076484" y="1447800"/>
            <a:ext cx="9150112"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7266266" y="6191250"/>
            <a:ext cx="2915477"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4/7/2025</a:t>
            </a:fld>
            <a:endParaRPr lang="en-US"/>
          </a:p>
        </p:txBody>
      </p:sp>
      <p:sp>
        <p:nvSpPr>
          <p:cNvPr id="3" name="Footer Placeholder 2"/>
          <p:cNvSpPr>
            <a:spLocks noGrp="1"/>
          </p:cNvSpPr>
          <p:nvPr>
            <p:ph type="ftr" sz="quarter" idx="3"/>
          </p:nvPr>
        </p:nvSpPr>
        <p:spPr>
          <a:xfrm>
            <a:off x="1076484" y="6172200"/>
            <a:ext cx="4664763"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72237" y="6210300"/>
            <a:ext cx="538242"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53" r:id="rId1"/>
    <p:sldLayoutId id="2147483954" r:id="rId2"/>
    <p:sldLayoutId id="2147483955" r:id="rId3"/>
    <p:sldLayoutId id="2147483956" r:id="rId4"/>
    <p:sldLayoutId id="2147483957" r:id="rId5"/>
    <p:sldLayoutId id="2147483958" r:id="rId6"/>
    <p:sldLayoutId id="2147483959" r:id="rId7"/>
    <p:sldLayoutId id="2147483960" r:id="rId8"/>
    <p:sldLayoutId id="2147483961" r:id="rId9"/>
    <p:sldLayoutId id="2147483962" r:id="rId10"/>
    <p:sldLayoutId id="214748396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20219" y="4038600"/>
            <a:ext cx="4495799" cy="1066800"/>
          </a:xfrm>
        </p:spPr>
        <p:txBody>
          <a:bodyPr>
            <a:normAutofit lnSpcReduction="10000"/>
          </a:bodyPr>
          <a:lstStyle/>
          <a:p>
            <a:r>
              <a:rPr lang="en-IN" sz="3200" b="1" dirty="0">
                <a:solidFill>
                  <a:schemeClr val="tx1"/>
                </a:solidFill>
              </a:rPr>
              <a:t>By: Shozab Seemab Khan</a:t>
            </a:r>
          </a:p>
          <a:p>
            <a:r>
              <a:rPr lang="en-IN" sz="3200" b="1" dirty="0">
                <a:solidFill>
                  <a:schemeClr val="tx1"/>
                </a:solidFill>
              </a:rPr>
              <a:t>(PhD Zoology Scholar)</a:t>
            </a:r>
          </a:p>
          <a:p>
            <a:endParaRPr lang="en-IN" sz="3200" b="1" dirty="0">
              <a:solidFill>
                <a:schemeClr val="tx1"/>
              </a:solidFill>
            </a:endParaRPr>
          </a:p>
        </p:txBody>
      </p:sp>
      <p:sp>
        <p:nvSpPr>
          <p:cNvPr id="2" name="Title 1"/>
          <p:cNvSpPr>
            <a:spLocks noGrp="1"/>
          </p:cNvSpPr>
          <p:nvPr>
            <p:ph type="ctrTitle"/>
          </p:nvPr>
        </p:nvSpPr>
        <p:spPr>
          <a:xfrm>
            <a:off x="538242" y="1524002"/>
            <a:ext cx="9688354" cy="1451959"/>
          </a:xfrm>
        </p:spPr>
        <p:txBody>
          <a:bodyPr>
            <a:normAutofit/>
          </a:bodyPr>
          <a:lstStyle/>
          <a:p>
            <a:r>
              <a:rPr lang="en-IN" b="1" dirty="0">
                <a:latin typeface="Times New Roman" pitchFamily="18" charset="0"/>
                <a:cs typeface="Times New Roman" pitchFamily="18" charset="0"/>
              </a:rPr>
              <a:t>LAWS OF THERMODYNAMICS</a:t>
            </a:r>
          </a:p>
        </p:txBody>
      </p:sp>
      <p:sp>
        <p:nvSpPr>
          <p:cNvPr id="4" name="Subtitle 2">
            <a:extLst>
              <a:ext uri="{FF2B5EF4-FFF2-40B4-BE49-F238E27FC236}">
                <a16:creationId xmlns:a16="http://schemas.microsoft.com/office/drawing/2014/main" id="{39978E7D-6872-CD77-FB71-BD9B01DE66CF}"/>
              </a:ext>
            </a:extLst>
          </p:cNvPr>
          <p:cNvSpPr txBox="1">
            <a:spLocks/>
          </p:cNvSpPr>
          <p:nvPr/>
        </p:nvSpPr>
        <p:spPr>
          <a:xfrm>
            <a:off x="1877219" y="6019800"/>
            <a:ext cx="7010400" cy="609600"/>
          </a:xfrm>
          <a:prstGeom prst="rect">
            <a:avLst/>
          </a:prstGeom>
        </p:spPr>
        <p:txBody>
          <a:bodyPr>
            <a:normAutofit/>
          </a:bodyPr>
          <a:lstStyle>
            <a:lvl1pPr marL="0" indent="0" algn="ctr" rtl="0" eaLnBrk="1" latinLnBrk="0" hangingPunct="1">
              <a:spcBef>
                <a:spcPts val="580"/>
              </a:spcBef>
              <a:buClr>
                <a:schemeClr val="accent1"/>
              </a:buClr>
              <a:buSzPct val="85000"/>
              <a:buFont typeface="Wingdings 2"/>
              <a:buNone/>
              <a:defRPr kumimoji="0" sz="2600" kern="1200">
                <a:solidFill>
                  <a:schemeClr val="tx2"/>
                </a:solidFill>
                <a:latin typeface="+mn-lt"/>
                <a:ea typeface="+mn-ea"/>
                <a:cs typeface="+mn-cs"/>
              </a:defRPr>
            </a:lvl1pPr>
            <a:lvl2pPr marL="457200" indent="0" algn="ctr" rtl="0" eaLnBrk="1" latinLnBrk="0" hangingPunct="1">
              <a:spcBef>
                <a:spcPts val="370"/>
              </a:spcBef>
              <a:buClr>
                <a:schemeClr val="accent2"/>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ts val="370"/>
              </a:spcBef>
              <a:buClr>
                <a:schemeClr val="accent1">
                  <a:tint val="60000"/>
                </a:schemeClr>
              </a:buClr>
              <a:buSzPct val="85000"/>
              <a:buFont typeface="Wingdings 2"/>
              <a:buNone/>
              <a:defRPr kumimoji="0" sz="2000" kern="1200">
                <a:solidFill>
                  <a:schemeClr val="tx1"/>
                </a:solidFill>
                <a:latin typeface="+mn-lt"/>
                <a:ea typeface="+mn-ea"/>
                <a:cs typeface="+mn-cs"/>
              </a:defRPr>
            </a:lvl3pPr>
            <a:lvl4pPr marL="1371600" indent="0" algn="ctr" rtl="0" eaLnBrk="1" latinLnBrk="0" hangingPunct="1">
              <a:spcBef>
                <a:spcPts val="370"/>
              </a:spcBef>
              <a:buClr>
                <a:schemeClr val="accent3"/>
              </a:buClr>
              <a:buSzPct val="80000"/>
              <a:buFont typeface="Wingdings 2"/>
              <a:buNone/>
              <a:defRPr kumimoji="0" sz="2000" kern="1200">
                <a:solidFill>
                  <a:schemeClr val="tx1"/>
                </a:solidFill>
                <a:latin typeface="+mn-lt"/>
                <a:ea typeface="+mn-ea"/>
                <a:cs typeface="+mn-cs"/>
              </a:defRPr>
            </a:lvl4pPr>
            <a:lvl5pPr marL="1828800" indent="0" algn="ctr" rtl="0" eaLnBrk="1" latinLnBrk="0" hangingPunct="1">
              <a:spcBef>
                <a:spcPts val="370"/>
              </a:spcBef>
              <a:buClr>
                <a:schemeClr val="accent3"/>
              </a:buClr>
              <a:buFontTx/>
              <a:buNone/>
              <a:defRPr kumimoji="0"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r>
              <a:rPr lang="en-IN" sz="3200" b="1" dirty="0">
                <a:solidFill>
                  <a:srgbClr val="C00000"/>
                </a:solidFill>
              </a:rPr>
              <a:t>ABAIDULLAH COLLEGE PAKPATTAN</a:t>
            </a:r>
          </a:p>
        </p:txBody>
      </p:sp>
      <p:sp>
        <p:nvSpPr>
          <p:cNvPr id="5" name="Subtitle 2">
            <a:extLst>
              <a:ext uri="{FF2B5EF4-FFF2-40B4-BE49-F238E27FC236}">
                <a16:creationId xmlns:a16="http://schemas.microsoft.com/office/drawing/2014/main" id="{4C44ED0D-D3A9-25EB-CCDB-8A0D3EC5EF79}"/>
              </a:ext>
            </a:extLst>
          </p:cNvPr>
          <p:cNvSpPr txBox="1">
            <a:spLocks/>
          </p:cNvSpPr>
          <p:nvPr/>
        </p:nvSpPr>
        <p:spPr>
          <a:xfrm>
            <a:off x="1267619" y="228600"/>
            <a:ext cx="8153400" cy="1066800"/>
          </a:xfrm>
          <a:prstGeom prst="rect">
            <a:avLst/>
          </a:prstGeom>
        </p:spPr>
        <p:txBody>
          <a:bodyPr>
            <a:normAutofit fontScale="92500" lnSpcReduction="10000"/>
          </a:bodyPr>
          <a:lstStyle>
            <a:lvl1pPr marL="0" indent="0" algn="ctr" rtl="0" eaLnBrk="1" latinLnBrk="0" hangingPunct="1">
              <a:spcBef>
                <a:spcPts val="580"/>
              </a:spcBef>
              <a:buClr>
                <a:schemeClr val="accent1"/>
              </a:buClr>
              <a:buSzPct val="85000"/>
              <a:buFont typeface="Wingdings 2"/>
              <a:buNone/>
              <a:defRPr kumimoji="0" sz="2600" kern="1200">
                <a:solidFill>
                  <a:schemeClr val="tx2"/>
                </a:solidFill>
                <a:latin typeface="+mn-lt"/>
                <a:ea typeface="+mn-ea"/>
                <a:cs typeface="+mn-cs"/>
              </a:defRPr>
            </a:lvl1pPr>
            <a:lvl2pPr marL="457200" indent="0" algn="ctr" rtl="0" eaLnBrk="1" latinLnBrk="0" hangingPunct="1">
              <a:spcBef>
                <a:spcPts val="370"/>
              </a:spcBef>
              <a:buClr>
                <a:schemeClr val="accent2"/>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ts val="370"/>
              </a:spcBef>
              <a:buClr>
                <a:schemeClr val="accent1">
                  <a:tint val="60000"/>
                </a:schemeClr>
              </a:buClr>
              <a:buSzPct val="85000"/>
              <a:buFont typeface="Wingdings 2"/>
              <a:buNone/>
              <a:defRPr kumimoji="0" sz="2000" kern="1200">
                <a:solidFill>
                  <a:schemeClr val="tx1"/>
                </a:solidFill>
                <a:latin typeface="+mn-lt"/>
                <a:ea typeface="+mn-ea"/>
                <a:cs typeface="+mn-cs"/>
              </a:defRPr>
            </a:lvl3pPr>
            <a:lvl4pPr marL="1371600" indent="0" algn="ctr" rtl="0" eaLnBrk="1" latinLnBrk="0" hangingPunct="1">
              <a:spcBef>
                <a:spcPts val="370"/>
              </a:spcBef>
              <a:buClr>
                <a:schemeClr val="accent3"/>
              </a:buClr>
              <a:buSzPct val="80000"/>
              <a:buFont typeface="Wingdings 2"/>
              <a:buNone/>
              <a:defRPr kumimoji="0" sz="2000" kern="1200">
                <a:solidFill>
                  <a:schemeClr val="tx1"/>
                </a:solidFill>
                <a:latin typeface="+mn-lt"/>
                <a:ea typeface="+mn-ea"/>
                <a:cs typeface="+mn-cs"/>
              </a:defRPr>
            </a:lvl4pPr>
            <a:lvl5pPr marL="1828800" indent="0" algn="ctr" rtl="0" eaLnBrk="1" latinLnBrk="0" hangingPunct="1">
              <a:spcBef>
                <a:spcPts val="370"/>
              </a:spcBef>
              <a:buClr>
                <a:schemeClr val="accent3"/>
              </a:buClr>
              <a:buFontTx/>
              <a:buNone/>
              <a:defRPr kumimoji="0"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r>
              <a:rPr lang="en-IN" sz="3200" b="1" dirty="0">
                <a:solidFill>
                  <a:schemeClr val="tx1"/>
                </a:solidFill>
              </a:rPr>
              <a:t>Subject: Basic Ecology (ZOL-502)</a:t>
            </a:r>
          </a:p>
          <a:p>
            <a:r>
              <a:rPr lang="en-IN" sz="3200" b="1" dirty="0">
                <a:solidFill>
                  <a:schemeClr val="tx1"/>
                </a:solidFill>
              </a:rPr>
              <a:t>(BS Zoology 6th Semester)</a:t>
            </a:r>
          </a:p>
          <a:p>
            <a:endParaRPr lang="en-IN" sz="3200" b="1" dirty="0">
              <a:solidFill>
                <a:schemeClr val="tx1"/>
              </a:solidFill>
            </a:endParaRPr>
          </a:p>
        </p:txBody>
      </p:sp>
    </p:spTree>
    <p:extLst>
      <p:ext uri="{BB962C8B-B14F-4D97-AF65-F5344CB8AC3E}">
        <p14:creationId xmlns:p14="http://schemas.microsoft.com/office/powerpoint/2010/main" val="3304214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1B443C-3F0A-4DF2-690C-A0AC33240C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BDDC51-66B0-84E9-064B-BC87286F636B}"/>
              </a:ext>
            </a:extLst>
          </p:cNvPr>
          <p:cNvSpPr>
            <a:spLocks noGrp="1"/>
          </p:cNvSpPr>
          <p:nvPr>
            <p:ph type="title"/>
          </p:nvPr>
        </p:nvSpPr>
        <p:spPr>
          <a:xfrm>
            <a:off x="369683" y="76200"/>
            <a:ext cx="9688354" cy="685800"/>
          </a:xfrm>
        </p:spPr>
        <p:txBody>
          <a:bodyPr>
            <a:normAutofit fontScale="90000"/>
          </a:bodyPr>
          <a:lstStyle/>
          <a:p>
            <a:r>
              <a:rPr lang="en-US" b="1" dirty="0">
                <a:solidFill>
                  <a:schemeClr val="tx1"/>
                </a:solidFill>
                <a:latin typeface="+mn-lt"/>
              </a:rPr>
              <a:t>3. Second Law of  Thermodynamics (Entropy)</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9D7EC7AB-F2E5-2EC0-E316-4ADBCD5F7FA3}"/>
              </a:ext>
            </a:extLst>
          </p:cNvPr>
          <p:cNvSpPr>
            <a:spLocks noGrp="1"/>
          </p:cNvSpPr>
          <p:nvPr>
            <p:ph sz="quarter" idx="1"/>
          </p:nvPr>
        </p:nvSpPr>
        <p:spPr>
          <a:xfrm>
            <a:off x="200819" y="762000"/>
            <a:ext cx="10363200" cy="5867400"/>
          </a:xfrm>
        </p:spPr>
        <p:txBody>
          <a:bodyPr>
            <a:normAutofit lnSpcReduction="10000"/>
          </a:bodyPr>
          <a:lstStyle/>
          <a:p>
            <a:pPr algn="just"/>
            <a:r>
              <a:rPr lang="en-US" sz="4000" dirty="0">
                <a:cs typeface="Times New Roman" pitchFamily="18" charset="0"/>
              </a:rPr>
              <a:t>The Second Law explains that energy transfer is never perfectly efficient; there is always some loss, typically as heat. This has direct implications for how energy moves through ecosystems.</a:t>
            </a:r>
          </a:p>
          <a:p>
            <a:pPr algn="just"/>
            <a:r>
              <a:rPr lang="en-US" sz="4000" dirty="0">
                <a:cs typeface="Times New Roman" pitchFamily="18" charset="0"/>
              </a:rPr>
              <a:t>In an ecological context, energy transfer between trophic levels is inefficient. For example, only about 10% of the energy from one trophic level (e.g., plants) is passed on to the next level (e.g., herbivores), while the rest is lost as heat or used for metabolism.</a:t>
            </a:r>
          </a:p>
        </p:txBody>
      </p:sp>
    </p:spTree>
    <p:extLst>
      <p:ext uri="{BB962C8B-B14F-4D97-AF65-F5344CB8AC3E}">
        <p14:creationId xmlns:p14="http://schemas.microsoft.com/office/powerpoint/2010/main" val="3521889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7EC48-DF22-13C6-57F1-72B051876E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3D4736-893E-435A-C0B1-795EB455D4D4}"/>
              </a:ext>
            </a:extLst>
          </p:cNvPr>
          <p:cNvSpPr>
            <a:spLocks noGrp="1"/>
          </p:cNvSpPr>
          <p:nvPr>
            <p:ph type="title"/>
          </p:nvPr>
        </p:nvSpPr>
        <p:spPr>
          <a:xfrm>
            <a:off x="369683" y="76200"/>
            <a:ext cx="9688354" cy="685800"/>
          </a:xfrm>
        </p:spPr>
        <p:txBody>
          <a:bodyPr>
            <a:normAutofit fontScale="90000"/>
          </a:bodyPr>
          <a:lstStyle/>
          <a:p>
            <a:r>
              <a:rPr lang="en-US" b="1" dirty="0">
                <a:solidFill>
                  <a:schemeClr val="tx1"/>
                </a:solidFill>
                <a:latin typeface="+mn-lt"/>
              </a:rPr>
              <a:t>3. Second Law of  Thermodynamics (Entropy)</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306BDF09-C161-E39A-31F8-E72A2FDDFCD8}"/>
              </a:ext>
            </a:extLst>
          </p:cNvPr>
          <p:cNvSpPr>
            <a:spLocks noGrp="1"/>
          </p:cNvSpPr>
          <p:nvPr>
            <p:ph sz="quarter" idx="1"/>
          </p:nvPr>
        </p:nvSpPr>
        <p:spPr>
          <a:xfrm>
            <a:off x="200819" y="762000"/>
            <a:ext cx="10363200" cy="5867400"/>
          </a:xfrm>
        </p:spPr>
        <p:txBody>
          <a:bodyPr>
            <a:normAutofit/>
          </a:bodyPr>
          <a:lstStyle/>
          <a:p>
            <a:pPr algn="just"/>
            <a:r>
              <a:rPr lang="en-US" sz="4000" dirty="0">
                <a:cs typeface="Times New Roman" pitchFamily="18" charset="0"/>
              </a:rPr>
              <a:t>The increase in entropy (disorder) in the system explains why ecosystems require constant energy input (such as sunlight) to maintain their structure and function.</a:t>
            </a:r>
          </a:p>
          <a:p>
            <a:pPr algn="just"/>
            <a:r>
              <a:rPr lang="en-US" sz="4000" b="1" dirty="0">
                <a:cs typeface="Times New Roman" pitchFamily="18" charset="0"/>
              </a:rPr>
              <a:t>Example: </a:t>
            </a:r>
          </a:p>
          <a:p>
            <a:pPr algn="just"/>
            <a:r>
              <a:rPr lang="en-US" sz="4000" dirty="0">
                <a:cs typeface="Times New Roman" pitchFamily="18" charset="0"/>
              </a:rPr>
              <a:t>When a wolf eats a deer, much of the energy from the deer is used by the wolf for movement and bodily functions, and only a fraction of the energy becomes stored in the wolf’s body for growth or reproduction.</a:t>
            </a:r>
          </a:p>
        </p:txBody>
      </p:sp>
    </p:spTree>
    <p:extLst>
      <p:ext uri="{BB962C8B-B14F-4D97-AF65-F5344CB8AC3E}">
        <p14:creationId xmlns:p14="http://schemas.microsoft.com/office/powerpoint/2010/main" val="1888799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E29C2-3192-9519-7B7A-DF7AF4155023}"/>
            </a:ext>
          </a:extLst>
        </p:cNvPr>
        <p:cNvGrpSpPr/>
        <p:nvPr/>
      </p:nvGrpSpPr>
      <p:grpSpPr>
        <a:xfrm>
          <a:off x="0" y="0"/>
          <a:ext cx="0" cy="0"/>
          <a:chOff x="0" y="0"/>
          <a:chExt cx="0" cy="0"/>
        </a:xfrm>
      </p:grpSpPr>
      <p:pic>
        <p:nvPicPr>
          <p:cNvPr id="11" name="Picture 10">
            <a:extLst>
              <a:ext uri="{FF2B5EF4-FFF2-40B4-BE49-F238E27FC236}">
                <a16:creationId xmlns:a16="http://schemas.microsoft.com/office/drawing/2014/main" id="{FB260A6F-5BAD-451A-D968-33634CFFC46C}"/>
              </a:ext>
            </a:extLst>
          </p:cNvPr>
          <p:cNvPicPr>
            <a:picLocks noChangeAspect="1"/>
          </p:cNvPicPr>
          <p:nvPr/>
        </p:nvPicPr>
        <p:blipFill>
          <a:blip r:embed="rId2"/>
          <a:stretch>
            <a:fillRect/>
          </a:stretch>
        </p:blipFill>
        <p:spPr>
          <a:xfrm>
            <a:off x="691547" y="152400"/>
            <a:ext cx="9381744" cy="6553200"/>
          </a:xfrm>
          <a:prstGeom prst="rect">
            <a:avLst/>
          </a:prstGeom>
        </p:spPr>
      </p:pic>
    </p:spTree>
    <p:extLst>
      <p:ext uri="{BB962C8B-B14F-4D97-AF65-F5344CB8AC3E}">
        <p14:creationId xmlns:p14="http://schemas.microsoft.com/office/powerpoint/2010/main" val="3597779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246854-061A-5918-E9E6-9C8F44687C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3B4D89-2B19-F306-BAE2-85EA06E1F5FF}"/>
              </a:ext>
            </a:extLst>
          </p:cNvPr>
          <p:cNvSpPr>
            <a:spLocks noGrp="1"/>
          </p:cNvSpPr>
          <p:nvPr>
            <p:ph type="title"/>
          </p:nvPr>
        </p:nvSpPr>
        <p:spPr>
          <a:xfrm>
            <a:off x="369683" y="76200"/>
            <a:ext cx="9688354" cy="1295400"/>
          </a:xfrm>
        </p:spPr>
        <p:txBody>
          <a:bodyPr>
            <a:normAutofit fontScale="90000"/>
          </a:bodyPr>
          <a:lstStyle/>
          <a:p>
            <a:r>
              <a:rPr lang="en-US" b="1" dirty="0">
                <a:solidFill>
                  <a:schemeClr val="tx1"/>
                </a:solidFill>
                <a:latin typeface="+mn-lt"/>
              </a:rPr>
              <a:t>4. Third Law of Thermodynamics </a:t>
            </a:r>
            <a:br>
              <a:rPr lang="en-US" b="1" dirty="0">
                <a:solidFill>
                  <a:schemeClr val="tx1"/>
                </a:solidFill>
                <a:latin typeface="+mn-lt"/>
              </a:rPr>
            </a:br>
            <a:r>
              <a:rPr lang="en-US" b="1" dirty="0">
                <a:solidFill>
                  <a:schemeClr val="tx1"/>
                </a:solidFill>
                <a:latin typeface="+mn-lt"/>
              </a:rPr>
              <a:t>(Absolute Zero and Entropy)</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5011AD6D-431C-763F-4CF6-A32B0437A8AB}"/>
              </a:ext>
            </a:extLst>
          </p:cNvPr>
          <p:cNvSpPr>
            <a:spLocks noGrp="1"/>
          </p:cNvSpPr>
          <p:nvPr>
            <p:ph sz="quarter" idx="1"/>
          </p:nvPr>
        </p:nvSpPr>
        <p:spPr>
          <a:xfrm>
            <a:off x="200819" y="1371600"/>
            <a:ext cx="10363200" cy="5257800"/>
          </a:xfrm>
        </p:spPr>
        <p:txBody>
          <a:bodyPr>
            <a:normAutofit/>
          </a:bodyPr>
          <a:lstStyle/>
          <a:p>
            <a:pPr algn="just"/>
            <a:r>
              <a:rPr lang="en-US" sz="3200" dirty="0">
                <a:cs typeface="Times New Roman" pitchFamily="18" charset="0"/>
              </a:rPr>
              <a:t>The Third Law is less directly applied in everyday ecological processes, but it has implications for organisms living in extreme environments, such as those near the poles or at high altitudes.</a:t>
            </a:r>
          </a:p>
          <a:p>
            <a:pPr algn="just"/>
            <a:r>
              <a:rPr lang="en-US" sz="3200" dirty="0">
                <a:cs typeface="Times New Roman" pitchFamily="18" charset="0"/>
              </a:rPr>
              <a:t>As temperature decreases, metabolic processes slow down, and at absolute zero (0 Kelvin), all biological processes stop. In nature, this law influences the hibernation or torpor of some animals in cold environments, where metabolic activity slows considerably.</a:t>
            </a:r>
          </a:p>
          <a:p>
            <a:pPr algn="just"/>
            <a:r>
              <a:rPr lang="en-US" sz="3200" b="1" dirty="0">
                <a:cs typeface="Times New Roman" pitchFamily="18" charset="0"/>
              </a:rPr>
              <a:t>Example: </a:t>
            </a:r>
            <a:r>
              <a:rPr lang="en-US" sz="3200" dirty="0">
                <a:cs typeface="Times New Roman" pitchFamily="18" charset="0"/>
              </a:rPr>
              <a:t>Bears hibernate during winter slowing their metabolism drastically to conserve energy. While they don’t reach absolute zero, their metabolic processes drop to near minimum levels.</a:t>
            </a:r>
          </a:p>
          <a:p>
            <a:pPr algn="just"/>
            <a:endParaRPr lang="en-US" sz="3200" dirty="0">
              <a:cs typeface="Times New Roman" pitchFamily="18" charset="0"/>
            </a:endParaRPr>
          </a:p>
        </p:txBody>
      </p:sp>
    </p:spTree>
    <p:extLst>
      <p:ext uri="{BB962C8B-B14F-4D97-AF65-F5344CB8AC3E}">
        <p14:creationId xmlns:p14="http://schemas.microsoft.com/office/powerpoint/2010/main" val="947054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DA56B-ED9D-9D67-AF3C-7B560D18A4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6E8421-9EE3-A423-E6E4-D28B64A2A533}"/>
              </a:ext>
            </a:extLst>
          </p:cNvPr>
          <p:cNvSpPr>
            <a:spLocks noGrp="1"/>
          </p:cNvSpPr>
          <p:nvPr>
            <p:ph type="title"/>
          </p:nvPr>
        </p:nvSpPr>
        <p:spPr>
          <a:xfrm>
            <a:off x="369683" y="76200"/>
            <a:ext cx="9688354" cy="685800"/>
          </a:xfrm>
        </p:spPr>
        <p:txBody>
          <a:bodyPr>
            <a:normAutofit fontScale="90000"/>
          </a:bodyPr>
          <a:lstStyle/>
          <a:p>
            <a:r>
              <a:rPr lang="en-US" b="1" dirty="0">
                <a:solidFill>
                  <a:schemeClr val="tx1"/>
                </a:solidFill>
                <a:latin typeface="+mn-lt"/>
              </a:rPr>
              <a:t>Summary in Ecological Terms</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D327021B-4A2C-6624-4C66-D2BEAEA849F6}"/>
              </a:ext>
            </a:extLst>
          </p:cNvPr>
          <p:cNvSpPr>
            <a:spLocks noGrp="1"/>
          </p:cNvSpPr>
          <p:nvPr>
            <p:ph sz="quarter" idx="1"/>
          </p:nvPr>
        </p:nvSpPr>
        <p:spPr>
          <a:xfrm>
            <a:off x="200819" y="762000"/>
            <a:ext cx="10363200" cy="5867400"/>
          </a:xfrm>
        </p:spPr>
        <p:txBody>
          <a:bodyPr>
            <a:normAutofit fontScale="92500" lnSpcReduction="20000"/>
          </a:bodyPr>
          <a:lstStyle/>
          <a:p>
            <a:pPr algn="just"/>
            <a:r>
              <a:rPr lang="en-US" sz="4000" b="1" dirty="0">
                <a:cs typeface="Times New Roman" pitchFamily="18" charset="0"/>
              </a:rPr>
              <a:t>Energy Flow: </a:t>
            </a:r>
          </a:p>
          <a:p>
            <a:pPr algn="just"/>
            <a:r>
              <a:rPr lang="en-US" sz="4000" dirty="0">
                <a:cs typeface="Times New Roman" pitchFamily="18" charset="0"/>
              </a:rPr>
              <a:t>Energy from the sun is captured by plants and passed through the food chain to animals. This energy is used by animals for growth, reproduction, and maintenance. However, some of it is always lost as heat due to the inefficiency of energy transfers (Second Law).</a:t>
            </a:r>
          </a:p>
          <a:p>
            <a:pPr algn="just"/>
            <a:r>
              <a:rPr lang="en-US" sz="4000" b="1" dirty="0">
                <a:cs typeface="Times New Roman" pitchFamily="18" charset="0"/>
              </a:rPr>
              <a:t>Energy Conservation: </a:t>
            </a:r>
          </a:p>
          <a:p>
            <a:pPr algn="just"/>
            <a:r>
              <a:rPr lang="en-US" sz="4000" dirty="0">
                <a:cs typeface="Times New Roman" pitchFamily="18" charset="0"/>
              </a:rPr>
              <a:t>Animals must consume energy to fuel their biological functions. This energy is transformed from one form to another (e.g., chemical energy in food to kinetic or heat energy), but the total energy in the system remains constant (First Law).</a:t>
            </a:r>
          </a:p>
        </p:txBody>
      </p:sp>
    </p:spTree>
    <p:extLst>
      <p:ext uri="{BB962C8B-B14F-4D97-AF65-F5344CB8AC3E}">
        <p14:creationId xmlns:p14="http://schemas.microsoft.com/office/powerpoint/2010/main" val="533042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B20C0-8774-B415-A515-2CFB27F008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71DC49-FB9C-1622-55F6-6EE3BAC05301}"/>
              </a:ext>
            </a:extLst>
          </p:cNvPr>
          <p:cNvSpPr>
            <a:spLocks noGrp="1"/>
          </p:cNvSpPr>
          <p:nvPr>
            <p:ph type="title"/>
          </p:nvPr>
        </p:nvSpPr>
        <p:spPr>
          <a:xfrm>
            <a:off x="369683" y="76200"/>
            <a:ext cx="9688354" cy="685800"/>
          </a:xfrm>
        </p:spPr>
        <p:txBody>
          <a:bodyPr>
            <a:normAutofit fontScale="90000"/>
          </a:bodyPr>
          <a:lstStyle/>
          <a:p>
            <a:r>
              <a:rPr lang="en-US" b="1" dirty="0">
                <a:solidFill>
                  <a:schemeClr val="tx1"/>
                </a:solidFill>
                <a:latin typeface="+mn-lt"/>
              </a:rPr>
              <a:t>Summary in Ecological Terms</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70E2981F-B157-7C9C-DAC9-3277CADAF776}"/>
              </a:ext>
            </a:extLst>
          </p:cNvPr>
          <p:cNvSpPr>
            <a:spLocks noGrp="1"/>
          </p:cNvSpPr>
          <p:nvPr>
            <p:ph sz="quarter" idx="1"/>
          </p:nvPr>
        </p:nvSpPr>
        <p:spPr>
          <a:xfrm>
            <a:off x="200819" y="762000"/>
            <a:ext cx="10363200" cy="5867400"/>
          </a:xfrm>
        </p:spPr>
        <p:txBody>
          <a:bodyPr>
            <a:normAutofit fontScale="92500"/>
          </a:bodyPr>
          <a:lstStyle/>
          <a:p>
            <a:pPr algn="just"/>
            <a:r>
              <a:rPr lang="en-US" sz="4000" b="1" dirty="0">
                <a:cs typeface="Times New Roman" pitchFamily="18" charset="0"/>
              </a:rPr>
              <a:t>Thermoregulation: </a:t>
            </a:r>
          </a:p>
          <a:p>
            <a:pPr algn="just"/>
            <a:r>
              <a:rPr lang="en-US" sz="4000" dirty="0">
                <a:cs typeface="Times New Roman" pitchFamily="18" charset="0"/>
              </a:rPr>
              <a:t>Animals exchange energy with their environment to regulate body temperature and survive in their habitat, whether by absorbing heat from the environment or generating it internally (Zeroth and First Laws).</a:t>
            </a:r>
          </a:p>
          <a:p>
            <a:pPr algn="just"/>
            <a:r>
              <a:rPr lang="en-US" sz="4000" dirty="0">
                <a:cs typeface="Times New Roman" pitchFamily="18" charset="0"/>
              </a:rPr>
              <a:t>In short, the laws of thermodynamics help explain how animals interact with energy in their environments, from capturing and using energy for survival to dealing with energy losses and maintaining balance within ecosystems.</a:t>
            </a:r>
          </a:p>
        </p:txBody>
      </p:sp>
    </p:spTree>
    <p:extLst>
      <p:ext uri="{BB962C8B-B14F-4D97-AF65-F5344CB8AC3E}">
        <p14:creationId xmlns:p14="http://schemas.microsoft.com/office/powerpoint/2010/main" val="2137681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62819" y="2286000"/>
            <a:ext cx="9150112" cy="1828800"/>
          </a:xfrm>
        </p:spPr>
        <p:txBody>
          <a:bodyPr>
            <a:normAutofit fontScale="90000"/>
          </a:bodyPr>
          <a:lstStyle/>
          <a:p>
            <a:pPr algn="ctr"/>
            <a:r>
              <a:rPr lang="en-IN" sz="11500" b="1" dirty="0">
                <a:solidFill>
                  <a:schemeClr val="tx1"/>
                </a:solidFill>
                <a:latin typeface="+mn-lt"/>
              </a:rPr>
              <a:t>THANK YOU</a:t>
            </a:r>
          </a:p>
        </p:txBody>
      </p:sp>
    </p:spTree>
    <p:extLst>
      <p:ext uri="{BB962C8B-B14F-4D97-AF65-F5344CB8AC3E}">
        <p14:creationId xmlns:p14="http://schemas.microsoft.com/office/powerpoint/2010/main" val="57411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F4E857-024F-5BC2-1D6F-1B8D3EE5B1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BAEF02-83AA-61C6-52E4-98F4818192FA}"/>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Laws of  Thermodynamics</a:t>
            </a:r>
          </a:p>
        </p:txBody>
      </p:sp>
      <p:sp>
        <p:nvSpPr>
          <p:cNvPr id="3" name="Content Placeholder 2">
            <a:extLst>
              <a:ext uri="{FF2B5EF4-FFF2-40B4-BE49-F238E27FC236}">
                <a16:creationId xmlns:a16="http://schemas.microsoft.com/office/drawing/2014/main" id="{91BA731A-D754-2E5A-14F2-2373D1FFE83D}"/>
              </a:ext>
            </a:extLst>
          </p:cNvPr>
          <p:cNvSpPr>
            <a:spLocks noGrp="1"/>
          </p:cNvSpPr>
          <p:nvPr>
            <p:ph sz="quarter" idx="1"/>
          </p:nvPr>
        </p:nvSpPr>
        <p:spPr>
          <a:xfrm>
            <a:off x="200819" y="838200"/>
            <a:ext cx="10363200" cy="5791200"/>
          </a:xfrm>
        </p:spPr>
        <p:txBody>
          <a:bodyPr>
            <a:normAutofit/>
          </a:bodyPr>
          <a:lstStyle/>
          <a:p>
            <a:pPr algn="just"/>
            <a:r>
              <a:rPr lang="en-US" sz="3600" b="1" dirty="0">
                <a:cs typeface="Times New Roman" pitchFamily="18" charset="0"/>
              </a:rPr>
              <a:t>Zeroth Law: </a:t>
            </a:r>
          </a:p>
          <a:p>
            <a:pPr algn="just"/>
            <a:r>
              <a:rPr lang="en-US" sz="3600" dirty="0">
                <a:cs typeface="Times New Roman" pitchFamily="18" charset="0"/>
              </a:rPr>
              <a:t>If two systems are in thermal equilibrium with a third system, they are in thermal equilibrium with each other. This defines the concept of temperature.</a:t>
            </a:r>
          </a:p>
          <a:p>
            <a:pPr algn="just"/>
            <a:endParaRPr lang="en-US" sz="3600" dirty="0">
              <a:cs typeface="Times New Roman" pitchFamily="18" charset="0"/>
            </a:endParaRPr>
          </a:p>
          <a:p>
            <a:pPr algn="just"/>
            <a:r>
              <a:rPr lang="en-US" sz="3600" b="1" dirty="0">
                <a:cs typeface="Times New Roman" pitchFamily="18" charset="0"/>
              </a:rPr>
              <a:t>First Law: </a:t>
            </a:r>
          </a:p>
          <a:p>
            <a:pPr algn="just"/>
            <a:r>
              <a:rPr lang="en-US" sz="3600" dirty="0">
                <a:cs typeface="Times New Roman" pitchFamily="18" charset="0"/>
              </a:rPr>
              <a:t>Energy cannot be created or destroyed, only converted from one form to another. The total energy of an isolated system remains constant.</a:t>
            </a:r>
          </a:p>
        </p:txBody>
      </p:sp>
    </p:spTree>
    <p:extLst>
      <p:ext uri="{BB962C8B-B14F-4D97-AF65-F5344CB8AC3E}">
        <p14:creationId xmlns:p14="http://schemas.microsoft.com/office/powerpoint/2010/main" val="3116740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830D59-3833-ADAF-4BD7-F576A97BA5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452558-ADD1-393F-2037-708250B500FB}"/>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Laws of  Thermodynamics</a:t>
            </a:r>
          </a:p>
        </p:txBody>
      </p:sp>
      <p:sp>
        <p:nvSpPr>
          <p:cNvPr id="3" name="Content Placeholder 2">
            <a:extLst>
              <a:ext uri="{FF2B5EF4-FFF2-40B4-BE49-F238E27FC236}">
                <a16:creationId xmlns:a16="http://schemas.microsoft.com/office/drawing/2014/main" id="{3268E871-990D-BC96-EA3F-5E8BC68CF83A}"/>
              </a:ext>
            </a:extLst>
          </p:cNvPr>
          <p:cNvSpPr>
            <a:spLocks noGrp="1"/>
          </p:cNvSpPr>
          <p:nvPr>
            <p:ph sz="quarter" idx="1"/>
          </p:nvPr>
        </p:nvSpPr>
        <p:spPr>
          <a:xfrm>
            <a:off x="200819" y="838200"/>
            <a:ext cx="10363200" cy="5791200"/>
          </a:xfrm>
        </p:spPr>
        <p:txBody>
          <a:bodyPr>
            <a:normAutofit lnSpcReduction="10000"/>
          </a:bodyPr>
          <a:lstStyle/>
          <a:p>
            <a:pPr algn="just"/>
            <a:r>
              <a:rPr lang="en-US" sz="3600" b="1" dirty="0">
                <a:cs typeface="Times New Roman" pitchFamily="18" charset="0"/>
              </a:rPr>
              <a:t>Second Law: </a:t>
            </a:r>
          </a:p>
          <a:p>
            <a:pPr algn="just"/>
            <a:r>
              <a:rPr lang="en-US" sz="3600" dirty="0">
                <a:cs typeface="Times New Roman" pitchFamily="18" charset="0"/>
              </a:rPr>
              <a:t>The entropy (disorder) of an isolated system always increases over time. Energy transformations are never 100% efficient, and heat flows from hot to cold.</a:t>
            </a:r>
          </a:p>
          <a:p>
            <a:pPr algn="just"/>
            <a:endParaRPr lang="en-US" sz="3600" dirty="0">
              <a:cs typeface="Times New Roman" pitchFamily="18" charset="0"/>
            </a:endParaRPr>
          </a:p>
          <a:p>
            <a:pPr algn="just"/>
            <a:r>
              <a:rPr lang="en-US" sz="3600" b="1" dirty="0">
                <a:cs typeface="Times New Roman" pitchFamily="18" charset="0"/>
              </a:rPr>
              <a:t>Third Law: </a:t>
            </a:r>
          </a:p>
          <a:p>
            <a:pPr algn="just"/>
            <a:r>
              <a:rPr lang="en-US" sz="3600" dirty="0">
                <a:cs typeface="Times New Roman" pitchFamily="18" charset="0"/>
              </a:rPr>
              <a:t>As temperature approaches absolute zero, the entropy of a system approaches its minimum value, often zero. It’s impossible to reach absolute zero in a finite number of steps.</a:t>
            </a:r>
          </a:p>
        </p:txBody>
      </p:sp>
    </p:spTree>
    <p:extLst>
      <p:ext uri="{BB962C8B-B14F-4D97-AF65-F5344CB8AC3E}">
        <p14:creationId xmlns:p14="http://schemas.microsoft.com/office/powerpoint/2010/main" val="3646814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07254-1615-C63A-FCD3-B9A581CB78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8F8D24-0794-6976-04C1-EF0E36FA357F}"/>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Laws of  Thermodynamics (Ecology)</a:t>
            </a:r>
          </a:p>
        </p:txBody>
      </p:sp>
      <p:sp>
        <p:nvSpPr>
          <p:cNvPr id="3" name="Content Placeholder 2">
            <a:extLst>
              <a:ext uri="{FF2B5EF4-FFF2-40B4-BE49-F238E27FC236}">
                <a16:creationId xmlns:a16="http://schemas.microsoft.com/office/drawing/2014/main" id="{0C15D700-9154-091F-E6E2-F41FE586B5C7}"/>
              </a:ext>
            </a:extLst>
          </p:cNvPr>
          <p:cNvSpPr>
            <a:spLocks noGrp="1"/>
          </p:cNvSpPr>
          <p:nvPr>
            <p:ph sz="quarter" idx="1"/>
          </p:nvPr>
        </p:nvSpPr>
        <p:spPr>
          <a:xfrm>
            <a:off x="200819" y="838200"/>
            <a:ext cx="10363200" cy="5791200"/>
          </a:xfrm>
        </p:spPr>
        <p:txBody>
          <a:bodyPr>
            <a:normAutofit/>
          </a:bodyPr>
          <a:lstStyle/>
          <a:p>
            <a:pPr algn="just"/>
            <a:endParaRPr lang="en-US" sz="4000" dirty="0">
              <a:cs typeface="Times New Roman" pitchFamily="18" charset="0"/>
            </a:endParaRPr>
          </a:p>
          <a:p>
            <a:pPr algn="just"/>
            <a:r>
              <a:rPr lang="en-US" sz="4000" dirty="0">
                <a:cs typeface="Times New Roman" pitchFamily="18" charset="0"/>
              </a:rPr>
              <a:t>In the context of animal ecology, the laws of thermodynamics are applied to understand how energy flows through ecosystems and how organisms interact with their environment. </a:t>
            </a:r>
          </a:p>
          <a:p>
            <a:pPr algn="just"/>
            <a:endParaRPr lang="en-US" sz="4000" dirty="0">
              <a:cs typeface="Times New Roman" pitchFamily="18" charset="0"/>
            </a:endParaRPr>
          </a:p>
          <a:p>
            <a:pPr algn="just"/>
            <a:r>
              <a:rPr lang="en-US" sz="4000" dirty="0">
                <a:cs typeface="Times New Roman" pitchFamily="18" charset="0"/>
              </a:rPr>
              <a:t>These laws help explain how animals acquire, use, and transform energy to maintain life processes.</a:t>
            </a:r>
          </a:p>
        </p:txBody>
      </p:sp>
    </p:spTree>
    <p:extLst>
      <p:ext uri="{BB962C8B-B14F-4D97-AF65-F5344CB8AC3E}">
        <p14:creationId xmlns:p14="http://schemas.microsoft.com/office/powerpoint/2010/main" val="4241250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0E191-2DAB-707B-89EA-93542ACF5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7B2670-5BD2-5123-9AC5-5C40D6C12589}"/>
              </a:ext>
            </a:extLst>
          </p:cNvPr>
          <p:cNvSpPr>
            <a:spLocks noGrp="1"/>
          </p:cNvSpPr>
          <p:nvPr>
            <p:ph type="title"/>
          </p:nvPr>
        </p:nvSpPr>
        <p:spPr>
          <a:xfrm>
            <a:off x="369683" y="76200"/>
            <a:ext cx="9688354" cy="1295400"/>
          </a:xfrm>
        </p:spPr>
        <p:txBody>
          <a:bodyPr>
            <a:normAutofit fontScale="90000"/>
          </a:bodyPr>
          <a:lstStyle/>
          <a:p>
            <a:r>
              <a:rPr lang="en-US" b="1" dirty="0">
                <a:solidFill>
                  <a:schemeClr val="tx1"/>
                </a:solidFill>
                <a:latin typeface="+mn-lt"/>
              </a:rPr>
              <a:t>1. Zeroth Law of  Thermodynamics </a:t>
            </a:r>
            <a:br>
              <a:rPr lang="en-US" b="1" dirty="0">
                <a:solidFill>
                  <a:schemeClr val="tx1"/>
                </a:solidFill>
                <a:latin typeface="+mn-lt"/>
              </a:rPr>
            </a:br>
            <a:r>
              <a:rPr lang="en-US" b="1" dirty="0">
                <a:solidFill>
                  <a:schemeClr val="tx1"/>
                </a:solidFill>
                <a:latin typeface="+mn-lt"/>
              </a:rPr>
              <a:t>(Thermal Equilibrium)</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285722A9-12FD-E829-EA1F-BE3834509DD2}"/>
              </a:ext>
            </a:extLst>
          </p:cNvPr>
          <p:cNvSpPr>
            <a:spLocks noGrp="1"/>
          </p:cNvSpPr>
          <p:nvPr>
            <p:ph sz="quarter" idx="1"/>
          </p:nvPr>
        </p:nvSpPr>
        <p:spPr>
          <a:xfrm>
            <a:off x="200819" y="1371600"/>
            <a:ext cx="10363200" cy="5257800"/>
          </a:xfrm>
        </p:spPr>
        <p:txBody>
          <a:bodyPr>
            <a:normAutofit/>
          </a:bodyPr>
          <a:lstStyle/>
          <a:p>
            <a:pPr algn="just"/>
            <a:r>
              <a:rPr lang="en-US" sz="4000" dirty="0">
                <a:cs typeface="Times New Roman" pitchFamily="18" charset="0"/>
              </a:rPr>
              <a:t>This law explains how animals maintain thermoregulation. Animals are constantly exchanging heat with their environment to maintain internal body temperatures that support life functions. </a:t>
            </a:r>
          </a:p>
          <a:p>
            <a:pPr algn="just"/>
            <a:r>
              <a:rPr lang="en-US" sz="4000" dirty="0">
                <a:cs typeface="Times New Roman" pitchFamily="18" charset="0"/>
              </a:rPr>
              <a:t>When an animal is in thermal equilibrium with its environment, it means its body temperature is stable. </a:t>
            </a:r>
          </a:p>
          <a:p>
            <a:pPr algn="just"/>
            <a:r>
              <a:rPr lang="en-US" sz="4000" dirty="0">
                <a:cs typeface="Times New Roman" pitchFamily="18" charset="0"/>
              </a:rPr>
              <a:t>(No exchange of Heat b/w body and environment)</a:t>
            </a:r>
          </a:p>
        </p:txBody>
      </p:sp>
    </p:spTree>
    <p:extLst>
      <p:ext uri="{BB962C8B-B14F-4D97-AF65-F5344CB8AC3E}">
        <p14:creationId xmlns:p14="http://schemas.microsoft.com/office/powerpoint/2010/main" val="4162157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D89E53-4829-7C44-A719-D0FC547D52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1ED4C2-5E75-6D72-D286-DD2795FD8ABD}"/>
              </a:ext>
            </a:extLst>
          </p:cNvPr>
          <p:cNvSpPr>
            <a:spLocks noGrp="1"/>
          </p:cNvSpPr>
          <p:nvPr>
            <p:ph type="title"/>
          </p:nvPr>
        </p:nvSpPr>
        <p:spPr>
          <a:xfrm>
            <a:off x="369683" y="76200"/>
            <a:ext cx="9688354" cy="1295400"/>
          </a:xfrm>
        </p:spPr>
        <p:txBody>
          <a:bodyPr>
            <a:normAutofit fontScale="90000"/>
          </a:bodyPr>
          <a:lstStyle/>
          <a:p>
            <a:r>
              <a:rPr lang="en-US" b="1" dirty="0">
                <a:solidFill>
                  <a:schemeClr val="tx1"/>
                </a:solidFill>
                <a:latin typeface="+mn-lt"/>
              </a:rPr>
              <a:t>1. Zeroth Law of  Thermodynamics </a:t>
            </a:r>
            <a:br>
              <a:rPr lang="en-US" b="1" dirty="0">
                <a:solidFill>
                  <a:schemeClr val="tx1"/>
                </a:solidFill>
                <a:latin typeface="+mn-lt"/>
              </a:rPr>
            </a:br>
            <a:r>
              <a:rPr lang="en-US" b="1" dirty="0">
                <a:solidFill>
                  <a:schemeClr val="tx1"/>
                </a:solidFill>
                <a:latin typeface="+mn-lt"/>
              </a:rPr>
              <a:t>(Thermal Equilibrium)</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02E21B07-6F9C-6C47-F9A7-9CD5E3277578}"/>
              </a:ext>
            </a:extLst>
          </p:cNvPr>
          <p:cNvSpPr>
            <a:spLocks noGrp="1"/>
          </p:cNvSpPr>
          <p:nvPr>
            <p:ph sz="quarter" idx="1"/>
          </p:nvPr>
        </p:nvSpPr>
        <p:spPr>
          <a:xfrm>
            <a:off x="200819" y="1371600"/>
            <a:ext cx="10363200" cy="5257800"/>
          </a:xfrm>
        </p:spPr>
        <p:txBody>
          <a:bodyPr>
            <a:normAutofit lnSpcReduction="10000"/>
          </a:bodyPr>
          <a:lstStyle/>
          <a:p>
            <a:pPr algn="just"/>
            <a:r>
              <a:rPr lang="en-US" sz="4000" dirty="0">
                <a:cs typeface="Times New Roman" pitchFamily="18" charset="0"/>
              </a:rPr>
              <a:t>For instance, ectotherms (like reptiles) rely on external heat sources to regulate their body temperature, while endotherms (like mammals and birds) regulate their own internal body heat by producing energy through metabolism.</a:t>
            </a:r>
          </a:p>
          <a:p>
            <a:pPr algn="just"/>
            <a:r>
              <a:rPr lang="en-US" sz="4000" b="1" dirty="0">
                <a:cs typeface="Times New Roman" pitchFamily="18" charset="0"/>
              </a:rPr>
              <a:t>Example: </a:t>
            </a:r>
          </a:p>
          <a:p>
            <a:pPr algn="just"/>
            <a:r>
              <a:rPr lang="en-US" sz="4000" dirty="0">
                <a:cs typeface="Times New Roman" pitchFamily="18" charset="0"/>
              </a:rPr>
              <a:t>A lizard basking in the sun is in thermal equilibrium with the third system (the sun), raising its body temperature to an optimal level.</a:t>
            </a:r>
          </a:p>
        </p:txBody>
      </p:sp>
    </p:spTree>
    <p:extLst>
      <p:ext uri="{BB962C8B-B14F-4D97-AF65-F5344CB8AC3E}">
        <p14:creationId xmlns:p14="http://schemas.microsoft.com/office/powerpoint/2010/main" val="3504193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74EE8-4766-7B10-E5EF-A6EA4CE0BE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EFCB6E-B49F-3087-6480-93667755CEC5}"/>
              </a:ext>
            </a:extLst>
          </p:cNvPr>
          <p:cNvSpPr>
            <a:spLocks noGrp="1"/>
          </p:cNvSpPr>
          <p:nvPr>
            <p:ph type="title"/>
          </p:nvPr>
        </p:nvSpPr>
        <p:spPr>
          <a:xfrm>
            <a:off x="369683" y="76200"/>
            <a:ext cx="9688354" cy="1295400"/>
          </a:xfrm>
        </p:spPr>
        <p:txBody>
          <a:bodyPr>
            <a:normAutofit fontScale="90000"/>
          </a:bodyPr>
          <a:lstStyle/>
          <a:p>
            <a:r>
              <a:rPr lang="en-US" b="1" dirty="0">
                <a:solidFill>
                  <a:schemeClr val="tx1"/>
                </a:solidFill>
                <a:latin typeface="+mn-lt"/>
              </a:rPr>
              <a:t>2. First Law of  Thermodynamics </a:t>
            </a:r>
            <a:br>
              <a:rPr lang="en-US" b="1" dirty="0">
                <a:solidFill>
                  <a:schemeClr val="tx1"/>
                </a:solidFill>
                <a:latin typeface="+mn-lt"/>
              </a:rPr>
            </a:br>
            <a:r>
              <a:rPr lang="en-US" b="1" dirty="0">
                <a:solidFill>
                  <a:schemeClr val="tx1"/>
                </a:solidFill>
                <a:latin typeface="+mn-lt"/>
              </a:rPr>
              <a:t>(Energy Conservation)</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FB2B3B0B-A7B9-3016-C66B-4569D6A4F964}"/>
              </a:ext>
            </a:extLst>
          </p:cNvPr>
          <p:cNvSpPr>
            <a:spLocks noGrp="1"/>
          </p:cNvSpPr>
          <p:nvPr>
            <p:ph sz="quarter" idx="1"/>
          </p:nvPr>
        </p:nvSpPr>
        <p:spPr>
          <a:xfrm>
            <a:off x="200819" y="1371600"/>
            <a:ext cx="10363200" cy="5257800"/>
          </a:xfrm>
        </p:spPr>
        <p:txBody>
          <a:bodyPr>
            <a:normAutofit/>
          </a:bodyPr>
          <a:lstStyle/>
          <a:p>
            <a:pPr algn="just"/>
            <a:r>
              <a:rPr lang="en-US" sz="4000" dirty="0">
                <a:cs typeface="Times New Roman" pitchFamily="18" charset="0"/>
              </a:rPr>
              <a:t>The First Law emphasizes that energy cannot be created or destroyed but can change forms. </a:t>
            </a:r>
          </a:p>
          <a:p>
            <a:pPr algn="just"/>
            <a:r>
              <a:rPr lang="en-US" sz="4000" dirty="0">
                <a:cs typeface="Times New Roman" pitchFamily="18" charset="0"/>
              </a:rPr>
              <a:t>In ecological terms, animals acquire energy from their food (chemical energy) and convert it into other forms, such as kinetic energy (for movement) or thermal energy (for maintaining body temperature). </a:t>
            </a:r>
          </a:p>
          <a:p>
            <a:pPr algn="just"/>
            <a:r>
              <a:rPr lang="en-US" sz="4000" dirty="0">
                <a:cs typeface="Times New Roman" pitchFamily="18" charset="0"/>
              </a:rPr>
              <a:t>Some energy is also lost as heat.</a:t>
            </a:r>
          </a:p>
        </p:txBody>
      </p:sp>
    </p:spTree>
    <p:extLst>
      <p:ext uri="{BB962C8B-B14F-4D97-AF65-F5344CB8AC3E}">
        <p14:creationId xmlns:p14="http://schemas.microsoft.com/office/powerpoint/2010/main" val="2036466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CBC676-9E2D-6646-9407-B5B413DFFE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A4EE7C-2748-AE78-5CAA-D6CDC61740BD}"/>
              </a:ext>
            </a:extLst>
          </p:cNvPr>
          <p:cNvSpPr>
            <a:spLocks noGrp="1"/>
          </p:cNvSpPr>
          <p:nvPr>
            <p:ph type="title"/>
          </p:nvPr>
        </p:nvSpPr>
        <p:spPr>
          <a:xfrm>
            <a:off x="369683" y="76200"/>
            <a:ext cx="9688354" cy="1295400"/>
          </a:xfrm>
        </p:spPr>
        <p:txBody>
          <a:bodyPr>
            <a:normAutofit fontScale="90000"/>
          </a:bodyPr>
          <a:lstStyle/>
          <a:p>
            <a:r>
              <a:rPr lang="en-US" b="1" dirty="0">
                <a:solidFill>
                  <a:schemeClr val="tx1"/>
                </a:solidFill>
                <a:latin typeface="+mn-lt"/>
              </a:rPr>
              <a:t>2. First Law of  Thermodynamics </a:t>
            </a:r>
            <a:br>
              <a:rPr lang="en-US" b="1" dirty="0">
                <a:solidFill>
                  <a:schemeClr val="tx1"/>
                </a:solidFill>
                <a:latin typeface="+mn-lt"/>
              </a:rPr>
            </a:br>
            <a:r>
              <a:rPr lang="en-US" b="1" dirty="0">
                <a:solidFill>
                  <a:schemeClr val="tx1"/>
                </a:solidFill>
                <a:latin typeface="+mn-lt"/>
              </a:rPr>
              <a:t>(Energy Conservation)</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402913C8-DC85-F941-7494-CDAAC5ED407B}"/>
              </a:ext>
            </a:extLst>
          </p:cNvPr>
          <p:cNvSpPr>
            <a:spLocks noGrp="1"/>
          </p:cNvSpPr>
          <p:nvPr>
            <p:ph sz="quarter" idx="1"/>
          </p:nvPr>
        </p:nvSpPr>
        <p:spPr>
          <a:xfrm>
            <a:off x="200819" y="1371600"/>
            <a:ext cx="10363200" cy="5257800"/>
          </a:xfrm>
        </p:spPr>
        <p:txBody>
          <a:bodyPr>
            <a:normAutofit fontScale="85000" lnSpcReduction="10000"/>
          </a:bodyPr>
          <a:lstStyle/>
          <a:p>
            <a:pPr algn="just"/>
            <a:r>
              <a:rPr lang="en-US" sz="4000" dirty="0">
                <a:cs typeface="Times New Roman" pitchFamily="18" charset="0"/>
              </a:rPr>
              <a:t>The energy flow through an ecosystem is also governed by this law. Primary producers (like plants) absorb solar energy, which is passed on to herbivores, then carnivores, and so on. </a:t>
            </a:r>
          </a:p>
          <a:p>
            <a:pPr algn="just"/>
            <a:r>
              <a:rPr lang="en-US" sz="4000" dirty="0">
                <a:cs typeface="Times New Roman" pitchFamily="18" charset="0"/>
              </a:rPr>
              <a:t>Not all the energy from one trophic level is passed to the next due to losses (mainly as heat).</a:t>
            </a:r>
          </a:p>
          <a:p>
            <a:pPr algn="just"/>
            <a:r>
              <a:rPr lang="en-US" sz="4000" b="1" dirty="0">
                <a:cs typeface="Times New Roman" pitchFamily="18" charset="0"/>
              </a:rPr>
              <a:t>Example: </a:t>
            </a:r>
          </a:p>
          <a:p>
            <a:pPr algn="just"/>
            <a:r>
              <a:rPr lang="en-US" sz="4000" dirty="0">
                <a:cs typeface="Times New Roman" pitchFamily="18" charset="0"/>
              </a:rPr>
              <a:t>A rabbit consumes plants and stores chemical energy. The rabbit uses some of this energy for movement and growth, while the mostly is lost as heat and some energy is transferred to next trophic level.</a:t>
            </a:r>
          </a:p>
        </p:txBody>
      </p:sp>
    </p:spTree>
    <p:extLst>
      <p:ext uri="{BB962C8B-B14F-4D97-AF65-F5344CB8AC3E}">
        <p14:creationId xmlns:p14="http://schemas.microsoft.com/office/powerpoint/2010/main" val="340319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DFE642-7E3D-25C6-5C3C-853E6AB132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0BF9C6-B308-6EE0-A537-FB12533E602C}"/>
              </a:ext>
            </a:extLst>
          </p:cNvPr>
          <p:cNvSpPr>
            <a:spLocks noGrp="1"/>
          </p:cNvSpPr>
          <p:nvPr>
            <p:ph type="title"/>
          </p:nvPr>
        </p:nvSpPr>
        <p:spPr>
          <a:xfrm>
            <a:off x="369683" y="76200"/>
            <a:ext cx="9688354" cy="1295400"/>
          </a:xfrm>
        </p:spPr>
        <p:txBody>
          <a:bodyPr>
            <a:normAutofit fontScale="90000"/>
          </a:bodyPr>
          <a:lstStyle/>
          <a:p>
            <a:r>
              <a:rPr lang="en-US" b="1" dirty="0">
                <a:solidFill>
                  <a:schemeClr val="tx1"/>
                </a:solidFill>
                <a:latin typeface="+mn-lt"/>
              </a:rPr>
              <a:t>2. First Law of  Thermodynamics </a:t>
            </a:r>
            <a:br>
              <a:rPr lang="en-US" b="1" dirty="0">
                <a:solidFill>
                  <a:schemeClr val="tx1"/>
                </a:solidFill>
                <a:latin typeface="+mn-lt"/>
              </a:rPr>
            </a:br>
            <a:r>
              <a:rPr lang="en-US" b="1" dirty="0">
                <a:solidFill>
                  <a:schemeClr val="tx1"/>
                </a:solidFill>
                <a:latin typeface="+mn-lt"/>
              </a:rPr>
              <a:t>(Energy Conservation)</a:t>
            </a:r>
            <a:endParaRPr lang="en-IN" b="1" dirty="0">
              <a:solidFill>
                <a:schemeClr val="tx1"/>
              </a:solidFill>
              <a:latin typeface="+mn-lt"/>
            </a:endParaRPr>
          </a:p>
        </p:txBody>
      </p:sp>
      <p:pic>
        <p:nvPicPr>
          <p:cNvPr id="7" name="Picture 6">
            <a:extLst>
              <a:ext uri="{FF2B5EF4-FFF2-40B4-BE49-F238E27FC236}">
                <a16:creationId xmlns:a16="http://schemas.microsoft.com/office/drawing/2014/main" id="{CE39F4F9-C9F9-51A3-1402-1CA3EF8F7A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7151" y="1295400"/>
            <a:ext cx="10270536" cy="5402302"/>
          </a:xfrm>
          <a:prstGeom prst="rect">
            <a:avLst/>
          </a:prstGeom>
        </p:spPr>
      </p:pic>
    </p:spTree>
    <p:extLst>
      <p:ext uri="{BB962C8B-B14F-4D97-AF65-F5344CB8AC3E}">
        <p14:creationId xmlns:p14="http://schemas.microsoft.com/office/powerpoint/2010/main" val="1872721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1057</TotalTime>
  <Words>1047</Words>
  <Application>Microsoft Office PowerPoint</Application>
  <PresentationFormat>Custom</PresentationFormat>
  <Paragraphs>62</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Calibri</vt:lpstr>
      <vt:lpstr>Franklin Gothic Book</vt:lpstr>
      <vt:lpstr>Perpetua</vt:lpstr>
      <vt:lpstr>Times New Roman</vt:lpstr>
      <vt:lpstr>Wingdings 2</vt:lpstr>
      <vt:lpstr>Equity</vt:lpstr>
      <vt:lpstr>LAWS OF THERMODYNAMICS</vt:lpstr>
      <vt:lpstr>Laws of  Thermodynamics</vt:lpstr>
      <vt:lpstr>Laws of  Thermodynamics</vt:lpstr>
      <vt:lpstr>Laws of  Thermodynamics (Ecology)</vt:lpstr>
      <vt:lpstr>1. Zeroth Law of  Thermodynamics  (Thermal Equilibrium)</vt:lpstr>
      <vt:lpstr>1. Zeroth Law of  Thermodynamics  (Thermal Equilibrium)</vt:lpstr>
      <vt:lpstr>2. First Law of  Thermodynamics  (Energy Conservation)</vt:lpstr>
      <vt:lpstr>2. First Law of  Thermodynamics  (Energy Conservation)</vt:lpstr>
      <vt:lpstr>2. First Law of  Thermodynamics  (Energy Conservation)</vt:lpstr>
      <vt:lpstr>3. Second Law of  Thermodynamics (Entropy)</vt:lpstr>
      <vt:lpstr>3. Second Law of  Thermodynamics (Entropy)</vt:lpstr>
      <vt:lpstr>PowerPoint Presentation</vt:lpstr>
      <vt:lpstr>4. Third Law of Thermodynamics  (Absolute Zero and Entropy)</vt:lpstr>
      <vt:lpstr>Summary in Ecological Terms</vt:lpstr>
      <vt:lpstr>Summary in Ecological Terms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LAP</dc:creator>
  <cp:lastModifiedBy>Shozab</cp:lastModifiedBy>
  <cp:revision>174</cp:revision>
  <dcterms:created xsi:type="dcterms:W3CDTF">2006-08-16T00:00:00Z</dcterms:created>
  <dcterms:modified xsi:type="dcterms:W3CDTF">2025-04-07T09:36:25Z</dcterms:modified>
</cp:coreProperties>
</file>