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1"/>
  </p:sldMasterIdLst>
  <p:notesMasterIdLst>
    <p:notesMasterId r:id="rId21"/>
  </p:notesMasterIdLst>
  <p:sldIdLst>
    <p:sldId id="256" r:id="rId2"/>
    <p:sldId id="311" r:id="rId3"/>
    <p:sldId id="359" r:id="rId4"/>
    <p:sldId id="360" r:id="rId5"/>
    <p:sldId id="369" r:id="rId6"/>
    <p:sldId id="374" r:id="rId7"/>
    <p:sldId id="361" r:id="rId8"/>
    <p:sldId id="362" r:id="rId9"/>
    <p:sldId id="363" r:id="rId10"/>
    <p:sldId id="371" r:id="rId11"/>
    <p:sldId id="364" r:id="rId12"/>
    <p:sldId id="373" r:id="rId13"/>
    <p:sldId id="372" r:id="rId14"/>
    <p:sldId id="368" r:id="rId15"/>
    <p:sldId id="366" r:id="rId16"/>
    <p:sldId id="358" r:id="rId17"/>
    <p:sldId id="367" r:id="rId18"/>
    <p:sldId id="370" r:id="rId19"/>
    <p:sldId id="304" r:id="rId20"/>
  </p:sldIdLst>
  <p:sldSz cx="10764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39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291" autoAdjust="0"/>
  </p:normalViewPr>
  <p:slideViewPr>
    <p:cSldViewPr>
      <p:cViewPr varScale="1">
        <p:scale>
          <a:sx n="68" d="100"/>
          <a:sy n="68" d="100"/>
        </p:scale>
        <p:origin x="1098" y="72"/>
      </p:cViewPr>
      <p:guideLst>
        <p:guide orient="horz" pos="2160"/>
        <p:guide pos="3391"/>
      </p:guideLst>
    </p:cSldViewPr>
  </p:slideViewPr>
  <p:outlineViewPr>
    <p:cViewPr>
      <p:scale>
        <a:sx n="33" d="100"/>
        <a:sy n="33" d="100"/>
      </p:scale>
      <p:origin x="0" y="-204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FBB3B-1513-4D12-B4AA-4C67F07043BF}" type="datetimeFigureOut">
              <a:rPr lang="en-IN" smtClean="0"/>
              <a:t>10-04-2025</a:t>
            </a:fld>
            <a:endParaRPr lang="en-IN"/>
          </a:p>
        </p:txBody>
      </p:sp>
      <p:sp>
        <p:nvSpPr>
          <p:cNvPr id="4" name="Slide Image Placeholder 3"/>
          <p:cNvSpPr>
            <a:spLocks noGrp="1" noRot="1" noChangeAspect="1"/>
          </p:cNvSpPr>
          <p:nvPr>
            <p:ph type="sldImg" idx="2"/>
          </p:nvPr>
        </p:nvSpPr>
        <p:spPr>
          <a:xfrm>
            <a:off x="738188" y="685800"/>
            <a:ext cx="5381625"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672E55-3CA1-4572-B681-FD76F4575053}" type="slidenum">
              <a:rPr lang="en-IN" smtClean="0"/>
              <a:t>‹#›</a:t>
            </a:fld>
            <a:endParaRPr lang="en-IN"/>
          </a:p>
        </p:txBody>
      </p:sp>
    </p:spTree>
    <p:extLst>
      <p:ext uri="{BB962C8B-B14F-4D97-AF65-F5344CB8AC3E}">
        <p14:creationId xmlns:p14="http://schemas.microsoft.com/office/powerpoint/2010/main" val="388920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0764838"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76890" y="69756"/>
            <a:ext cx="10611055"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525019" y="3200400"/>
            <a:ext cx="7535387"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4/10/2025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74086" y="1449304"/>
            <a:ext cx="10620668"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74086" y="1396720"/>
            <a:ext cx="10620668"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74086" y="2976649"/>
            <a:ext cx="10620668"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38242" y="1505931"/>
            <a:ext cx="9688354"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4508" y="274642"/>
            <a:ext cx="2368264"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076484" y="274641"/>
            <a:ext cx="65486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1076484" y="1447800"/>
            <a:ext cx="9150112"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0764838"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76890" y="69756"/>
            <a:ext cx="10611055"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850348" y="952501"/>
            <a:ext cx="9150112"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850348" y="2547938"/>
            <a:ext cx="9150112"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a:xfrm>
            <a:off x="941923" y="6172200"/>
            <a:ext cx="4709617" cy="457200"/>
          </a:xfrm>
        </p:spPr>
        <p:txBody>
          <a:bodyPr/>
          <a:lstStyle/>
          <a:p>
            <a:endParaRPr lang="en-US"/>
          </a:p>
        </p:txBody>
      </p:sp>
      <p:sp>
        <p:nvSpPr>
          <p:cNvPr id="7" name="Rectangle 6"/>
          <p:cNvSpPr/>
          <p:nvPr/>
        </p:nvSpPr>
        <p:spPr>
          <a:xfrm flipV="1">
            <a:off x="81716" y="2376830"/>
            <a:ext cx="10611224"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81403" y="2341476"/>
            <a:ext cx="10611537"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80414" y="2468880"/>
            <a:ext cx="10612526"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72237" y="6208776"/>
            <a:ext cx="538242"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1076484" y="1447800"/>
            <a:ext cx="4413584"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808527" y="1447800"/>
            <a:ext cx="4413584"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6484" y="273050"/>
            <a:ext cx="9150112"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076484" y="1447800"/>
            <a:ext cx="4395642"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830954" y="1447800"/>
            <a:ext cx="4395642"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1076484" y="2247900"/>
            <a:ext cx="4395642"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5830954" y="2247900"/>
            <a:ext cx="4395642"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0764838"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75354" y="69755"/>
            <a:ext cx="10611055"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076484" y="273050"/>
            <a:ext cx="9150112"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076484" y="1600200"/>
            <a:ext cx="2242675"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3498572" y="1600200"/>
            <a:ext cx="6728024"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6484" y="4900550"/>
            <a:ext cx="861187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076484" y="5445825"/>
            <a:ext cx="861187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a:xfrm>
            <a:off x="1076484" y="6172200"/>
            <a:ext cx="4575056" cy="457200"/>
          </a:xfrm>
        </p:spPr>
        <p:txBody>
          <a:bodyPr/>
          <a:lstStyle/>
          <a:p>
            <a:endParaRPr lang="en-US"/>
          </a:p>
        </p:txBody>
      </p:sp>
      <p:sp>
        <p:nvSpPr>
          <p:cNvPr id="7" name="Slide Number Placeholder 6"/>
          <p:cNvSpPr>
            <a:spLocks noGrp="1"/>
          </p:cNvSpPr>
          <p:nvPr>
            <p:ph type="sldNum" sz="quarter" idx="12"/>
          </p:nvPr>
        </p:nvSpPr>
        <p:spPr>
          <a:xfrm>
            <a:off x="172237" y="6208776"/>
            <a:ext cx="538242" cy="457200"/>
          </a:xfrm>
        </p:spPr>
        <p:txBody>
          <a:bodyPr/>
          <a:lstStyle/>
          <a:p>
            <a:fld id="{B6F15528-21DE-4FAA-801E-634DDDAF4B2B}" type="slidenum">
              <a:rPr lang="en-US" smtClean="0"/>
              <a:pPr/>
              <a:t>‹#›</a:t>
            </a:fld>
            <a:endParaRPr lang="en-US"/>
          </a:p>
        </p:txBody>
      </p:sp>
      <p:sp>
        <p:nvSpPr>
          <p:cNvPr id="11" name="Rectangle 10"/>
          <p:cNvSpPr/>
          <p:nvPr/>
        </p:nvSpPr>
        <p:spPr>
          <a:xfrm flipV="1">
            <a:off x="80415" y="4683555"/>
            <a:ext cx="1060336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80652" y="4650475"/>
            <a:ext cx="1060312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80655" y="4773225"/>
            <a:ext cx="10603126"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80417" y="66676"/>
            <a:ext cx="10597518"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0764838"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75354" y="69755"/>
            <a:ext cx="10611055"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076484" y="274638"/>
            <a:ext cx="9150112"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076484" y="1447800"/>
            <a:ext cx="9150112"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7266266" y="6191250"/>
            <a:ext cx="2915477"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4/10/2025</a:t>
            </a:fld>
            <a:endParaRPr lang="en-US"/>
          </a:p>
        </p:txBody>
      </p:sp>
      <p:sp>
        <p:nvSpPr>
          <p:cNvPr id="3" name="Footer Placeholder 2"/>
          <p:cNvSpPr>
            <a:spLocks noGrp="1"/>
          </p:cNvSpPr>
          <p:nvPr>
            <p:ph type="ftr" sz="quarter" idx="3"/>
          </p:nvPr>
        </p:nvSpPr>
        <p:spPr>
          <a:xfrm>
            <a:off x="1076484" y="6172200"/>
            <a:ext cx="4664763"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72237" y="6210300"/>
            <a:ext cx="538242"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20219" y="4038600"/>
            <a:ext cx="4495799" cy="1066800"/>
          </a:xfrm>
        </p:spPr>
        <p:txBody>
          <a:bodyPr>
            <a:normAutofit lnSpcReduction="10000"/>
          </a:bodyPr>
          <a:lstStyle/>
          <a:p>
            <a:r>
              <a:rPr lang="en-IN" sz="3200" b="1" dirty="0">
                <a:solidFill>
                  <a:schemeClr val="tx1"/>
                </a:solidFill>
              </a:rPr>
              <a:t>By: Shozab Seemab Khan</a:t>
            </a:r>
          </a:p>
          <a:p>
            <a:r>
              <a:rPr lang="en-IN" sz="3200" b="1" dirty="0">
                <a:solidFill>
                  <a:schemeClr val="tx1"/>
                </a:solidFill>
              </a:rPr>
              <a:t>(PhD Zoology Scholar)</a:t>
            </a:r>
          </a:p>
          <a:p>
            <a:endParaRPr lang="en-IN" sz="3200" b="1" dirty="0">
              <a:solidFill>
                <a:schemeClr val="tx1"/>
              </a:solidFill>
            </a:endParaRPr>
          </a:p>
        </p:txBody>
      </p:sp>
      <p:sp>
        <p:nvSpPr>
          <p:cNvPr id="2" name="Title 1"/>
          <p:cNvSpPr>
            <a:spLocks noGrp="1"/>
          </p:cNvSpPr>
          <p:nvPr>
            <p:ph type="ctrTitle"/>
          </p:nvPr>
        </p:nvSpPr>
        <p:spPr>
          <a:xfrm>
            <a:off x="538242" y="1524002"/>
            <a:ext cx="9688354" cy="1451959"/>
          </a:xfrm>
        </p:spPr>
        <p:txBody>
          <a:bodyPr>
            <a:noAutofit/>
          </a:bodyPr>
          <a:lstStyle/>
          <a:p>
            <a:r>
              <a:rPr lang="en-US" sz="3200" b="1" dirty="0">
                <a:latin typeface="Times New Roman" pitchFamily="18" charset="0"/>
                <a:cs typeface="Times New Roman" pitchFamily="18" charset="0"/>
              </a:rPr>
              <a:t>Trophic levels and energy variation with increasing trophic levels, energy flow, food chains and food webs.</a:t>
            </a:r>
            <a:endParaRPr lang="en-IN" sz="3200" b="1" dirty="0">
              <a:latin typeface="Times New Roman" pitchFamily="18" charset="0"/>
              <a:cs typeface="Times New Roman" pitchFamily="18" charset="0"/>
            </a:endParaRPr>
          </a:p>
        </p:txBody>
      </p:sp>
      <p:sp>
        <p:nvSpPr>
          <p:cNvPr id="4" name="Subtitle 2">
            <a:extLst>
              <a:ext uri="{FF2B5EF4-FFF2-40B4-BE49-F238E27FC236}">
                <a16:creationId xmlns:a16="http://schemas.microsoft.com/office/drawing/2014/main" id="{39978E7D-6872-CD77-FB71-BD9B01DE66CF}"/>
              </a:ext>
            </a:extLst>
          </p:cNvPr>
          <p:cNvSpPr txBox="1">
            <a:spLocks/>
          </p:cNvSpPr>
          <p:nvPr/>
        </p:nvSpPr>
        <p:spPr>
          <a:xfrm>
            <a:off x="1877219" y="6019800"/>
            <a:ext cx="7010400" cy="609600"/>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IN" sz="3200" b="1" dirty="0">
                <a:solidFill>
                  <a:srgbClr val="C00000"/>
                </a:solidFill>
              </a:rPr>
              <a:t>ABAIDULLAH COLLEGE PAKPATTAN</a:t>
            </a:r>
          </a:p>
        </p:txBody>
      </p:sp>
      <p:sp>
        <p:nvSpPr>
          <p:cNvPr id="5" name="Subtitle 2">
            <a:extLst>
              <a:ext uri="{FF2B5EF4-FFF2-40B4-BE49-F238E27FC236}">
                <a16:creationId xmlns:a16="http://schemas.microsoft.com/office/drawing/2014/main" id="{4C44ED0D-D3A9-25EB-CCDB-8A0D3EC5EF79}"/>
              </a:ext>
            </a:extLst>
          </p:cNvPr>
          <p:cNvSpPr txBox="1">
            <a:spLocks/>
          </p:cNvSpPr>
          <p:nvPr/>
        </p:nvSpPr>
        <p:spPr>
          <a:xfrm>
            <a:off x="1267619" y="228600"/>
            <a:ext cx="8153400" cy="1066800"/>
          </a:xfrm>
          <a:prstGeom prst="rect">
            <a:avLst/>
          </a:prstGeom>
        </p:spPr>
        <p:txBody>
          <a:bodyPr>
            <a:normAutofit fontScale="92500" lnSpcReduction="10000"/>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IN" sz="3200" b="1" dirty="0">
                <a:solidFill>
                  <a:schemeClr val="tx1"/>
                </a:solidFill>
              </a:rPr>
              <a:t>Subject: Basic Ecology (ZOL-502)</a:t>
            </a:r>
          </a:p>
          <a:p>
            <a:r>
              <a:rPr lang="en-IN" sz="3200" b="1" dirty="0">
                <a:solidFill>
                  <a:schemeClr val="tx1"/>
                </a:solidFill>
              </a:rPr>
              <a:t>(BS Zoology 6th Semester)</a:t>
            </a:r>
          </a:p>
          <a:p>
            <a:endParaRPr lang="en-IN" sz="3200" b="1" dirty="0">
              <a:solidFill>
                <a:schemeClr val="tx1"/>
              </a:solidFill>
            </a:endParaRPr>
          </a:p>
        </p:txBody>
      </p:sp>
    </p:spTree>
    <p:extLst>
      <p:ext uri="{BB962C8B-B14F-4D97-AF65-F5344CB8AC3E}">
        <p14:creationId xmlns:p14="http://schemas.microsoft.com/office/powerpoint/2010/main" val="3304214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E09BF-8FDE-4783-3C14-EC3CF5755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7BF5A5-FD88-4EEF-CD28-60AE615BE082}"/>
              </a:ext>
            </a:extLst>
          </p:cNvPr>
          <p:cNvSpPr>
            <a:spLocks noGrp="1"/>
          </p:cNvSpPr>
          <p:nvPr>
            <p:ph type="title"/>
          </p:nvPr>
        </p:nvSpPr>
        <p:spPr>
          <a:xfrm>
            <a:off x="369683" y="76200"/>
            <a:ext cx="9688354" cy="762000"/>
          </a:xfrm>
        </p:spPr>
        <p:txBody>
          <a:bodyPr>
            <a:normAutofit/>
          </a:bodyPr>
          <a:lstStyle/>
          <a:p>
            <a:r>
              <a:rPr lang="en-US" b="1" dirty="0">
                <a:solidFill>
                  <a:schemeClr val="tx1"/>
                </a:solidFill>
                <a:latin typeface="+mn-lt"/>
              </a:rPr>
              <a:t>Food Chain</a:t>
            </a:r>
            <a:endParaRPr lang="en-IN" b="1" dirty="0">
              <a:solidFill>
                <a:schemeClr val="tx1"/>
              </a:solidFill>
              <a:latin typeface="+mn-lt"/>
            </a:endParaRPr>
          </a:p>
        </p:txBody>
      </p:sp>
      <p:sp>
        <p:nvSpPr>
          <p:cNvPr id="3" name="Content Placeholder 2">
            <a:extLst>
              <a:ext uri="{FF2B5EF4-FFF2-40B4-BE49-F238E27FC236}">
                <a16:creationId xmlns:a16="http://schemas.microsoft.com/office/drawing/2014/main" id="{886102A5-FCB9-628B-CD9D-9B0A1B41427A}"/>
              </a:ext>
            </a:extLst>
          </p:cNvPr>
          <p:cNvSpPr>
            <a:spLocks noGrp="1"/>
          </p:cNvSpPr>
          <p:nvPr>
            <p:ph sz="quarter" idx="1"/>
          </p:nvPr>
        </p:nvSpPr>
        <p:spPr>
          <a:xfrm>
            <a:off x="200819" y="838200"/>
            <a:ext cx="10363200" cy="5791200"/>
          </a:xfrm>
        </p:spPr>
        <p:txBody>
          <a:bodyPr>
            <a:normAutofit/>
          </a:bodyPr>
          <a:lstStyle/>
          <a:p>
            <a:pPr algn="just"/>
            <a:r>
              <a:rPr lang="en-US" sz="4400" dirty="0">
                <a:cs typeface="Times New Roman" pitchFamily="18" charset="0"/>
              </a:rPr>
              <a:t>A food chain is a linear sequence of organisms through which energy and nutrients are passed as one organism eats another. </a:t>
            </a:r>
          </a:p>
          <a:p>
            <a:pPr algn="just"/>
            <a:r>
              <a:rPr lang="en-US" sz="4400" dirty="0">
                <a:cs typeface="Times New Roman" pitchFamily="18" charset="0"/>
              </a:rPr>
              <a:t>It shows how energy flows from one organism to another, starting from producers and moving through various levels up to top consumers.</a:t>
            </a:r>
          </a:p>
          <a:p>
            <a:pPr algn="just"/>
            <a:r>
              <a:rPr lang="en-US" sz="4400" dirty="0">
                <a:cs typeface="Times New Roman" pitchFamily="18" charset="0"/>
              </a:rPr>
              <a:t>Example, the simple food chain looks like this: </a:t>
            </a:r>
          </a:p>
          <a:p>
            <a:pPr algn="just"/>
            <a:r>
              <a:rPr lang="en-US" sz="4400" dirty="0">
                <a:solidFill>
                  <a:srgbClr val="00B050"/>
                </a:solidFill>
                <a:cs typeface="Times New Roman" pitchFamily="18" charset="0"/>
              </a:rPr>
              <a:t>Grass</a:t>
            </a:r>
            <a:r>
              <a:rPr lang="en-US" sz="4400" dirty="0">
                <a:cs typeface="Times New Roman" pitchFamily="18" charset="0"/>
              </a:rPr>
              <a:t> → </a:t>
            </a:r>
            <a:r>
              <a:rPr lang="en-US" sz="4400" dirty="0">
                <a:solidFill>
                  <a:srgbClr val="FF0000"/>
                </a:solidFill>
                <a:cs typeface="Times New Roman" pitchFamily="18" charset="0"/>
              </a:rPr>
              <a:t>Rabbit</a:t>
            </a:r>
            <a:r>
              <a:rPr lang="en-US" sz="4400" dirty="0">
                <a:cs typeface="Times New Roman" pitchFamily="18" charset="0"/>
              </a:rPr>
              <a:t> → </a:t>
            </a:r>
            <a:r>
              <a:rPr lang="en-US" sz="4400" dirty="0">
                <a:solidFill>
                  <a:srgbClr val="FF0000"/>
                </a:solidFill>
                <a:cs typeface="Times New Roman" pitchFamily="18" charset="0"/>
              </a:rPr>
              <a:t>Fox</a:t>
            </a:r>
            <a:r>
              <a:rPr lang="en-US" sz="4400" dirty="0">
                <a:cs typeface="Times New Roman" pitchFamily="18" charset="0"/>
              </a:rPr>
              <a:t> → </a:t>
            </a:r>
            <a:r>
              <a:rPr lang="en-US" sz="4400" dirty="0">
                <a:solidFill>
                  <a:srgbClr val="FF0000"/>
                </a:solidFill>
                <a:cs typeface="Times New Roman" pitchFamily="18" charset="0"/>
              </a:rPr>
              <a:t>Wolf</a:t>
            </a:r>
            <a:r>
              <a:rPr lang="en-US" sz="4400" dirty="0">
                <a:cs typeface="Times New Roman" pitchFamily="18" charset="0"/>
              </a:rPr>
              <a:t> → Fungi</a:t>
            </a:r>
          </a:p>
        </p:txBody>
      </p:sp>
    </p:spTree>
    <p:extLst>
      <p:ext uri="{BB962C8B-B14F-4D97-AF65-F5344CB8AC3E}">
        <p14:creationId xmlns:p14="http://schemas.microsoft.com/office/powerpoint/2010/main" val="210872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9F178-91C8-7CBB-9A1B-B4FBADFD085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52F58DE-4A1B-7598-3A68-250D92F674F2}"/>
              </a:ext>
            </a:extLst>
          </p:cNvPr>
          <p:cNvPicPr>
            <a:picLocks noChangeAspect="1"/>
          </p:cNvPicPr>
          <p:nvPr/>
        </p:nvPicPr>
        <p:blipFill>
          <a:blip r:embed="rId2"/>
          <a:stretch>
            <a:fillRect/>
          </a:stretch>
        </p:blipFill>
        <p:spPr>
          <a:xfrm>
            <a:off x="1343819" y="152400"/>
            <a:ext cx="8077200" cy="6582032"/>
          </a:xfrm>
          <a:prstGeom prst="rect">
            <a:avLst/>
          </a:prstGeom>
        </p:spPr>
      </p:pic>
    </p:spTree>
    <p:extLst>
      <p:ext uri="{BB962C8B-B14F-4D97-AF65-F5344CB8AC3E}">
        <p14:creationId xmlns:p14="http://schemas.microsoft.com/office/powerpoint/2010/main" val="44113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85FC9-D2F7-DC87-AA0F-1CCE0AF9ECFF}"/>
            </a:ext>
          </a:extLst>
        </p:cNvPr>
        <p:cNvGrpSpPr/>
        <p:nvPr/>
      </p:nvGrpSpPr>
      <p:grpSpPr>
        <a:xfrm>
          <a:off x="0" y="0"/>
          <a:ext cx="0" cy="0"/>
          <a:chOff x="0" y="0"/>
          <a:chExt cx="0" cy="0"/>
        </a:xfrm>
      </p:grpSpPr>
      <p:pic>
        <p:nvPicPr>
          <p:cNvPr id="2" name="Picture 1" descr="Untitled-3 copy">
            <a:extLst>
              <a:ext uri="{FF2B5EF4-FFF2-40B4-BE49-F238E27FC236}">
                <a16:creationId xmlns:a16="http://schemas.microsoft.com/office/drawing/2014/main" id="{BF1F2CEF-9C7F-448E-8A75-AE619321EA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087" y="1066800"/>
            <a:ext cx="10052664" cy="5638800"/>
          </a:xfrm>
          <a:prstGeom prst="rect">
            <a:avLst/>
          </a:prstGeom>
          <a:noFill/>
          <a:ln>
            <a:noFill/>
          </a:ln>
        </p:spPr>
      </p:pic>
      <p:sp>
        <p:nvSpPr>
          <p:cNvPr id="3" name="Title 1">
            <a:extLst>
              <a:ext uri="{FF2B5EF4-FFF2-40B4-BE49-F238E27FC236}">
                <a16:creationId xmlns:a16="http://schemas.microsoft.com/office/drawing/2014/main" id="{966959A3-9D86-0416-26F9-76865125B856}"/>
              </a:ext>
            </a:extLst>
          </p:cNvPr>
          <p:cNvSpPr>
            <a:spLocks noGrp="1"/>
          </p:cNvSpPr>
          <p:nvPr>
            <p:ph type="title"/>
          </p:nvPr>
        </p:nvSpPr>
        <p:spPr>
          <a:xfrm>
            <a:off x="369683" y="228600"/>
            <a:ext cx="9688354" cy="762000"/>
          </a:xfrm>
        </p:spPr>
        <p:txBody>
          <a:bodyPr>
            <a:normAutofit/>
          </a:bodyPr>
          <a:lstStyle/>
          <a:p>
            <a:r>
              <a:rPr lang="en-US" b="1" dirty="0">
                <a:solidFill>
                  <a:schemeClr val="tx1"/>
                </a:solidFill>
                <a:latin typeface="+mn-lt"/>
              </a:rPr>
              <a:t>Aquatic Food Chain</a:t>
            </a:r>
            <a:endParaRPr lang="en-IN" b="1" dirty="0">
              <a:solidFill>
                <a:schemeClr val="tx1"/>
              </a:solidFill>
              <a:latin typeface="+mn-lt"/>
            </a:endParaRPr>
          </a:p>
        </p:txBody>
      </p:sp>
    </p:spTree>
    <p:extLst>
      <p:ext uri="{BB962C8B-B14F-4D97-AF65-F5344CB8AC3E}">
        <p14:creationId xmlns:p14="http://schemas.microsoft.com/office/powerpoint/2010/main" val="408273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093E2-0608-1864-715B-CFC9B4A44D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4B99D3-55F6-7AF4-A40E-2CE536A282A4}"/>
              </a:ext>
            </a:extLst>
          </p:cNvPr>
          <p:cNvSpPr>
            <a:spLocks noGrp="1"/>
          </p:cNvSpPr>
          <p:nvPr>
            <p:ph type="title"/>
          </p:nvPr>
        </p:nvSpPr>
        <p:spPr>
          <a:xfrm>
            <a:off x="369683" y="76200"/>
            <a:ext cx="9688354" cy="762000"/>
          </a:xfrm>
        </p:spPr>
        <p:txBody>
          <a:bodyPr>
            <a:normAutofit/>
          </a:bodyPr>
          <a:lstStyle/>
          <a:p>
            <a:r>
              <a:rPr lang="en-US" b="1" dirty="0">
                <a:solidFill>
                  <a:schemeClr val="tx1"/>
                </a:solidFill>
                <a:latin typeface="+mn-lt"/>
              </a:rPr>
              <a:t>Food Web</a:t>
            </a:r>
            <a:endParaRPr lang="en-IN" b="1" dirty="0">
              <a:solidFill>
                <a:schemeClr val="tx1"/>
              </a:solidFill>
              <a:latin typeface="+mn-lt"/>
            </a:endParaRPr>
          </a:p>
        </p:txBody>
      </p:sp>
      <p:sp>
        <p:nvSpPr>
          <p:cNvPr id="3" name="Content Placeholder 2">
            <a:extLst>
              <a:ext uri="{FF2B5EF4-FFF2-40B4-BE49-F238E27FC236}">
                <a16:creationId xmlns:a16="http://schemas.microsoft.com/office/drawing/2014/main" id="{3FD0EDE9-B420-2E38-8E64-7242AD3F68CF}"/>
              </a:ext>
            </a:extLst>
          </p:cNvPr>
          <p:cNvSpPr>
            <a:spLocks noGrp="1"/>
          </p:cNvSpPr>
          <p:nvPr>
            <p:ph sz="quarter" idx="1"/>
          </p:nvPr>
        </p:nvSpPr>
        <p:spPr>
          <a:xfrm>
            <a:off x="200819" y="838200"/>
            <a:ext cx="10363200" cy="5791200"/>
          </a:xfrm>
        </p:spPr>
        <p:txBody>
          <a:bodyPr>
            <a:normAutofit lnSpcReduction="10000"/>
          </a:bodyPr>
          <a:lstStyle/>
          <a:p>
            <a:pPr algn="just"/>
            <a:r>
              <a:rPr lang="en-US" sz="3200" dirty="0">
                <a:cs typeface="Times New Roman" pitchFamily="18" charset="0"/>
              </a:rPr>
              <a:t>A food web is a more complex and interconnected system of feeding relationships in an ecosystem, where multiple food chains overlap. </a:t>
            </a:r>
          </a:p>
          <a:p>
            <a:pPr algn="just"/>
            <a:r>
              <a:rPr lang="en-US" sz="3200" dirty="0">
                <a:cs typeface="Times New Roman" pitchFamily="18" charset="0"/>
              </a:rPr>
              <a:t>It shows how various organisms are linked through different feeding pathways and how energy and nutrients circulate within an ecosystem.</a:t>
            </a:r>
          </a:p>
          <a:p>
            <a:pPr algn="just"/>
            <a:r>
              <a:rPr lang="en-US" sz="3200" dirty="0">
                <a:cs typeface="Times New Roman" pitchFamily="18" charset="0"/>
              </a:rPr>
              <a:t>In a food web, one organism might be part of several food chains.</a:t>
            </a:r>
          </a:p>
          <a:p>
            <a:pPr algn="just"/>
            <a:r>
              <a:rPr lang="en-US" sz="3200" dirty="0">
                <a:cs typeface="Times New Roman" pitchFamily="18" charset="0"/>
              </a:rPr>
              <a:t>Grasses may be eaten by grasshopper, cow, frog, rats and rabbits.</a:t>
            </a:r>
          </a:p>
          <a:p>
            <a:pPr algn="just"/>
            <a:r>
              <a:rPr lang="en-US" sz="3200" dirty="0">
                <a:cs typeface="Times New Roman" pitchFamily="18" charset="0"/>
              </a:rPr>
              <a:t>Rabbits can be eaten by foxes, dogs, lions, tigers and wolves.</a:t>
            </a:r>
          </a:p>
          <a:p>
            <a:pPr algn="just"/>
            <a:r>
              <a:rPr lang="en-US" sz="3200" dirty="0">
                <a:cs typeface="Times New Roman" pitchFamily="18" charset="0"/>
              </a:rPr>
              <a:t>This interconnectedness of multiple food chains makes the food web more resilient, as the loss of one species might have less impact on the overall ecosystem.</a:t>
            </a:r>
          </a:p>
        </p:txBody>
      </p:sp>
    </p:spTree>
    <p:extLst>
      <p:ext uri="{BB962C8B-B14F-4D97-AF65-F5344CB8AC3E}">
        <p14:creationId xmlns:p14="http://schemas.microsoft.com/office/powerpoint/2010/main" val="79573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5BBED-97AE-B6EB-30F6-164A82233DE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91C7DAF-E146-DAF0-66AA-5710D7321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319" y="152400"/>
            <a:ext cx="8458200" cy="6367563"/>
          </a:xfrm>
          <a:prstGeom prst="rect">
            <a:avLst/>
          </a:prstGeom>
        </p:spPr>
      </p:pic>
    </p:spTree>
    <p:extLst>
      <p:ext uri="{BB962C8B-B14F-4D97-AF65-F5344CB8AC3E}">
        <p14:creationId xmlns:p14="http://schemas.microsoft.com/office/powerpoint/2010/main" val="676953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372F7-36F7-BA13-A918-29BDD543F837}"/>
            </a:ext>
          </a:extLst>
        </p:cNvPr>
        <p:cNvGrpSpPr/>
        <p:nvPr/>
      </p:nvGrpSpPr>
      <p:grpSpPr>
        <a:xfrm>
          <a:off x="0" y="0"/>
          <a:ext cx="0" cy="0"/>
          <a:chOff x="0" y="0"/>
          <a:chExt cx="0" cy="0"/>
        </a:xfrm>
      </p:grpSpPr>
      <p:pic>
        <p:nvPicPr>
          <p:cNvPr id="3" name="Picture 2" descr="Untitled-4 copy">
            <a:extLst>
              <a:ext uri="{FF2B5EF4-FFF2-40B4-BE49-F238E27FC236}">
                <a16:creationId xmlns:a16="http://schemas.microsoft.com/office/drawing/2014/main" id="{1A0BBCBB-DE3C-08F5-106D-C5938EFDE4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1570" y="685800"/>
            <a:ext cx="9181697" cy="6062731"/>
          </a:xfrm>
          <a:prstGeom prst="rect">
            <a:avLst/>
          </a:prstGeom>
          <a:noFill/>
          <a:ln>
            <a:noFill/>
          </a:ln>
        </p:spPr>
      </p:pic>
      <p:sp>
        <p:nvSpPr>
          <p:cNvPr id="2" name="Title 1">
            <a:extLst>
              <a:ext uri="{FF2B5EF4-FFF2-40B4-BE49-F238E27FC236}">
                <a16:creationId xmlns:a16="http://schemas.microsoft.com/office/drawing/2014/main" id="{FC78B9B2-889F-60B0-28FB-B6CBA59926C5}"/>
              </a:ext>
            </a:extLst>
          </p:cNvPr>
          <p:cNvSpPr>
            <a:spLocks noGrp="1"/>
          </p:cNvSpPr>
          <p:nvPr>
            <p:ph type="title"/>
          </p:nvPr>
        </p:nvSpPr>
        <p:spPr>
          <a:xfrm>
            <a:off x="369683" y="76200"/>
            <a:ext cx="9688354" cy="762000"/>
          </a:xfrm>
        </p:spPr>
        <p:txBody>
          <a:bodyPr>
            <a:normAutofit/>
          </a:bodyPr>
          <a:lstStyle/>
          <a:p>
            <a:r>
              <a:rPr lang="en-US" b="1" dirty="0">
                <a:solidFill>
                  <a:schemeClr val="tx1"/>
                </a:solidFill>
                <a:latin typeface="+mn-lt"/>
              </a:rPr>
              <a:t>Aquatic Food Web</a:t>
            </a:r>
            <a:endParaRPr lang="en-IN" b="1" dirty="0">
              <a:solidFill>
                <a:schemeClr val="tx1"/>
              </a:solidFill>
              <a:latin typeface="+mn-lt"/>
            </a:endParaRPr>
          </a:p>
        </p:txBody>
      </p:sp>
    </p:spTree>
    <p:extLst>
      <p:ext uri="{BB962C8B-B14F-4D97-AF65-F5344CB8AC3E}">
        <p14:creationId xmlns:p14="http://schemas.microsoft.com/office/powerpoint/2010/main" val="533533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FE642-7E3D-25C6-5C3C-853E6AB13296}"/>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5642F7E-C6BB-49E7-2FCC-6A94D2B93841}"/>
              </a:ext>
            </a:extLst>
          </p:cNvPr>
          <p:cNvGraphicFramePr>
            <a:graphicFrameLocks noGrp="1"/>
          </p:cNvGraphicFramePr>
          <p:nvPr>
            <p:extLst>
              <p:ext uri="{D42A27DB-BD31-4B8C-83A1-F6EECF244321}">
                <p14:modId xmlns:p14="http://schemas.microsoft.com/office/powerpoint/2010/main" val="974496057"/>
              </p:ext>
            </p:extLst>
          </p:nvPr>
        </p:nvGraphicFramePr>
        <p:xfrm>
          <a:off x="200819" y="228600"/>
          <a:ext cx="10287000" cy="6456223"/>
        </p:xfrm>
        <a:graphic>
          <a:graphicData uri="http://schemas.openxmlformats.org/drawingml/2006/table">
            <a:tbl>
              <a:tblPr firstRow="1" firstCol="1" bandRow="1">
                <a:tableStyleId>{5C22544A-7EE6-4342-B048-85BDC9FD1C3A}</a:tableStyleId>
              </a:tblPr>
              <a:tblGrid>
                <a:gridCol w="3429000">
                  <a:extLst>
                    <a:ext uri="{9D8B030D-6E8A-4147-A177-3AD203B41FA5}">
                      <a16:colId xmlns:a16="http://schemas.microsoft.com/office/drawing/2014/main" val="2146487329"/>
                    </a:ext>
                  </a:extLst>
                </a:gridCol>
                <a:gridCol w="3429000">
                  <a:extLst>
                    <a:ext uri="{9D8B030D-6E8A-4147-A177-3AD203B41FA5}">
                      <a16:colId xmlns:a16="http://schemas.microsoft.com/office/drawing/2014/main" val="1777502606"/>
                    </a:ext>
                  </a:extLst>
                </a:gridCol>
                <a:gridCol w="3429000">
                  <a:extLst>
                    <a:ext uri="{9D8B030D-6E8A-4147-A177-3AD203B41FA5}">
                      <a16:colId xmlns:a16="http://schemas.microsoft.com/office/drawing/2014/main" val="3740281995"/>
                    </a:ext>
                  </a:extLst>
                </a:gridCol>
              </a:tblGrid>
              <a:tr h="918692">
                <a:tc>
                  <a:txBody>
                    <a:bodyPr/>
                    <a:lstStyle/>
                    <a:p>
                      <a:pPr marL="0" marR="0">
                        <a:lnSpc>
                          <a:spcPct val="115000"/>
                        </a:lnSpc>
                        <a:spcAft>
                          <a:spcPts val="800"/>
                        </a:spcAft>
                        <a:buNone/>
                      </a:pPr>
                      <a:r>
                        <a:rPr lang="en-US" sz="2800" kern="100">
                          <a:effectLst/>
                        </a:rPr>
                        <a:t>Feature</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800" kern="100">
                          <a:effectLst/>
                        </a:rPr>
                        <a:t>Food Chain</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800" kern="100">
                          <a:effectLst/>
                        </a:rPr>
                        <a:t>Food Web</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87296993"/>
                  </a:ext>
                </a:extLst>
              </a:tr>
              <a:tr h="1797798">
                <a:tc>
                  <a:txBody>
                    <a:bodyPr/>
                    <a:lstStyle/>
                    <a:p>
                      <a:pPr marL="0" marR="0">
                        <a:lnSpc>
                          <a:spcPct val="115000"/>
                        </a:lnSpc>
                        <a:spcAft>
                          <a:spcPts val="800"/>
                        </a:spcAft>
                        <a:buNone/>
                      </a:pPr>
                      <a:r>
                        <a:rPr lang="en-US" sz="2800" kern="100">
                          <a:effectLst/>
                        </a:rPr>
                        <a:t>Definition</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800" kern="100" dirty="0">
                          <a:effectLst/>
                        </a:rPr>
                        <a:t>A single, linear pathway of energy flow.</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800" kern="100">
                          <a:effectLst/>
                        </a:rPr>
                        <a:t>A complex network of interconnected food chains.</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451165639"/>
                  </a:ext>
                </a:extLst>
              </a:tr>
              <a:tr h="918692">
                <a:tc>
                  <a:txBody>
                    <a:bodyPr/>
                    <a:lstStyle/>
                    <a:p>
                      <a:pPr marL="0" marR="0">
                        <a:lnSpc>
                          <a:spcPct val="115000"/>
                        </a:lnSpc>
                        <a:spcAft>
                          <a:spcPts val="800"/>
                        </a:spcAft>
                        <a:buNone/>
                      </a:pPr>
                      <a:r>
                        <a:rPr lang="en-US" sz="2800" kern="100">
                          <a:effectLst/>
                        </a:rPr>
                        <a:t>Complexity</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800" kern="100">
                          <a:effectLst/>
                        </a:rPr>
                        <a:t>Simple (one direction).</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800" kern="100">
                          <a:effectLst/>
                        </a:rPr>
                        <a:t>Complex (multiple interactions).</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037386159"/>
                  </a:ext>
                </a:extLst>
              </a:tr>
              <a:tr h="918692">
                <a:tc>
                  <a:txBody>
                    <a:bodyPr/>
                    <a:lstStyle/>
                    <a:p>
                      <a:pPr marL="0" marR="0">
                        <a:lnSpc>
                          <a:spcPct val="115000"/>
                        </a:lnSpc>
                        <a:spcAft>
                          <a:spcPts val="800"/>
                        </a:spcAft>
                        <a:buNone/>
                      </a:pPr>
                      <a:r>
                        <a:rPr lang="en-US" sz="2800" kern="100">
                          <a:effectLst/>
                        </a:rPr>
                        <a:t>Stability</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800" kern="100">
                          <a:effectLst/>
                        </a:rPr>
                        <a:t>Fragile (disruption affects entire chain).</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800" kern="100">
                          <a:effectLst/>
                        </a:rPr>
                        <a:t>Resilient (alternative pathways).</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451601813"/>
                  </a:ext>
                </a:extLst>
              </a:tr>
              <a:tr h="1770725">
                <a:tc>
                  <a:txBody>
                    <a:bodyPr/>
                    <a:lstStyle/>
                    <a:p>
                      <a:pPr marL="0" marR="0">
                        <a:lnSpc>
                          <a:spcPct val="115000"/>
                        </a:lnSpc>
                        <a:spcAft>
                          <a:spcPts val="800"/>
                        </a:spcAft>
                        <a:buNone/>
                      </a:pPr>
                      <a:r>
                        <a:rPr lang="en-US" sz="2800" kern="100">
                          <a:effectLst/>
                        </a:rPr>
                        <a:t>Example</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800" kern="100">
                          <a:effectLst/>
                        </a:rPr>
                        <a:t>Grass → Grasshopper → Frog → Snake.</a:t>
                      </a:r>
                      <a:endParaRPr lang="en-US" sz="24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800" kern="100" dirty="0">
                          <a:effectLst/>
                        </a:rPr>
                        <a:t>Multiple predators and prey linked together.</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00686623"/>
                  </a:ext>
                </a:extLst>
              </a:tr>
            </a:tbl>
          </a:graphicData>
        </a:graphic>
      </p:graphicFrame>
    </p:spTree>
    <p:extLst>
      <p:ext uri="{BB962C8B-B14F-4D97-AF65-F5344CB8AC3E}">
        <p14:creationId xmlns:p14="http://schemas.microsoft.com/office/powerpoint/2010/main" val="1872721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E3B6C-CCA3-FA01-E523-47DF5A7AA5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96BF4C-A7A4-1A24-F824-123898DBA73A}"/>
              </a:ext>
            </a:extLst>
          </p:cNvPr>
          <p:cNvSpPr>
            <a:spLocks noGrp="1"/>
          </p:cNvSpPr>
          <p:nvPr>
            <p:ph type="title"/>
          </p:nvPr>
        </p:nvSpPr>
        <p:spPr>
          <a:xfrm>
            <a:off x="369683" y="76200"/>
            <a:ext cx="9688354" cy="762000"/>
          </a:xfrm>
        </p:spPr>
        <p:txBody>
          <a:bodyPr>
            <a:normAutofit/>
          </a:bodyPr>
          <a:lstStyle/>
          <a:p>
            <a:r>
              <a:rPr lang="en-US" b="1" dirty="0">
                <a:solidFill>
                  <a:schemeClr val="tx1"/>
                </a:solidFill>
                <a:latin typeface="+mn-lt"/>
              </a:rPr>
              <a:t>Ecological Implications</a:t>
            </a:r>
            <a:endParaRPr lang="en-IN" b="1" dirty="0">
              <a:solidFill>
                <a:schemeClr val="tx1"/>
              </a:solidFill>
              <a:latin typeface="+mn-lt"/>
            </a:endParaRPr>
          </a:p>
        </p:txBody>
      </p:sp>
      <p:sp>
        <p:nvSpPr>
          <p:cNvPr id="3" name="Content Placeholder 2">
            <a:extLst>
              <a:ext uri="{FF2B5EF4-FFF2-40B4-BE49-F238E27FC236}">
                <a16:creationId xmlns:a16="http://schemas.microsoft.com/office/drawing/2014/main" id="{9F131D72-7940-99D7-DB34-1CDF86D1C847}"/>
              </a:ext>
            </a:extLst>
          </p:cNvPr>
          <p:cNvSpPr>
            <a:spLocks noGrp="1"/>
          </p:cNvSpPr>
          <p:nvPr>
            <p:ph sz="quarter" idx="1"/>
          </p:nvPr>
        </p:nvSpPr>
        <p:spPr>
          <a:xfrm>
            <a:off x="200819" y="838200"/>
            <a:ext cx="10363200" cy="5791200"/>
          </a:xfrm>
        </p:spPr>
        <p:txBody>
          <a:bodyPr>
            <a:normAutofit fontScale="92500"/>
          </a:bodyPr>
          <a:lstStyle/>
          <a:p>
            <a:pPr algn="just"/>
            <a:r>
              <a:rPr lang="en-US" sz="3600" b="1" dirty="0">
                <a:cs typeface="Times New Roman" pitchFamily="18" charset="0"/>
              </a:rPr>
              <a:t>Biomagnification</a:t>
            </a:r>
          </a:p>
          <a:p>
            <a:pPr algn="just"/>
            <a:r>
              <a:rPr lang="en-US" sz="3600" dirty="0">
                <a:cs typeface="Times New Roman" pitchFamily="18" charset="0"/>
              </a:rPr>
              <a:t>Toxins (e.g., mercury, lead) accumulate at higher trophic levels.</a:t>
            </a:r>
          </a:p>
          <a:p>
            <a:pPr algn="just"/>
            <a:r>
              <a:rPr lang="en-US" sz="3600" dirty="0">
                <a:cs typeface="Times New Roman" pitchFamily="18" charset="0"/>
              </a:rPr>
              <a:t>Example: Plankton → Small fish → Large fish → Humans (increasing toxicity).</a:t>
            </a:r>
          </a:p>
          <a:p>
            <a:pPr algn="just"/>
            <a:r>
              <a:rPr lang="en-US" sz="3600" b="1" dirty="0">
                <a:cs typeface="Times New Roman" pitchFamily="18" charset="0"/>
              </a:rPr>
              <a:t>Keystone Species</a:t>
            </a:r>
          </a:p>
          <a:p>
            <a:pPr algn="just"/>
            <a:r>
              <a:rPr lang="en-US" sz="3600" dirty="0">
                <a:cs typeface="Times New Roman" pitchFamily="18" charset="0"/>
              </a:rPr>
              <a:t>A species whose removal disrupts the entire food web (e.g., Producers of ecosystem).</a:t>
            </a:r>
          </a:p>
          <a:p>
            <a:pPr algn="just"/>
            <a:r>
              <a:rPr lang="en-US" sz="3600" b="1" dirty="0">
                <a:cs typeface="Times New Roman" pitchFamily="18" charset="0"/>
              </a:rPr>
              <a:t>Human Impact</a:t>
            </a:r>
          </a:p>
          <a:p>
            <a:pPr algn="just"/>
            <a:r>
              <a:rPr lang="en-US" sz="3600" dirty="0">
                <a:cs typeface="Times New Roman" pitchFamily="18" charset="0"/>
              </a:rPr>
              <a:t>Overfishing → Collapse of marine food webs.</a:t>
            </a:r>
          </a:p>
          <a:p>
            <a:pPr algn="just"/>
            <a:r>
              <a:rPr lang="en-US" sz="3600" dirty="0">
                <a:cs typeface="Times New Roman" pitchFamily="18" charset="0"/>
              </a:rPr>
              <a:t>Deforestation → Loss of producers → Ecosystem collapse.</a:t>
            </a:r>
          </a:p>
        </p:txBody>
      </p:sp>
    </p:spTree>
    <p:extLst>
      <p:ext uri="{BB962C8B-B14F-4D97-AF65-F5344CB8AC3E}">
        <p14:creationId xmlns:p14="http://schemas.microsoft.com/office/powerpoint/2010/main" val="235122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D3CB5-AC88-6ACD-C32A-14825B007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8DA733-9210-D0BC-9248-F0AB1A124603}"/>
              </a:ext>
            </a:extLst>
          </p:cNvPr>
          <p:cNvSpPr>
            <a:spLocks noGrp="1"/>
          </p:cNvSpPr>
          <p:nvPr>
            <p:ph type="title"/>
          </p:nvPr>
        </p:nvSpPr>
        <p:spPr>
          <a:xfrm>
            <a:off x="369683" y="76200"/>
            <a:ext cx="9688354" cy="762000"/>
          </a:xfrm>
        </p:spPr>
        <p:txBody>
          <a:bodyPr>
            <a:normAutofit/>
          </a:bodyPr>
          <a:lstStyle/>
          <a:p>
            <a:r>
              <a:rPr lang="en-US" b="1" dirty="0">
                <a:solidFill>
                  <a:schemeClr val="tx1"/>
                </a:solidFill>
                <a:latin typeface="+mn-lt"/>
              </a:rPr>
              <a:t>Conclusion</a:t>
            </a:r>
            <a:endParaRPr lang="en-IN" b="1" dirty="0">
              <a:solidFill>
                <a:schemeClr val="tx1"/>
              </a:solidFill>
              <a:latin typeface="+mn-lt"/>
            </a:endParaRPr>
          </a:p>
        </p:txBody>
      </p:sp>
      <p:sp>
        <p:nvSpPr>
          <p:cNvPr id="3" name="Content Placeholder 2">
            <a:extLst>
              <a:ext uri="{FF2B5EF4-FFF2-40B4-BE49-F238E27FC236}">
                <a16:creationId xmlns:a16="http://schemas.microsoft.com/office/drawing/2014/main" id="{B43072E0-BAB8-03F8-4DA5-91AD53852282}"/>
              </a:ext>
            </a:extLst>
          </p:cNvPr>
          <p:cNvSpPr>
            <a:spLocks noGrp="1"/>
          </p:cNvSpPr>
          <p:nvPr>
            <p:ph sz="quarter" idx="1"/>
          </p:nvPr>
        </p:nvSpPr>
        <p:spPr>
          <a:xfrm>
            <a:off x="200819" y="838200"/>
            <a:ext cx="10363200" cy="5791200"/>
          </a:xfrm>
        </p:spPr>
        <p:txBody>
          <a:bodyPr>
            <a:normAutofit fontScale="92500"/>
          </a:bodyPr>
          <a:lstStyle/>
          <a:p>
            <a:pPr algn="just"/>
            <a:r>
              <a:rPr lang="en-US" sz="4400" dirty="0">
                <a:cs typeface="Times New Roman" pitchFamily="18" charset="0"/>
              </a:rPr>
              <a:t>Energy flows always in one-way (direction)</a:t>
            </a:r>
          </a:p>
          <a:p>
            <a:pPr algn="just"/>
            <a:r>
              <a:rPr lang="en-US" sz="4400" dirty="0">
                <a:cs typeface="Times New Roman" pitchFamily="18" charset="0"/>
              </a:rPr>
              <a:t>(Sun → Producers → Consumers).</a:t>
            </a:r>
          </a:p>
          <a:p>
            <a:pPr algn="just"/>
            <a:r>
              <a:rPr lang="en-US" sz="4400" dirty="0">
                <a:cs typeface="Times New Roman" pitchFamily="18" charset="0"/>
              </a:rPr>
              <a:t>Only 10% energy transfers between trophic levels.</a:t>
            </a:r>
          </a:p>
          <a:p>
            <a:pPr algn="just"/>
            <a:r>
              <a:rPr lang="en-US" sz="4400" dirty="0">
                <a:cs typeface="Times New Roman" pitchFamily="18" charset="0"/>
              </a:rPr>
              <a:t>About 90% energy is lost while transfer </a:t>
            </a:r>
            <a:r>
              <a:rPr lang="en-US" sz="4400">
                <a:cs typeface="Times New Roman" pitchFamily="18" charset="0"/>
              </a:rPr>
              <a:t>as heat</a:t>
            </a:r>
            <a:r>
              <a:rPr lang="en-US" sz="4400" dirty="0">
                <a:cs typeface="Times New Roman" pitchFamily="18" charset="0"/>
              </a:rPr>
              <a:t>.</a:t>
            </a:r>
          </a:p>
          <a:p>
            <a:pPr algn="just"/>
            <a:r>
              <a:rPr lang="en-US" sz="4400" dirty="0">
                <a:cs typeface="Times New Roman" pitchFamily="18" charset="0"/>
              </a:rPr>
              <a:t>In an ecosystem, food webs are more complex and stable than food chains.</a:t>
            </a:r>
          </a:p>
          <a:p>
            <a:pPr algn="just"/>
            <a:r>
              <a:rPr lang="en-US" sz="4400" dirty="0">
                <a:cs typeface="Times New Roman" pitchFamily="18" charset="0"/>
              </a:rPr>
              <a:t>Human activities can disrupt energy flow, leading to ecological imbalances.</a:t>
            </a:r>
          </a:p>
        </p:txBody>
      </p:sp>
    </p:spTree>
    <p:extLst>
      <p:ext uri="{BB962C8B-B14F-4D97-AF65-F5344CB8AC3E}">
        <p14:creationId xmlns:p14="http://schemas.microsoft.com/office/powerpoint/2010/main" val="276860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2819" y="2286000"/>
            <a:ext cx="9150112" cy="1828800"/>
          </a:xfrm>
        </p:spPr>
        <p:txBody>
          <a:bodyPr>
            <a:normAutofit fontScale="90000"/>
          </a:bodyPr>
          <a:lstStyle/>
          <a:p>
            <a:pPr algn="ctr"/>
            <a:r>
              <a:rPr lang="en-IN" sz="11500" b="1" dirty="0">
                <a:solidFill>
                  <a:schemeClr val="tx1"/>
                </a:solidFill>
                <a:latin typeface="+mn-lt"/>
              </a:rPr>
              <a:t>THANK YOU</a:t>
            </a:r>
          </a:p>
        </p:txBody>
      </p:sp>
    </p:spTree>
    <p:extLst>
      <p:ext uri="{BB962C8B-B14F-4D97-AF65-F5344CB8AC3E}">
        <p14:creationId xmlns:p14="http://schemas.microsoft.com/office/powerpoint/2010/main" val="57411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4E857-024F-5BC2-1D6F-1B8D3EE5B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AEF02-83AA-61C6-52E4-98F4818192FA}"/>
              </a:ext>
            </a:extLst>
          </p:cNvPr>
          <p:cNvSpPr>
            <a:spLocks noGrp="1"/>
          </p:cNvSpPr>
          <p:nvPr>
            <p:ph type="title"/>
          </p:nvPr>
        </p:nvSpPr>
        <p:spPr>
          <a:xfrm>
            <a:off x="369683" y="76200"/>
            <a:ext cx="9688354" cy="762000"/>
          </a:xfrm>
        </p:spPr>
        <p:txBody>
          <a:bodyPr>
            <a:normAutofit/>
          </a:bodyPr>
          <a:lstStyle/>
          <a:p>
            <a:r>
              <a:rPr lang="en-IN" b="1" dirty="0">
                <a:solidFill>
                  <a:schemeClr val="tx1"/>
                </a:solidFill>
                <a:latin typeface="+mn-lt"/>
              </a:rPr>
              <a:t>Introduction</a:t>
            </a:r>
          </a:p>
        </p:txBody>
      </p:sp>
      <p:sp>
        <p:nvSpPr>
          <p:cNvPr id="3" name="Content Placeholder 2">
            <a:extLst>
              <a:ext uri="{FF2B5EF4-FFF2-40B4-BE49-F238E27FC236}">
                <a16:creationId xmlns:a16="http://schemas.microsoft.com/office/drawing/2014/main" id="{91BA731A-D754-2E5A-14F2-2373D1FFE83D}"/>
              </a:ext>
            </a:extLst>
          </p:cNvPr>
          <p:cNvSpPr>
            <a:spLocks noGrp="1"/>
          </p:cNvSpPr>
          <p:nvPr>
            <p:ph sz="quarter" idx="1"/>
          </p:nvPr>
        </p:nvSpPr>
        <p:spPr>
          <a:xfrm>
            <a:off x="200819" y="838200"/>
            <a:ext cx="10363200" cy="5791200"/>
          </a:xfrm>
        </p:spPr>
        <p:txBody>
          <a:bodyPr>
            <a:normAutofit fontScale="92500" lnSpcReduction="10000"/>
          </a:bodyPr>
          <a:lstStyle/>
          <a:p>
            <a:pPr algn="just"/>
            <a:r>
              <a:rPr lang="en-US" sz="4400" dirty="0">
                <a:cs typeface="Times New Roman" pitchFamily="18" charset="0"/>
              </a:rPr>
              <a:t>In an ecosystem, energy flows from one organism to another through feeding relationships. </a:t>
            </a:r>
          </a:p>
          <a:p>
            <a:pPr algn="just"/>
            <a:r>
              <a:rPr lang="en-US" sz="4400" dirty="0">
                <a:cs typeface="Times New Roman" pitchFamily="18" charset="0"/>
              </a:rPr>
              <a:t>Trophic levels categorize organisms based on their position in the food chain, while energy transfer explains how energy decreases as it moves up each level in an ecosystem. </a:t>
            </a:r>
          </a:p>
          <a:p>
            <a:pPr algn="just"/>
            <a:r>
              <a:rPr lang="en-US" sz="4400" dirty="0">
                <a:cs typeface="Times New Roman" pitchFamily="18" charset="0"/>
              </a:rPr>
              <a:t>Food chains and food webs illustrate these interactions, showing how ecosystems maintain balance.</a:t>
            </a:r>
          </a:p>
        </p:txBody>
      </p:sp>
    </p:spTree>
    <p:extLst>
      <p:ext uri="{BB962C8B-B14F-4D97-AF65-F5344CB8AC3E}">
        <p14:creationId xmlns:p14="http://schemas.microsoft.com/office/powerpoint/2010/main" val="311674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25C85-7A04-26E8-0D48-F97A1040F5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EF890A-3AD7-93CB-8278-60C74BD8A27E}"/>
              </a:ext>
            </a:extLst>
          </p:cNvPr>
          <p:cNvSpPr>
            <a:spLocks noGrp="1"/>
          </p:cNvSpPr>
          <p:nvPr>
            <p:ph type="title"/>
          </p:nvPr>
        </p:nvSpPr>
        <p:spPr>
          <a:xfrm>
            <a:off x="369683" y="76200"/>
            <a:ext cx="9688354" cy="762000"/>
          </a:xfrm>
        </p:spPr>
        <p:txBody>
          <a:bodyPr>
            <a:normAutofit/>
          </a:bodyPr>
          <a:lstStyle/>
          <a:p>
            <a:r>
              <a:rPr lang="en-IN" b="1" dirty="0">
                <a:solidFill>
                  <a:schemeClr val="tx1"/>
                </a:solidFill>
                <a:latin typeface="+mn-lt"/>
              </a:rPr>
              <a:t>Basic Terms</a:t>
            </a:r>
          </a:p>
        </p:txBody>
      </p:sp>
      <p:sp>
        <p:nvSpPr>
          <p:cNvPr id="3" name="Content Placeholder 2">
            <a:extLst>
              <a:ext uri="{FF2B5EF4-FFF2-40B4-BE49-F238E27FC236}">
                <a16:creationId xmlns:a16="http://schemas.microsoft.com/office/drawing/2014/main" id="{C17DD976-3C29-135A-FBB7-7F3090504309}"/>
              </a:ext>
            </a:extLst>
          </p:cNvPr>
          <p:cNvSpPr>
            <a:spLocks noGrp="1"/>
          </p:cNvSpPr>
          <p:nvPr>
            <p:ph sz="quarter" idx="1"/>
          </p:nvPr>
        </p:nvSpPr>
        <p:spPr>
          <a:xfrm>
            <a:off x="200819" y="838200"/>
            <a:ext cx="10363200" cy="5791200"/>
          </a:xfrm>
        </p:spPr>
        <p:txBody>
          <a:bodyPr>
            <a:normAutofit fontScale="85000" lnSpcReduction="10000"/>
          </a:bodyPr>
          <a:lstStyle/>
          <a:p>
            <a:pPr algn="just"/>
            <a:r>
              <a:rPr lang="en-US" sz="4400" b="1" dirty="0">
                <a:cs typeface="Times New Roman" pitchFamily="18" charset="0"/>
              </a:rPr>
              <a:t>Biosphere: </a:t>
            </a:r>
            <a:r>
              <a:rPr lang="en-US" sz="4400" dirty="0">
                <a:cs typeface="Times New Roman" pitchFamily="18" charset="0"/>
              </a:rPr>
              <a:t>The part of the earth that supports life.</a:t>
            </a:r>
          </a:p>
          <a:p>
            <a:pPr algn="just"/>
            <a:r>
              <a:rPr lang="en-US" sz="4400" b="1" dirty="0">
                <a:cs typeface="Times New Roman" pitchFamily="18" charset="0"/>
              </a:rPr>
              <a:t>Ecosystem: </a:t>
            </a:r>
            <a:r>
              <a:rPr lang="en-US" sz="4400" dirty="0">
                <a:cs typeface="Times New Roman" pitchFamily="18" charset="0"/>
              </a:rPr>
              <a:t>Organisms and the non-living environment in a particular place.</a:t>
            </a:r>
          </a:p>
          <a:p>
            <a:pPr algn="just"/>
            <a:r>
              <a:rPr lang="en-US" sz="4400" b="1" dirty="0">
                <a:cs typeface="Times New Roman" pitchFamily="18" charset="0"/>
              </a:rPr>
              <a:t>Community: </a:t>
            </a:r>
            <a:r>
              <a:rPr lang="en-US" sz="4400" dirty="0">
                <a:cs typeface="Times New Roman" pitchFamily="18" charset="0"/>
              </a:rPr>
              <a:t>All the interacting organisms living in an area belonging to different species.</a:t>
            </a:r>
          </a:p>
          <a:p>
            <a:pPr algn="just"/>
            <a:r>
              <a:rPr lang="en-US" sz="4400" b="1" dirty="0">
                <a:cs typeface="Times New Roman" pitchFamily="18" charset="0"/>
              </a:rPr>
              <a:t>Population: </a:t>
            </a:r>
            <a:r>
              <a:rPr lang="en-US" sz="4400" dirty="0">
                <a:cs typeface="Times New Roman" pitchFamily="18" charset="0"/>
              </a:rPr>
              <a:t>All the members of a same species that live in one place at the same time.</a:t>
            </a:r>
          </a:p>
          <a:p>
            <a:pPr algn="just"/>
            <a:r>
              <a:rPr lang="en-US" sz="4400" b="1" dirty="0">
                <a:cs typeface="Times New Roman" pitchFamily="18" charset="0"/>
              </a:rPr>
              <a:t>Organism: </a:t>
            </a:r>
            <a:r>
              <a:rPr lang="en-US" sz="4400" dirty="0">
                <a:cs typeface="Times New Roman" pitchFamily="18" charset="0"/>
              </a:rPr>
              <a:t>An individual member of a species.</a:t>
            </a:r>
          </a:p>
          <a:p>
            <a:pPr algn="just"/>
            <a:r>
              <a:rPr lang="en-US" sz="4400" b="1" dirty="0">
                <a:cs typeface="Times New Roman" pitchFamily="18" charset="0"/>
              </a:rPr>
              <a:t>Biotic factors: </a:t>
            </a:r>
            <a:r>
              <a:rPr lang="en-US" sz="4400" dirty="0">
                <a:cs typeface="Times New Roman" pitchFamily="18" charset="0"/>
              </a:rPr>
              <a:t>Living components of the environment.</a:t>
            </a:r>
          </a:p>
          <a:p>
            <a:pPr algn="just"/>
            <a:r>
              <a:rPr lang="en-US" sz="4400" b="1" dirty="0">
                <a:cs typeface="Times New Roman" pitchFamily="18" charset="0"/>
              </a:rPr>
              <a:t>Abiotic factors: </a:t>
            </a:r>
            <a:r>
              <a:rPr lang="en-US" sz="4400" dirty="0">
                <a:cs typeface="Times New Roman" pitchFamily="18" charset="0"/>
              </a:rPr>
              <a:t>Non-living factors (rocks, water, air).</a:t>
            </a:r>
          </a:p>
        </p:txBody>
      </p:sp>
    </p:spTree>
    <p:extLst>
      <p:ext uri="{BB962C8B-B14F-4D97-AF65-F5344CB8AC3E}">
        <p14:creationId xmlns:p14="http://schemas.microsoft.com/office/powerpoint/2010/main" val="317695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D9669-EEF4-BD51-CF7B-3B2C1C9F3B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B73FD2-72A9-7FB1-7760-6C8556DB2BB9}"/>
              </a:ext>
            </a:extLst>
          </p:cNvPr>
          <p:cNvSpPr>
            <a:spLocks noGrp="1"/>
          </p:cNvSpPr>
          <p:nvPr>
            <p:ph type="title"/>
          </p:nvPr>
        </p:nvSpPr>
        <p:spPr>
          <a:xfrm>
            <a:off x="369683" y="76200"/>
            <a:ext cx="9688354" cy="762000"/>
          </a:xfrm>
        </p:spPr>
        <p:txBody>
          <a:bodyPr>
            <a:normAutofit/>
          </a:bodyPr>
          <a:lstStyle/>
          <a:p>
            <a:r>
              <a:rPr lang="en-IN" b="1" dirty="0">
                <a:solidFill>
                  <a:schemeClr val="tx1"/>
                </a:solidFill>
                <a:latin typeface="+mn-lt"/>
              </a:rPr>
              <a:t>Trophic Level</a:t>
            </a:r>
          </a:p>
        </p:txBody>
      </p:sp>
      <p:sp>
        <p:nvSpPr>
          <p:cNvPr id="3" name="Content Placeholder 2">
            <a:extLst>
              <a:ext uri="{FF2B5EF4-FFF2-40B4-BE49-F238E27FC236}">
                <a16:creationId xmlns:a16="http://schemas.microsoft.com/office/drawing/2014/main" id="{3F660B05-8057-622F-5BFF-F01A7ED77783}"/>
              </a:ext>
            </a:extLst>
          </p:cNvPr>
          <p:cNvSpPr>
            <a:spLocks noGrp="1"/>
          </p:cNvSpPr>
          <p:nvPr>
            <p:ph sz="quarter" idx="1"/>
          </p:nvPr>
        </p:nvSpPr>
        <p:spPr>
          <a:xfrm>
            <a:off x="200819" y="838200"/>
            <a:ext cx="10363200" cy="5791200"/>
          </a:xfrm>
        </p:spPr>
        <p:txBody>
          <a:bodyPr>
            <a:normAutofit/>
          </a:bodyPr>
          <a:lstStyle/>
          <a:p>
            <a:pPr algn="just"/>
            <a:r>
              <a:rPr lang="en-US" sz="4400" dirty="0">
                <a:cs typeface="Times New Roman" pitchFamily="18" charset="0"/>
              </a:rPr>
              <a:t>Each of several hierarchical levels in an ecosystem, consisting of organisms sharing the same function in the food chain and the same nutritional relationship to the primary sources of energy makes a trophic level.</a:t>
            </a:r>
          </a:p>
          <a:p>
            <a:pPr algn="just"/>
            <a:r>
              <a:rPr lang="en-US" sz="4400" dirty="0">
                <a:cs typeface="Times New Roman" pitchFamily="18" charset="0"/>
              </a:rPr>
              <a:t>Trophic levels represent the feeding positions in a food chain.</a:t>
            </a:r>
          </a:p>
          <a:p>
            <a:pPr algn="just"/>
            <a:endParaRPr lang="en-US" sz="4400" dirty="0">
              <a:cs typeface="Times New Roman" pitchFamily="18" charset="0"/>
            </a:endParaRPr>
          </a:p>
        </p:txBody>
      </p:sp>
    </p:spTree>
    <p:extLst>
      <p:ext uri="{BB962C8B-B14F-4D97-AF65-F5344CB8AC3E}">
        <p14:creationId xmlns:p14="http://schemas.microsoft.com/office/powerpoint/2010/main" val="5177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0A7F2-ADFC-65FE-F236-E988AA6B27B1}"/>
            </a:ext>
          </a:extLst>
        </p:cNvPr>
        <p:cNvGrpSpPr/>
        <p:nvPr/>
      </p:nvGrpSpPr>
      <p:grpSpPr>
        <a:xfrm>
          <a:off x="0" y="0"/>
          <a:ext cx="0" cy="0"/>
          <a:chOff x="0" y="0"/>
          <a:chExt cx="0" cy="0"/>
        </a:xfrm>
      </p:grpSpPr>
      <p:pic>
        <p:nvPicPr>
          <p:cNvPr id="8" name="Picture 7" descr="Untitled-5 copy">
            <a:extLst>
              <a:ext uri="{FF2B5EF4-FFF2-40B4-BE49-F238E27FC236}">
                <a16:creationId xmlns:a16="http://schemas.microsoft.com/office/drawing/2014/main" id="{73370455-D27E-F98A-C988-3B9F66985C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868" y="266700"/>
            <a:ext cx="9839101" cy="6324600"/>
          </a:xfrm>
          <a:prstGeom prst="rect">
            <a:avLst/>
          </a:prstGeom>
          <a:noFill/>
          <a:ln>
            <a:noFill/>
          </a:ln>
        </p:spPr>
      </p:pic>
    </p:spTree>
    <p:extLst>
      <p:ext uri="{BB962C8B-B14F-4D97-AF65-F5344CB8AC3E}">
        <p14:creationId xmlns:p14="http://schemas.microsoft.com/office/powerpoint/2010/main" val="3491827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B860E-A443-9782-133E-F30071D4E90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8F3A822-B8CA-B215-6949-691E32983579}"/>
              </a:ext>
            </a:extLst>
          </p:cNvPr>
          <p:cNvPicPr>
            <a:picLocks noChangeAspect="1"/>
          </p:cNvPicPr>
          <p:nvPr/>
        </p:nvPicPr>
        <p:blipFill>
          <a:blip r:embed="rId2"/>
          <a:stretch>
            <a:fillRect/>
          </a:stretch>
        </p:blipFill>
        <p:spPr>
          <a:xfrm>
            <a:off x="2105819" y="152400"/>
            <a:ext cx="6553200" cy="6553200"/>
          </a:xfrm>
          <a:prstGeom prst="rect">
            <a:avLst/>
          </a:prstGeom>
        </p:spPr>
      </p:pic>
    </p:spTree>
    <p:extLst>
      <p:ext uri="{BB962C8B-B14F-4D97-AF65-F5344CB8AC3E}">
        <p14:creationId xmlns:p14="http://schemas.microsoft.com/office/powerpoint/2010/main" val="131511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3A95F-0968-46BF-D73C-B356DFACFD5B}"/>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146F1D8-A4E3-0B34-8C77-CB33CF544F92}"/>
              </a:ext>
            </a:extLst>
          </p:cNvPr>
          <p:cNvGraphicFramePr>
            <a:graphicFrameLocks noGrp="1"/>
          </p:cNvGraphicFramePr>
          <p:nvPr>
            <p:extLst>
              <p:ext uri="{D42A27DB-BD31-4B8C-83A1-F6EECF244321}">
                <p14:modId xmlns:p14="http://schemas.microsoft.com/office/powerpoint/2010/main" val="3158977749"/>
              </p:ext>
            </p:extLst>
          </p:nvPr>
        </p:nvGraphicFramePr>
        <p:xfrm>
          <a:off x="277019" y="162805"/>
          <a:ext cx="10210800" cy="6532390"/>
        </p:xfrm>
        <a:graphic>
          <a:graphicData uri="http://schemas.openxmlformats.org/drawingml/2006/table">
            <a:tbl>
              <a:tblPr firstRow="1" firstCol="1" bandRow="1">
                <a:tableStyleId>{5C22544A-7EE6-4342-B048-85BDC9FD1C3A}</a:tableStyleId>
              </a:tblPr>
              <a:tblGrid>
                <a:gridCol w="3403600">
                  <a:extLst>
                    <a:ext uri="{9D8B030D-6E8A-4147-A177-3AD203B41FA5}">
                      <a16:colId xmlns:a16="http://schemas.microsoft.com/office/drawing/2014/main" val="4180098819"/>
                    </a:ext>
                  </a:extLst>
                </a:gridCol>
                <a:gridCol w="3403600">
                  <a:extLst>
                    <a:ext uri="{9D8B030D-6E8A-4147-A177-3AD203B41FA5}">
                      <a16:colId xmlns:a16="http://schemas.microsoft.com/office/drawing/2014/main" val="2341686814"/>
                    </a:ext>
                  </a:extLst>
                </a:gridCol>
                <a:gridCol w="3403600">
                  <a:extLst>
                    <a:ext uri="{9D8B030D-6E8A-4147-A177-3AD203B41FA5}">
                      <a16:colId xmlns:a16="http://schemas.microsoft.com/office/drawing/2014/main" val="1396331501"/>
                    </a:ext>
                  </a:extLst>
                </a:gridCol>
              </a:tblGrid>
              <a:tr h="644592">
                <a:tc>
                  <a:txBody>
                    <a:bodyPr/>
                    <a:lstStyle/>
                    <a:p>
                      <a:pPr marL="0" marR="0">
                        <a:lnSpc>
                          <a:spcPct val="115000"/>
                        </a:lnSpc>
                        <a:spcAft>
                          <a:spcPts val="800"/>
                        </a:spcAft>
                        <a:buNone/>
                      </a:pPr>
                      <a:r>
                        <a:rPr lang="en-US" sz="2400" kern="100">
                          <a:effectLst/>
                        </a:rPr>
                        <a:t>Trophic Level</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100">
                          <a:effectLst/>
                        </a:rPr>
                        <a:t>Description</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100" dirty="0">
                          <a:effectLst/>
                        </a:rPr>
                        <a:t>Examples</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180924985"/>
                  </a:ext>
                </a:extLst>
              </a:tr>
              <a:tr h="1261408">
                <a:tc>
                  <a:txBody>
                    <a:bodyPr/>
                    <a:lstStyle/>
                    <a:p>
                      <a:pPr marL="0" marR="0">
                        <a:lnSpc>
                          <a:spcPct val="115000"/>
                        </a:lnSpc>
                        <a:spcAft>
                          <a:spcPts val="800"/>
                        </a:spcAft>
                        <a:buNone/>
                      </a:pPr>
                      <a:r>
                        <a:rPr lang="en-US" sz="2400" kern="100" dirty="0">
                          <a:effectLst/>
                        </a:rPr>
                        <a:t>1. Producers</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100">
                          <a:effectLst/>
                        </a:rPr>
                        <a:t>Autotrophs that make their own food via photosynthesis or chemosynthesis.</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100" dirty="0">
                          <a:effectLst/>
                        </a:rPr>
                        <a:t>Plants, algae, bacteria, cyanobacteria.</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48113563"/>
                  </a:ext>
                </a:extLst>
              </a:tr>
              <a:tr h="644592">
                <a:tc>
                  <a:txBody>
                    <a:bodyPr/>
                    <a:lstStyle/>
                    <a:p>
                      <a:pPr marL="0" marR="0">
                        <a:lnSpc>
                          <a:spcPct val="115000"/>
                        </a:lnSpc>
                        <a:spcAft>
                          <a:spcPts val="800"/>
                        </a:spcAft>
                        <a:buNone/>
                      </a:pPr>
                      <a:r>
                        <a:rPr lang="en-US" sz="2400" kern="100">
                          <a:effectLst/>
                        </a:rPr>
                        <a:t>2. Primary Consumers</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100">
                          <a:effectLst/>
                        </a:rPr>
                        <a:t>Herbivores that eat producers.</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100">
                          <a:effectLst/>
                        </a:rPr>
                        <a:t>Deer, rabbits, zooplankton.</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641711374"/>
                  </a:ext>
                </a:extLst>
              </a:tr>
              <a:tr h="644592">
                <a:tc>
                  <a:txBody>
                    <a:bodyPr/>
                    <a:lstStyle/>
                    <a:p>
                      <a:pPr marL="0" marR="0">
                        <a:lnSpc>
                          <a:spcPct val="115000"/>
                        </a:lnSpc>
                        <a:spcAft>
                          <a:spcPts val="800"/>
                        </a:spcAft>
                        <a:buNone/>
                      </a:pPr>
                      <a:r>
                        <a:rPr lang="en-US" sz="2400" kern="100">
                          <a:effectLst/>
                        </a:rPr>
                        <a:t>3. Secondary Consumers</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100">
                          <a:effectLst/>
                        </a:rPr>
                        <a:t>Carnivores that eat herbivores.</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100">
                          <a:effectLst/>
                        </a:rPr>
                        <a:t>Frogs, small fish, spiders.</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281512976"/>
                  </a:ext>
                </a:extLst>
              </a:tr>
              <a:tr h="1242413">
                <a:tc>
                  <a:txBody>
                    <a:bodyPr/>
                    <a:lstStyle/>
                    <a:p>
                      <a:pPr marL="0" marR="0">
                        <a:lnSpc>
                          <a:spcPct val="115000"/>
                        </a:lnSpc>
                        <a:spcAft>
                          <a:spcPts val="800"/>
                        </a:spcAft>
                        <a:buNone/>
                      </a:pPr>
                      <a:r>
                        <a:rPr lang="en-US" sz="2400" kern="100">
                          <a:effectLst/>
                        </a:rPr>
                        <a:t>4. Tertiary Consumers</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100">
                          <a:effectLst/>
                        </a:rPr>
                        <a:t>Top carnivores that eat secondary consumers.</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100">
                          <a:effectLst/>
                        </a:rPr>
                        <a:t>Hawks, lions, sharks.</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936614279"/>
                  </a:ext>
                </a:extLst>
              </a:tr>
              <a:tr h="644592">
                <a:tc>
                  <a:txBody>
                    <a:bodyPr/>
                    <a:lstStyle/>
                    <a:p>
                      <a:pPr marL="0" marR="0">
                        <a:lnSpc>
                          <a:spcPct val="115000"/>
                        </a:lnSpc>
                        <a:spcAft>
                          <a:spcPts val="800"/>
                        </a:spcAft>
                        <a:buNone/>
                      </a:pPr>
                      <a:r>
                        <a:rPr lang="en-US" sz="2400" kern="100">
                          <a:effectLst/>
                        </a:rPr>
                        <a:t>5. Quaternary Consumers (rare)</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100">
                          <a:effectLst/>
                        </a:rPr>
                        <a:t>Apex predators with no natural enemies.</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100">
                          <a:effectLst/>
                        </a:rPr>
                        <a:t>Killer whales, polar bears.</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095166229"/>
                  </a:ext>
                </a:extLst>
              </a:tr>
              <a:tr h="1242413">
                <a:tc>
                  <a:txBody>
                    <a:bodyPr/>
                    <a:lstStyle/>
                    <a:p>
                      <a:pPr marL="0" marR="0">
                        <a:lnSpc>
                          <a:spcPct val="115000"/>
                        </a:lnSpc>
                        <a:spcAft>
                          <a:spcPts val="800"/>
                        </a:spcAft>
                        <a:buNone/>
                      </a:pPr>
                      <a:r>
                        <a:rPr lang="en-US" sz="2400" kern="100">
                          <a:effectLst/>
                        </a:rPr>
                        <a:t>6. Decomposers &amp; Detritivores</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100">
                          <a:effectLst/>
                        </a:rPr>
                        <a:t>Break down dead matter, recycling nutrients.</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15000"/>
                        </a:lnSpc>
                        <a:spcAft>
                          <a:spcPts val="800"/>
                        </a:spcAft>
                        <a:buNone/>
                      </a:pPr>
                      <a:r>
                        <a:rPr lang="en-US" sz="2400" kern="100" dirty="0">
                          <a:effectLst/>
                        </a:rPr>
                        <a:t>Fungi, bacteria, earthworms.</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844877140"/>
                  </a:ext>
                </a:extLst>
              </a:tr>
            </a:tbl>
          </a:graphicData>
        </a:graphic>
      </p:graphicFrame>
    </p:spTree>
    <p:extLst>
      <p:ext uri="{BB962C8B-B14F-4D97-AF65-F5344CB8AC3E}">
        <p14:creationId xmlns:p14="http://schemas.microsoft.com/office/powerpoint/2010/main" val="4267293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30412-D4CB-FC52-0F50-E67C92DB71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EECC2-39FA-032A-83E2-FB73DDEBE840}"/>
              </a:ext>
            </a:extLst>
          </p:cNvPr>
          <p:cNvSpPr>
            <a:spLocks noGrp="1"/>
          </p:cNvSpPr>
          <p:nvPr>
            <p:ph type="title"/>
          </p:nvPr>
        </p:nvSpPr>
        <p:spPr>
          <a:xfrm>
            <a:off x="369683" y="76200"/>
            <a:ext cx="9688354" cy="762000"/>
          </a:xfrm>
        </p:spPr>
        <p:txBody>
          <a:bodyPr>
            <a:normAutofit/>
          </a:bodyPr>
          <a:lstStyle/>
          <a:p>
            <a:r>
              <a:rPr lang="en-US" b="1" dirty="0">
                <a:solidFill>
                  <a:schemeClr val="tx1"/>
                </a:solidFill>
                <a:latin typeface="+mn-lt"/>
              </a:rPr>
              <a:t>Energy Variation Across Trophic Levels</a:t>
            </a:r>
            <a:endParaRPr lang="en-IN" b="1" dirty="0">
              <a:solidFill>
                <a:schemeClr val="tx1"/>
              </a:solidFill>
              <a:latin typeface="+mn-lt"/>
            </a:endParaRPr>
          </a:p>
        </p:txBody>
      </p:sp>
      <p:sp>
        <p:nvSpPr>
          <p:cNvPr id="3" name="Content Placeholder 2">
            <a:extLst>
              <a:ext uri="{FF2B5EF4-FFF2-40B4-BE49-F238E27FC236}">
                <a16:creationId xmlns:a16="http://schemas.microsoft.com/office/drawing/2014/main" id="{43E880BB-72FA-081E-DCA9-C008E537D24E}"/>
              </a:ext>
            </a:extLst>
          </p:cNvPr>
          <p:cNvSpPr>
            <a:spLocks noGrp="1"/>
          </p:cNvSpPr>
          <p:nvPr>
            <p:ph sz="quarter" idx="1"/>
          </p:nvPr>
        </p:nvSpPr>
        <p:spPr>
          <a:xfrm>
            <a:off x="200819" y="838200"/>
            <a:ext cx="10363200" cy="5791200"/>
          </a:xfrm>
        </p:spPr>
        <p:txBody>
          <a:bodyPr>
            <a:normAutofit/>
          </a:bodyPr>
          <a:lstStyle/>
          <a:p>
            <a:pPr algn="just"/>
            <a:r>
              <a:rPr lang="en-US" sz="4400" dirty="0">
                <a:cs typeface="Times New Roman" pitchFamily="18" charset="0"/>
              </a:rPr>
              <a:t>The 10% Energy Rule (Lindeman’s Rule)</a:t>
            </a:r>
          </a:p>
          <a:p>
            <a:pPr algn="just"/>
            <a:r>
              <a:rPr lang="en-US" sz="4400" dirty="0">
                <a:cs typeface="Times New Roman" pitchFamily="18" charset="0"/>
              </a:rPr>
              <a:t>Only ~10% of energy is transferred from one trophic level to the next.</a:t>
            </a:r>
          </a:p>
          <a:p>
            <a:pPr algn="just"/>
            <a:r>
              <a:rPr lang="en-US" sz="4400" dirty="0">
                <a:cs typeface="Times New Roman" pitchFamily="18" charset="0"/>
              </a:rPr>
              <a:t>90% is lost due to:</a:t>
            </a:r>
          </a:p>
          <a:p>
            <a:pPr algn="just"/>
            <a:r>
              <a:rPr lang="en-US" sz="4400" dirty="0">
                <a:cs typeface="Times New Roman" pitchFamily="18" charset="0"/>
              </a:rPr>
              <a:t>Metabolism (growth, respiration, movement).</a:t>
            </a:r>
          </a:p>
          <a:p>
            <a:pPr algn="just"/>
            <a:r>
              <a:rPr lang="en-US" sz="4400" dirty="0">
                <a:cs typeface="Times New Roman" pitchFamily="18" charset="0"/>
              </a:rPr>
              <a:t>Heat loss (second law of thermodynamics).</a:t>
            </a:r>
          </a:p>
          <a:p>
            <a:pPr algn="just"/>
            <a:r>
              <a:rPr lang="en-US" sz="4400" dirty="0">
                <a:cs typeface="Times New Roman" pitchFamily="18" charset="0"/>
              </a:rPr>
              <a:t>Undigested matter (feces, decomposition).</a:t>
            </a:r>
          </a:p>
        </p:txBody>
      </p:sp>
    </p:spTree>
    <p:extLst>
      <p:ext uri="{BB962C8B-B14F-4D97-AF65-F5344CB8AC3E}">
        <p14:creationId xmlns:p14="http://schemas.microsoft.com/office/powerpoint/2010/main" val="96823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B5DDF-F6DA-9152-BF55-5AE627755E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4B4E95-3171-EA3C-50FA-F01EBC772C76}"/>
              </a:ext>
            </a:extLst>
          </p:cNvPr>
          <p:cNvSpPr>
            <a:spLocks noGrp="1"/>
          </p:cNvSpPr>
          <p:nvPr>
            <p:ph type="title"/>
          </p:nvPr>
        </p:nvSpPr>
        <p:spPr>
          <a:xfrm>
            <a:off x="369683" y="76200"/>
            <a:ext cx="9688354" cy="762000"/>
          </a:xfrm>
        </p:spPr>
        <p:txBody>
          <a:bodyPr>
            <a:normAutofit/>
          </a:bodyPr>
          <a:lstStyle/>
          <a:p>
            <a:r>
              <a:rPr lang="en-US" b="1" dirty="0">
                <a:solidFill>
                  <a:schemeClr val="tx1"/>
                </a:solidFill>
                <a:latin typeface="+mn-lt"/>
              </a:rPr>
              <a:t>Energy Variation Across Trophic Levels</a:t>
            </a:r>
            <a:endParaRPr lang="en-IN" b="1" dirty="0">
              <a:solidFill>
                <a:schemeClr val="tx1"/>
              </a:solidFill>
              <a:latin typeface="+mn-lt"/>
            </a:endParaRPr>
          </a:p>
        </p:txBody>
      </p:sp>
      <p:sp>
        <p:nvSpPr>
          <p:cNvPr id="3" name="Content Placeholder 2">
            <a:extLst>
              <a:ext uri="{FF2B5EF4-FFF2-40B4-BE49-F238E27FC236}">
                <a16:creationId xmlns:a16="http://schemas.microsoft.com/office/drawing/2014/main" id="{9E5262D5-2BA0-9EAC-023A-85DFF4E69A08}"/>
              </a:ext>
            </a:extLst>
          </p:cNvPr>
          <p:cNvSpPr>
            <a:spLocks noGrp="1"/>
          </p:cNvSpPr>
          <p:nvPr>
            <p:ph sz="quarter" idx="1"/>
          </p:nvPr>
        </p:nvSpPr>
        <p:spPr>
          <a:xfrm>
            <a:off x="200819" y="838200"/>
            <a:ext cx="10363200" cy="5791200"/>
          </a:xfrm>
        </p:spPr>
        <p:txBody>
          <a:bodyPr>
            <a:normAutofit fontScale="85000" lnSpcReduction="10000"/>
          </a:bodyPr>
          <a:lstStyle/>
          <a:p>
            <a:pPr algn="just"/>
            <a:r>
              <a:rPr lang="en-US" sz="4400" dirty="0">
                <a:cs typeface="Times New Roman" pitchFamily="18" charset="0"/>
              </a:rPr>
              <a:t>Example: Energy Pyramid</a:t>
            </a:r>
          </a:p>
          <a:p>
            <a:pPr algn="just"/>
            <a:r>
              <a:rPr lang="en-US" sz="4400" dirty="0">
                <a:cs typeface="Times New Roman" pitchFamily="18" charset="0"/>
              </a:rPr>
              <a:t>Producers (Plants) → 10,000 kcal </a:t>
            </a:r>
            <a:r>
              <a:rPr lang="en-US" sz="3800" dirty="0">
                <a:cs typeface="Times New Roman" pitchFamily="18" charset="0"/>
              </a:rPr>
              <a:t>(100%) from 1% sunlight</a:t>
            </a:r>
          </a:p>
          <a:p>
            <a:pPr algn="just"/>
            <a:r>
              <a:rPr lang="en-US" sz="4400" dirty="0">
                <a:cs typeface="Times New Roman" pitchFamily="18" charset="0"/>
              </a:rPr>
              <a:t>Primary Consumers (Herbivores) → 1,000 kcal (10%)</a:t>
            </a:r>
          </a:p>
          <a:p>
            <a:pPr algn="just"/>
            <a:r>
              <a:rPr lang="en-US" sz="4400" dirty="0">
                <a:cs typeface="Times New Roman" pitchFamily="18" charset="0"/>
              </a:rPr>
              <a:t>Secondary Consumers (Carnivores) → 100 kcal (1%)</a:t>
            </a:r>
          </a:p>
          <a:p>
            <a:pPr algn="just"/>
            <a:r>
              <a:rPr lang="en-US" sz="4400" dirty="0">
                <a:cs typeface="Times New Roman" pitchFamily="18" charset="0"/>
              </a:rPr>
              <a:t>Tertiary Consumers (Top Predators) → 10 kcal (0.1%)</a:t>
            </a:r>
          </a:p>
          <a:p>
            <a:pPr algn="just"/>
            <a:r>
              <a:rPr lang="en-US" sz="4400" b="1" dirty="0">
                <a:cs typeface="Times New Roman" pitchFamily="18" charset="0"/>
              </a:rPr>
              <a:t>Why are food chains usually short?</a:t>
            </a:r>
          </a:p>
          <a:p>
            <a:pPr algn="just"/>
            <a:r>
              <a:rPr lang="en-US" sz="4400" dirty="0">
                <a:cs typeface="Times New Roman" pitchFamily="18" charset="0"/>
              </a:rPr>
              <a:t>Energy loss limits the number of trophic levels (typically 3-5).</a:t>
            </a:r>
          </a:p>
          <a:p>
            <a:pPr algn="just"/>
            <a:r>
              <a:rPr lang="en-US" sz="4400" dirty="0">
                <a:cs typeface="Times New Roman" pitchFamily="18" charset="0"/>
              </a:rPr>
              <a:t>Apex predators require large territories to sustain energy needs.</a:t>
            </a:r>
          </a:p>
        </p:txBody>
      </p:sp>
    </p:spTree>
    <p:extLst>
      <p:ext uri="{BB962C8B-B14F-4D97-AF65-F5344CB8AC3E}">
        <p14:creationId xmlns:p14="http://schemas.microsoft.com/office/powerpoint/2010/main" val="236346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1097</TotalTime>
  <Words>896</Words>
  <Application>Microsoft Office PowerPoint</Application>
  <PresentationFormat>Custom</PresentationFormat>
  <Paragraphs>104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Franklin Gothic Book</vt:lpstr>
      <vt:lpstr>Perpetua</vt:lpstr>
      <vt:lpstr>Times New Roman</vt:lpstr>
      <vt:lpstr>Wingdings 2</vt:lpstr>
      <vt:lpstr>Equity</vt:lpstr>
      <vt:lpstr>Trophic levels and energy variation with increasing trophic levels, energy flow, food chains and food webs.</vt:lpstr>
      <vt:lpstr>Introduction</vt:lpstr>
      <vt:lpstr>Basic Terms</vt:lpstr>
      <vt:lpstr>Trophic Level</vt:lpstr>
      <vt:lpstr>PowerPoint Presentation</vt:lpstr>
      <vt:lpstr>PowerPoint Presentation</vt:lpstr>
      <vt:lpstr>PowerPoint Presentation</vt:lpstr>
      <vt:lpstr>Energy Variation Across Trophic Levels</vt:lpstr>
      <vt:lpstr>Energy Variation Across Trophic Levels</vt:lpstr>
      <vt:lpstr>Food Chain</vt:lpstr>
      <vt:lpstr>PowerPoint Presentation</vt:lpstr>
      <vt:lpstr>Aquatic Food Chain</vt:lpstr>
      <vt:lpstr>Food Web</vt:lpstr>
      <vt:lpstr>PowerPoint Presentation</vt:lpstr>
      <vt:lpstr>Aquatic Food Web</vt:lpstr>
      <vt:lpstr>PowerPoint Presentation</vt:lpstr>
      <vt:lpstr>Ecological Implications</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dc:creator>
  <cp:lastModifiedBy>Shozab</cp:lastModifiedBy>
  <cp:revision>201</cp:revision>
  <dcterms:created xsi:type="dcterms:W3CDTF">2006-08-16T00:00:00Z</dcterms:created>
  <dcterms:modified xsi:type="dcterms:W3CDTF">2025-04-10T08:27:27Z</dcterms:modified>
</cp:coreProperties>
</file>