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02" r:id="rId4"/>
    <p:sldId id="286" r:id="rId5"/>
    <p:sldId id="287" r:id="rId6"/>
    <p:sldId id="288" r:id="rId7"/>
    <p:sldId id="289" r:id="rId8"/>
    <p:sldId id="290" r:id="rId9"/>
    <p:sldId id="291" r:id="rId10"/>
    <p:sldId id="292" r:id="rId11"/>
    <p:sldId id="293" r:id="rId12"/>
    <p:sldId id="294" r:id="rId13"/>
    <p:sldId id="295" r:id="rId14"/>
    <p:sldId id="296" r:id="rId15"/>
    <p:sldId id="297" r:id="rId16"/>
    <p:sldId id="285" r:id="rId17"/>
    <p:sldId id="298" r:id="rId18"/>
    <p:sldId id="299" r:id="rId19"/>
    <p:sldId id="300" r:id="rId20"/>
    <p:sldId id="301" r:id="rId21"/>
    <p:sldId id="281" r:id="rId22"/>
  </p:sldIdLst>
  <p:sldSz cx="12192000" cy="6858000"/>
  <p:notesSz cx="9144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zab Seemab Khan" initials="SS" lastIdx="1" clrIdx="0">
    <p:extLst>
      <p:ext uri="{19B8F6BF-5375-455C-9EA6-DF929625EA0E}">
        <p15:presenceInfo xmlns:p15="http://schemas.microsoft.com/office/powerpoint/2012/main" userId="84a40d3c3545f3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34" y="4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92443"/>
          </a:xfrm>
          <a:prstGeom prst="rect">
            <a:avLst/>
          </a:prstGeom>
        </p:spPr>
        <p:txBody>
          <a:bodyPr wrap="square" lIns="0" tIns="0" rIns="0" bIns="0">
            <a:spAutoFit/>
          </a:bodyPr>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400110"/>
          </a:xfrm>
          <a:prstGeom prst="rect">
            <a:avLst/>
          </a:prstGeom>
        </p:spPr>
        <p:txBody>
          <a:bodyPr wrap="square" lIns="0" tIns="0" rIns="0" bIns="0">
            <a:spAutoFit/>
          </a:bodyPr>
          <a:lstStyle>
            <a:lvl1pPr>
              <a:defRPr sz="26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746"/>
            <a:ext cx="12192000" cy="1027429"/>
          </a:xfrm>
          <a:prstGeom prst="rect">
            <a:avLst/>
          </a:prstGeom>
        </p:spPr>
      </p:pic>
      <p:pic>
        <p:nvPicPr>
          <p:cNvPr id="18" name="bg object 18"/>
          <p:cNvPicPr/>
          <p:nvPr/>
        </p:nvPicPr>
        <p:blipFill>
          <a:blip r:embed="rId4" cstate="print"/>
          <a:stretch>
            <a:fillRect/>
          </a:stretch>
        </p:blipFill>
        <p:spPr>
          <a:xfrm>
            <a:off x="5866676" y="1"/>
            <a:ext cx="6325323" cy="600077"/>
          </a:xfrm>
          <a:prstGeom prst="rect">
            <a:avLst/>
          </a:prstGeom>
        </p:spPr>
      </p:pic>
      <p:pic>
        <p:nvPicPr>
          <p:cNvPr id="19" name="bg object 19"/>
          <p:cNvPicPr/>
          <p:nvPr/>
        </p:nvPicPr>
        <p:blipFill>
          <a:blip r:embed="rId5" cstate="print"/>
          <a:stretch>
            <a:fillRect/>
          </a:stretch>
        </p:blipFill>
        <p:spPr>
          <a:xfrm>
            <a:off x="1" y="0"/>
            <a:ext cx="12118007" cy="1020572"/>
          </a:xfrm>
          <a:prstGeom prst="rect">
            <a:avLst/>
          </a:prstGeom>
        </p:spPr>
      </p:pic>
      <p:pic>
        <p:nvPicPr>
          <p:cNvPr id="20" name="bg object 20"/>
          <p:cNvPicPr/>
          <p:nvPr/>
        </p:nvPicPr>
        <p:blipFill>
          <a:blip r:embed="rId6" cstate="print"/>
          <a:stretch>
            <a:fillRect/>
          </a:stretch>
        </p:blipFill>
        <p:spPr>
          <a:xfrm>
            <a:off x="-999" y="52451"/>
            <a:ext cx="12194184" cy="901700"/>
          </a:xfrm>
          <a:prstGeom prst="rect">
            <a:avLst/>
          </a:prstGeom>
        </p:spPr>
      </p:pic>
      <p:pic>
        <p:nvPicPr>
          <p:cNvPr id="21" name="bg object 21"/>
          <p:cNvPicPr/>
          <p:nvPr/>
        </p:nvPicPr>
        <p:blipFill>
          <a:blip r:embed="rId7" cstate="print"/>
          <a:stretch>
            <a:fillRect/>
          </a:stretch>
        </p:blipFill>
        <p:spPr>
          <a:xfrm>
            <a:off x="711200" y="1981200"/>
            <a:ext cx="4876800" cy="4267200"/>
          </a:xfrm>
          <a:prstGeom prst="rect">
            <a:avLst/>
          </a:prstGeom>
        </p:spPr>
      </p:pic>
      <p:pic>
        <p:nvPicPr>
          <p:cNvPr id="22" name="bg object 22"/>
          <p:cNvPicPr/>
          <p:nvPr/>
        </p:nvPicPr>
        <p:blipFill>
          <a:blip r:embed="rId8" cstate="print"/>
          <a:stretch>
            <a:fillRect/>
          </a:stretch>
        </p:blipFill>
        <p:spPr>
          <a:xfrm>
            <a:off x="5892800" y="1981200"/>
            <a:ext cx="5588000" cy="4267200"/>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pic>
        <p:nvPicPr>
          <p:cNvPr id="17" name="bg object 17"/>
          <p:cNvPicPr/>
          <p:nvPr/>
        </p:nvPicPr>
        <p:blipFill>
          <a:blip r:embed="rId8" cstate="print"/>
          <a:stretch>
            <a:fillRect/>
          </a:stretch>
        </p:blipFill>
        <p:spPr>
          <a:xfrm>
            <a:off x="0" y="746"/>
            <a:ext cx="12192000" cy="1027429"/>
          </a:xfrm>
          <a:prstGeom prst="rect">
            <a:avLst/>
          </a:prstGeom>
        </p:spPr>
      </p:pic>
      <p:pic>
        <p:nvPicPr>
          <p:cNvPr id="18" name="bg object 18"/>
          <p:cNvPicPr/>
          <p:nvPr/>
        </p:nvPicPr>
        <p:blipFill>
          <a:blip r:embed="rId9" cstate="print"/>
          <a:stretch>
            <a:fillRect/>
          </a:stretch>
        </p:blipFill>
        <p:spPr>
          <a:xfrm>
            <a:off x="5866676" y="1"/>
            <a:ext cx="6325323" cy="600077"/>
          </a:xfrm>
          <a:prstGeom prst="rect">
            <a:avLst/>
          </a:prstGeom>
        </p:spPr>
      </p:pic>
      <p:pic>
        <p:nvPicPr>
          <p:cNvPr id="19" name="bg object 19"/>
          <p:cNvPicPr/>
          <p:nvPr/>
        </p:nvPicPr>
        <p:blipFill>
          <a:blip r:embed="rId10" cstate="print"/>
          <a:stretch>
            <a:fillRect/>
          </a:stretch>
        </p:blipFill>
        <p:spPr>
          <a:xfrm>
            <a:off x="1" y="0"/>
            <a:ext cx="12118007" cy="1020572"/>
          </a:xfrm>
          <a:prstGeom prst="rect">
            <a:avLst/>
          </a:prstGeom>
        </p:spPr>
      </p:pic>
      <p:pic>
        <p:nvPicPr>
          <p:cNvPr id="20" name="bg object 20"/>
          <p:cNvPicPr/>
          <p:nvPr/>
        </p:nvPicPr>
        <p:blipFill>
          <a:blip r:embed="rId11" cstate="print"/>
          <a:stretch>
            <a:fillRect/>
          </a:stretch>
        </p:blipFill>
        <p:spPr>
          <a:xfrm>
            <a:off x="-999" y="52451"/>
            <a:ext cx="12194184" cy="901700"/>
          </a:xfrm>
          <a:prstGeom prst="rect">
            <a:avLst/>
          </a:prstGeom>
        </p:spPr>
      </p:pic>
      <p:sp>
        <p:nvSpPr>
          <p:cNvPr id="2" name="Holder 2"/>
          <p:cNvSpPr>
            <a:spLocks noGrp="1"/>
          </p:cNvSpPr>
          <p:nvPr>
            <p:ph type="title"/>
          </p:nvPr>
        </p:nvSpPr>
        <p:spPr>
          <a:xfrm>
            <a:off x="592667" y="1031495"/>
            <a:ext cx="10256520" cy="492443"/>
          </a:xfrm>
          <a:prstGeom prst="rect">
            <a:avLst/>
          </a:prstGeom>
        </p:spPr>
        <p:txBody>
          <a:bodyPr wrap="square" lIns="0" tIns="0" rIns="0" bIns="0">
            <a:spAutoFit/>
          </a:bodyPr>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714588" y="1947799"/>
            <a:ext cx="10377593" cy="400110"/>
          </a:xfrm>
          <a:prstGeom prst="rect">
            <a:avLst/>
          </a:prstGeom>
        </p:spPr>
        <p:txBody>
          <a:bodyPr wrap="square" lIns="0" tIns="0" rIns="0" bIns="0">
            <a:spAutoFit/>
          </a:bodyPr>
          <a:lstStyle>
            <a:lvl1pPr>
              <a:defRPr sz="2600" b="0" i="0">
                <a:solidFill>
                  <a:schemeClr val="tx1"/>
                </a:solidFill>
                <a:latin typeface="Georgia"/>
                <a:cs typeface="Georgi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1424527"/>
            <a:ext cx="9982200" cy="629018"/>
          </a:xfrm>
          <a:prstGeom prst="rect">
            <a:avLst/>
          </a:prstGeom>
        </p:spPr>
        <p:txBody>
          <a:bodyPr vert="horz" wrap="square" lIns="0" tIns="13335" rIns="0" bIns="0" rtlCol="0">
            <a:spAutoFit/>
          </a:bodyPr>
          <a:lstStyle/>
          <a:p>
            <a:pPr marL="12700" algn="ctr">
              <a:spcBef>
                <a:spcPts val="105"/>
              </a:spcBef>
            </a:pPr>
            <a:r>
              <a:rPr lang="en-US" sz="4000" dirty="0">
                <a:solidFill>
                  <a:srgbClr val="002060"/>
                </a:solidFill>
              </a:rPr>
              <a:t>Subject:</a:t>
            </a:r>
            <a:r>
              <a:rPr lang="en-US" sz="4000" b="0" dirty="0">
                <a:solidFill>
                  <a:srgbClr val="002060"/>
                </a:solidFill>
              </a:rPr>
              <a:t> </a:t>
            </a:r>
            <a:r>
              <a:rPr lang="en-US" sz="4000" b="0" dirty="0">
                <a:solidFill>
                  <a:srgbClr val="C00000"/>
                </a:solidFill>
              </a:rPr>
              <a:t>Animal Behaviour </a:t>
            </a:r>
            <a:r>
              <a:rPr lang="en-US" sz="4000" b="0" dirty="0">
                <a:solidFill>
                  <a:srgbClr val="002060"/>
                </a:solidFill>
              </a:rPr>
              <a:t>(ZOL-509)</a:t>
            </a:r>
            <a:endParaRPr sz="4000" b="0" dirty="0">
              <a:solidFill>
                <a:srgbClr val="002060"/>
              </a:solidFill>
            </a:endParaRPr>
          </a:p>
        </p:txBody>
      </p:sp>
      <p:sp>
        <p:nvSpPr>
          <p:cNvPr id="3" name="object 3"/>
          <p:cNvSpPr txBox="1"/>
          <p:nvPr/>
        </p:nvSpPr>
        <p:spPr>
          <a:xfrm>
            <a:off x="1143000" y="2665553"/>
            <a:ext cx="10287000" cy="1243289"/>
          </a:xfrm>
          <a:prstGeom prst="rect">
            <a:avLst/>
          </a:prstGeom>
        </p:spPr>
        <p:txBody>
          <a:bodyPr vert="horz" wrap="square" lIns="0" tIns="12065" rIns="0" bIns="0" rtlCol="0">
            <a:spAutoFit/>
          </a:bodyPr>
          <a:lstStyle/>
          <a:p>
            <a:pPr marL="12700" algn="ctr">
              <a:spcBef>
                <a:spcPts val="95"/>
              </a:spcBef>
            </a:pPr>
            <a:r>
              <a:rPr sz="4000" b="1" spc="-20" dirty="0">
                <a:solidFill>
                  <a:srgbClr val="FF0000"/>
                </a:solidFill>
                <a:latin typeface="Times New Roman"/>
                <a:cs typeface="Times New Roman"/>
              </a:rPr>
              <a:t>Topic:</a:t>
            </a:r>
            <a:r>
              <a:rPr sz="4000" b="1" spc="-105" dirty="0">
                <a:solidFill>
                  <a:srgbClr val="FF0000"/>
                </a:solidFill>
                <a:latin typeface="Times New Roman"/>
                <a:cs typeface="Times New Roman"/>
              </a:rPr>
              <a:t> </a:t>
            </a:r>
            <a:r>
              <a:rPr lang="en-US" sz="4000" b="1" dirty="0">
                <a:solidFill>
                  <a:srgbClr val="04607A"/>
                </a:solidFill>
                <a:latin typeface="Times New Roman"/>
                <a:cs typeface="Times New Roman"/>
              </a:rPr>
              <a:t>Proximate and Ultimate Causes of Behaviour</a:t>
            </a:r>
            <a:endParaRPr sz="4000" b="1" dirty="0">
              <a:latin typeface="Times New Roman"/>
              <a:cs typeface="Times New Roman"/>
            </a:endParaRPr>
          </a:p>
        </p:txBody>
      </p:sp>
      <p:sp>
        <p:nvSpPr>
          <p:cNvPr id="4" name="object 4"/>
          <p:cNvSpPr txBox="1"/>
          <p:nvPr/>
        </p:nvSpPr>
        <p:spPr>
          <a:xfrm>
            <a:off x="1562100" y="4422940"/>
            <a:ext cx="9144000" cy="2021066"/>
          </a:xfrm>
          <a:prstGeom prst="rect">
            <a:avLst/>
          </a:prstGeom>
        </p:spPr>
        <p:txBody>
          <a:bodyPr vert="horz" wrap="square" lIns="0" tIns="12700" rIns="0" bIns="0" rtlCol="0">
            <a:spAutoFit/>
          </a:bodyPr>
          <a:lstStyle/>
          <a:p>
            <a:pPr marL="268605" marR="272415" indent="-635" algn="ctr">
              <a:spcBef>
                <a:spcPts val="100"/>
              </a:spcBef>
            </a:pPr>
            <a:r>
              <a:rPr lang="en-US" sz="3200" dirty="0">
                <a:solidFill>
                  <a:srgbClr val="002060"/>
                </a:solidFill>
                <a:latin typeface="Times New Roman"/>
                <a:cs typeface="Times New Roman"/>
              </a:rPr>
              <a:t>By: </a:t>
            </a:r>
            <a:r>
              <a:rPr lang="en-US" sz="3200" b="1" dirty="0">
                <a:solidFill>
                  <a:srgbClr val="C00000"/>
                </a:solidFill>
                <a:latin typeface="Times New Roman"/>
                <a:cs typeface="Times New Roman"/>
              </a:rPr>
              <a:t>SHOZAB SEEMAB KHAN</a:t>
            </a:r>
          </a:p>
          <a:p>
            <a:pPr marL="268605" marR="272415" indent="-635" algn="ctr">
              <a:spcBef>
                <a:spcPts val="100"/>
              </a:spcBef>
            </a:pPr>
            <a:r>
              <a:rPr lang="en-US" sz="3200" dirty="0">
                <a:solidFill>
                  <a:srgbClr val="C00000"/>
                </a:solidFill>
                <a:latin typeface="Times New Roman"/>
                <a:cs typeface="Times New Roman"/>
              </a:rPr>
              <a:t>(</a:t>
            </a:r>
            <a:r>
              <a:rPr lang="en-US" sz="3200" dirty="0">
                <a:solidFill>
                  <a:srgbClr val="001F5F"/>
                </a:solidFill>
                <a:latin typeface="Times New Roman"/>
                <a:cs typeface="Times New Roman"/>
              </a:rPr>
              <a:t>PhD Zoology Scholar</a:t>
            </a:r>
            <a:r>
              <a:rPr lang="en-US" sz="3200" dirty="0">
                <a:solidFill>
                  <a:srgbClr val="C00000"/>
                </a:solidFill>
                <a:latin typeface="Times New Roman"/>
                <a:cs typeface="Times New Roman"/>
              </a:rPr>
              <a:t>)</a:t>
            </a:r>
          </a:p>
          <a:p>
            <a:pPr marL="268605" marR="272415" indent="-635" algn="ctr">
              <a:spcBef>
                <a:spcPts val="100"/>
              </a:spcBef>
            </a:pPr>
            <a:endParaRPr lang="en-US" sz="3200" dirty="0">
              <a:solidFill>
                <a:srgbClr val="001F5F"/>
              </a:solidFill>
              <a:latin typeface="Times New Roman"/>
              <a:cs typeface="Times New Roman"/>
            </a:endParaRPr>
          </a:p>
          <a:p>
            <a:pPr marL="268605" marR="272415" indent="-635" algn="ctr">
              <a:spcBef>
                <a:spcPts val="100"/>
              </a:spcBef>
            </a:pPr>
            <a:r>
              <a:rPr lang="en-US" sz="3200" b="1" dirty="0">
                <a:solidFill>
                  <a:srgbClr val="001F5F"/>
                </a:solidFill>
                <a:latin typeface="Times New Roman"/>
                <a:cs typeface="Times New Roman"/>
              </a:rPr>
              <a:t>ABAIDULLAH COLLEGE PAKPATTAN</a:t>
            </a:r>
            <a:endParaRPr sz="3200" b="1"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96076-1CC2-A453-E260-1484B435E3E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F7F4F5B-A6CC-41B4-AA55-06AD18EDC4F3}"/>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Evolutionary (ultimate)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ADE22C12-43B2-4487-A544-1EE21688A94F}"/>
              </a:ext>
            </a:extLst>
          </p:cNvPr>
          <p:cNvSpPr txBox="1"/>
          <p:nvPr/>
        </p:nvSpPr>
        <p:spPr>
          <a:xfrm>
            <a:off x="152400" y="866305"/>
            <a:ext cx="11887200" cy="5398273"/>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002060"/>
                </a:solidFill>
                <a:latin typeface="Times New Roman" panose="02020603050405020304" pitchFamily="18" charset="0"/>
                <a:cs typeface="Times New Roman" panose="02020603050405020304" pitchFamily="18" charset="0"/>
              </a:rPr>
              <a:t>1. Function (Adaptation):</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A small body's function in the environment would then be adaptive, but it wouldn't become an adaptation until enough generations had passed in which small bodies were advantageous to reproduction for small bodies to be selected for. </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Given this, it is best to understand that presently functional traits might not all have been produced by natural selection. </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The term "function" is preferable to "adaptation", because adaptation is often construed as implying that it was selected for due to past function.</a:t>
            </a:r>
          </a:p>
        </p:txBody>
      </p:sp>
    </p:spTree>
    <p:extLst>
      <p:ext uri="{BB962C8B-B14F-4D97-AF65-F5344CB8AC3E}">
        <p14:creationId xmlns:p14="http://schemas.microsoft.com/office/powerpoint/2010/main" val="420079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FB47C-11B3-7A62-F804-F2AC5E5446D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E2E3B65-6A37-F925-647C-1EFFE83AE131}"/>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Evolutionary (Ultimate)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C641513C-99A2-608B-2ACF-8669EC32FE9A}"/>
              </a:ext>
            </a:extLst>
          </p:cNvPr>
          <p:cNvSpPr txBox="1"/>
          <p:nvPr/>
        </p:nvSpPr>
        <p:spPr>
          <a:xfrm>
            <a:off x="152400" y="922944"/>
            <a:ext cx="11887200" cy="5767605"/>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400" b="1" dirty="0">
                <a:solidFill>
                  <a:srgbClr val="002060"/>
                </a:solidFill>
                <a:latin typeface="Times New Roman" panose="02020603050405020304" pitchFamily="18" charset="0"/>
                <a:cs typeface="Times New Roman" panose="02020603050405020304" pitchFamily="18" charset="0"/>
              </a:rPr>
              <a:t>2. Phylogeny (Evolution):</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Evolution captures both the history of an organism via its phylogeny, and the history of natural selection working on function to produce adaptations. There are several reasons why natural selection may fail to achieve optimal design. </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One entails random processes such as mutation and environmental events acting on small populations. Another entails the constraints resulting from early evolutionary development. </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Each organism harbors traits, both anatomical and behavioral, of previous phylogenetic stages, since many traits are retained as populations evolve.</a:t>
            </a:r>
          </a:p>
        </p:txBody>
      </p:sp>
    </p:spTree>
    <p:extLst>
      <p:ext uri="{BB962C8B-B14F-4D97-AF65-F5344CB8AC3E}">
        <p14:creationId xmlns:p14="http://schemas.microsoft.com/office/powerpoint/2010/main" val="257410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737F2-90BC-32EF-632D-3C962E9A2E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0C8ECB-3CDC-39A5-BADF-F6E89B467CF5}"/>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Evolutionary (ultimate)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E948571E-F75A-A5DD-EBDB-5B80BDA34C8B}"/>
              </a:ext>
            </a:extLst>
          </p:cNvPr>
          <p:cNvSpPr txBox="1"/>
          <p:nvPr/>
        </p:nvSpPr>
        <p:spPr>
          <a:xfrm>
            <a:off x="152400" y="960985"/>
            <a:ext cx="11887200" cy="5767605"/>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400" b="1" dirty="0">
                <a:solidFill>
                  <a:srgbClr val="002060"/>
                </a:solidFill>
                <a:latin typeface="Times New Roman" panose="02020603050405020304" pitchFamily="18" charset="0"/>
                <a:cs typeface="Times New Roman" panose="02020603050405020304" pitchFamily="18" charset="0"/>
              </a:rPr>
              <a:t>2. Phylogeny (Evolution):</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Reconstructing the phylogeny of a species often makes it possible to understand the "uniqueness" of recent characteristics: Earlier phylogenetic stages and (pre-) conditions which persist often also determine the form of more modern characteristics. </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For instance, the vertebrate eye (including the human eye) has a blind spot, whereas octopus eyes do not. In those two lineages, the eye was originally constructed one way or the other. </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Once the vertebrate eye was constructed, there were no intermediate forms that were both adaptive and would have enabled it to evolve without a blind spot.</a:t>
            </a:r>
          </a:p>
        </p:txBody>
      </p:sp>
    </p:spTree>
    <p:extLst>
      <p:ext uri="{BB962C8B-B14F-4D97-AF65-F5344CB8AC3E}">
        <p14:creationId xmlns:p14="http://schemas.microsoft.com/office/powerpoint/2010/main" val="312213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87311-0BCE-3609-7E9F-26BBC72520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530D3E4-E5F1-ADBD-4CBC-55E2307398D6}"/>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Proximate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B2487AD9-F346-938D-F38C-7E67400BEA59}"/>
              </a:ext>
            </a:extLst>
          </p:cNvPr>
          <p:cNvSpPr txBox="1"/>
          <p:nvPr/>
        </p:nvSpPr>
        <p:spPr>
          <a:xfrm>
            <a:off x="152400" y="866305"/>
            <a:ext cx="11887200" cy="5398273"/>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002060"/>
                </a:solidFill>
                <a:latin typeface="Times New Roman" panose="02020603050405020304" pitchFamily="18" charset="0"/>
                <a:cs typeface="Times New Roman" panose="02020603050405020304" pitchFamily="18" charset="0"/>
              </a:rPr>
              <a:t>3. Mechanism (Causation):</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In examining living organisms, biologists are confronted with diverse levels of complexity (e.g. chemical, physiological, psychological, social). They therefore investigate causal and functional relations within and between these levels. </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A biochemist might examine, for instance, the influence of social and ecological conditions on the release of certain neurotransmitters and hormones, and the effects of such releases on behaviour, e.g. stress during birth has a tocolytic (contraction-suppressing) effect.</a:t>
            </a:r>
          </a:p>
        </p:txBody>
      </p:sp>
    </p:spTree>
    <p:extLst>
      <p:ext uri="{BB962C8B-B14F-4D97-AF65-F5344CB8AC3E}">
        <p14:creationId xmlns:p14="http://schemas.microsoft.com/office/powerpoint/2010/main" val="191927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DDFE4-14D5-5B1D-4417-C17D1579123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07BACFE-9B2D-301D-DE90-47A9BB554B90}"/>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Proximate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0DBCF674-15E8-EAE5-BD8E-1646DC16AE32}"/>
              </a:ext>
            </a:extLst>
          </p:cNvPr>
          <p:cNvSpPr txBox="1"/>
          <p:nvPr/>
        </p:nvSpPr>
        <p:spPr>
          <a:xfrm>
            <a:off x="152400" y="866305"/>
            <a:ext cx="11887200" cy="5398273"/>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002060"/>
                </a:solidFill>
                <a:latin typeface="Times New Roman" panose="02020603050405020304" pitchFamily="18" charset="0"/>
                <a:cs typeface="Times New Roman" panose="02020603050405020304" pitchFamily="18" charset="0"/>
              </a:rPr>
              <a:t>3. Mechanism (Causation):</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Some prominent classes of causal mechanisms include:</a:t>
            </a:r>
          </a:p>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The brain: </a:t>
            </a:r>
            <a:r>
              <a:rPr lang="en-US" sz="3500" dirty="0">
                <a:latin typeface="Times New Roman" panose="02020603050405020304" pitchFamily="18" charset="0"/>
                <a:cs typeface="Times New Roman" panose="02020603050405020304" pitchFamily="18" charset="0"/>
              </a:rPr>
              <a:t>Broca's area, a small section of the human brain, has a critical role in linguistic capability.</a:t>
            </a:r>
          </a:p>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Hormones: </a:t>
            </a:r>
            <a:r>
              <a:rPr lang="en-US" sz="3500" dirty="0">
                <a:latin typeface="Times New Roman" panose="02020603050405020304" pitchFamily="18" charset="0"/>
                <a:cs typeface="Times New Roman" panose="02020603050405020304" pitchFamily="18" charset="0"/>
              </a:rPr>
              <a:t>Chemicals used to communicate among cells of an individual organism. Testosterone, for instance, stimulates aggressive behaviour in a number of species.</a:t>
            </a:r>
          </a:p>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Pheromones: </a:t>
            </a:r>
            <a:r>
              <a:rPr lang="en-US" sz="3500" dirty="0">
                <a:latin typeface="Times New Roman" panose="02020603050405020304" pitchFamily="18" charset="0"/>
                <a:cs typeface="Times New Roman" panose="02020603050405020304" pitchFamily="18" charset="0"/>
              </a:rPr>
              <a:t>Chemicals used to communicate among members of the same species. Some species (e.g., dogs and some moths) use pheromones to attract mates.</a:t>
            </a:r>
          </a:p>
        </p:txBody>
      </p:sp>
    </p:spTree>
    <p:extLst>
      <p:ext uri="{BB962C8B-B14F-4D97-AF65-F5344CB8AC3E}">
        <p14:creationId xmlns:p14="http://schemas.microsoft.com/office/powerpoint/2010/main" val="147715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DA5E-DB1A-0AB1-9933-ABA7887F11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B230A15-3199-BF0C-C31F-27D7F9FA250E}"/>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Proximate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ACD8C1C6-C442-2A0F-E409-C79BCA636F08}"/>
              </a:ext>
            </a:extLst>
          </p:cNvPr>
          <p:cNvSpPr txBox="1"/>
          <p:nvPr/>
        </p:nvSpPr>
        <p:spPr>
          <a:xfrm>
            <a:off x="152400" y="866305"/>
            <a:ext cx="11887200" cy="5936882"/>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002060"/>
                </a:solidFill>
                <a:latin typeface="Times New Roman" panose="02020603050405020304" pitchFamily="18" charset="0"/>
                <a:cs typeface="Times New Roman" panose="02020603050405020304" pitchFamily="18" charset="0"/>
              </a:rPr>
              <a:t>4. Ontogeny (Development History):</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Ontogeny is the process of development of an individual organism from the zygote through the embryo to the adult form.</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In the latter half of the twentieth century, social scientists debated whether human behaviour was the product of nature (genes) or nurture (environment in the developmental period, including culture). </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Many forms of developmental learning have a critical period, for instance, for imprinting among geese and language acquisition among humans. In such cases, genes determine the timing of the environmental impact.</a:t>
            </a:r>
          </a:p>
        </p:txBody>
      </p:sp>
    </p:spTree>
    <p:extLst>
      <p:ext uri="{BB962C8B-B14F-4D97-AF65-F5344CB8AC3E}">
        <p14:creationId xmlns:p14="http://schemas.microsoft.com/office/powerpoint/2010/main" val="150427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33E9BB-6063-D1F5-0696-775E7B37B9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2AEFE9-2445-78E4-5E86-F7FAE28A7A2D}"/>
              </a:ext>
            </a:extLst>
          </p:cNvPr>
          <p:cNvPicPr>
            <a:picLocks noChangeAspect="1"/>
          </p:cNvPicPr>
          <p:nvPr/>
        </p:nvPicPr>
        <p:blipFill>
          <a:blip r:embed="rId2"/>
          <a:stretch>
            <a:fillRect/>
          </a:stretch>
        </p:blipFill>
        <p:spPr>
          <a:xfrm>
            <a:off x="762000" y="0"/>
            <a:ext cx="10363200" cy="6854656"/>
          </a:xfrm>
          <a:prstGeom prst="rect">
            <a:avLst/>
          </a:prstGeom>
        </p:spPr>
      </p:pic>
    </p:spTree>
    <p:extLst>
      <p:ext uri="{BB962C8B-B14F-4D97-AF65-F5344CB8AC3E}">
        <p14:creationId xmlns:p14="http://schemas.microsoft.com/office/powerpoint/2010/main" val="343342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7B5C5-1C2E-CEDD-B774-D1B4D090063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E8609CC-C013-60B3-C121-7A0A20860352}"/>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Examples</a:t>
            </a:r>
            <a:endParaRPr lang="en-US" sz="4000" spc="-10" dirty="0">
              <a:solidFill>
                <a:srgbClr val="C00000"/>
              </a:solidFill>
            </a:endParaRPr>
          </a:p>
        </p:txBody>
      </p:sp>
      <p:sp>
        <p:nvSpPr>
          <p:cNvPr id="3" name="object 3">
            <a:extLst>
              <a:ext uri="{FF2B5EF4-FFF2-40B4-BE49-F238E27FC236}">
                <a16:creationId xmlns:a16="http://schemas.microsoft.com/office/drawing/2014/main" id="{4E5B756B-79E5-B7C5-77C8-9C86B031C739}"/>
              </a:ext>
            </a:extLst>
          </p:cNvPr>
          <p:cNvSpPr txBox="1"/>
          <p:nvPr/>
        </p:nvSpPr>
        <p:spPr>
          <a:xfrm>
            <a:off x="152400" y="866305"/>
            <a:ext cx="11887200" cy="5398273"/>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Let's look at a couple of examples of explaining a trait or behavior using Tinbergen's four questions:</a:t>
            </a:r>
          </a:p>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002060"/>
                </a:solidFill>
                <a:latin typeface="Times New Roman" panose="02020603050405020304" pitchFamily="18" charset="0"/>
                <a:cs typeface="Times New Roman" panose="02020603050405020304" pitchFamily="18" charset="0"/>
              </a:rPr>
              <a:t>Visual perception</a:t>
            </a:r>
          </a:p>
          <a:p>
            <a:pPr marL="539750" lvl="1" indent="-514350" algn="just">
              <a:buClr>
                <a:srgbClr val="0AD0D9"/>
              </a:buClr>
              <a:buSzPct val="93181"/>
              <a:buFont typeface="+mj-lt"/>
              <a:buAutoNum type="arabicPeriod"/>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Function: </a:t>
            </a:r>
            <a:r>
              <a:rPr lang="en-US" sz="3500" dirty="0">
                <a:latin typeface="Times New Roman" panose="02020603050405020304" pitchFamily="18" charset="0"/>
                <a:cs typeface="Times New Roman" panose="02020603050405020304" pitchFamily="18" charset="0"/>
              </a:rPr>
              <a:t>to find food and avoid danger.</a:t>
            </a:r>
          </a:p>
          <a:p>
            <a:pPr marL="539750" lvl="1" indent="-514350" algn="just">
              <a:buClr>
                <a:srgbClr val="0AD0D9"/>
              </a:buClr>
              <a:buSzPct val="93181"/>
              <a:buFont typeface="+mj-lt"/>
              <a:buAutoNum type="arabicPeriod"/>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Phylogeny: </a:t>
            </a:r>
            <a:r>
              <a:rPr lang="en-US" sz="3500" dirty="0">
                <a:latin typeface="Times New Roman" panose="02020603050405020304" pitchFamily="18" charset="0"/>
                <a:cs typeface="Times New Roman" panose="02020603050405020304" pitchFamily="18" charset="0"/>
              </a:rPr>
              <a:t>the vertebrate eye initially developed with a blind spot, but the lack of adaptive intermediate forms prevented the loss of the blind spot.</a:t>
            </a:r>
          </a:p>
          <a:p>
            <a:pPr marL="539750" lvl="1" indent="-514350" algn="just">
              <a:buClr>
                <a:srgbClr val="0AD0D9"/>
              </a:buClr>
              <a:buSzPct val="93181"/>
              <a:buFont typeface="+mj-lt"/>
              <a:buAutoNum type="arabicPeriod"/>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Causation: </a:t>
            </a:r>
            <a:r>
              <a:rPr lang="en-US" sz="3500" dirty="0">
                <a:latin typeface="Times New Roman" panose="02020603050405020304" pitchFamily="18" charset="0"/>
                <a:cs typeface="Times New Roman" panose="02020603050405020304" pitchFamily="18" charset="0"/>
              </a:rPr>
              <a:t>the lens of the eye focuses light on the retina.</a:t>
            </a:r>
          </a:p>
          <a:p>
            <a:pPr marL="539750" lvl="1" indent="-514350" algn="just">
              <a:buClr>
                <a:srgbClr val="0AD0D9"/>
              </a:buClr>
              <a:buSzPct val="93181"/>
              <a:buFont typeface="+mj-lt"/>
              <a:buAutoNum type="arabicPeriod"/>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Development: </a:t>
            </a:r>
            <a:r>
              <a:rPr lang="en-US" sz="3500" dirty="0">
                <a:latin typeface="Times New Roman" panose="02020603050405020304" pitchFamily="18" charset="0"/>
                <a:cs typeface="Times New Roman" panose="02020603050405020304" pitchFamily="18" charset="0"/>
              </a:rPr>
              <a:t>neurons need the stimulation of light to wire the eye to the brain</a:t>
            </a:r>
          </a:p>
        </p:txBody>
      </p:sp>
    </p:spTree>
    <p:extLst>
      <p:ext uri="{BB962C8B-B14F-4D97-AF65-F5344CB8AC3E}">
        <p14:creationId xmlns:p14="http://schemas.microsoft.com/office/powerpoint/2010/main" val="53731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B7052-0683-FD77-451F-04B56654EE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EED8E5-CBE7-DBF2-AF56-F0506E352112}"/>
              </a:ext>
            </a:extLst>
          </p:cNvPr>
          <p:cNvSpPr txBox="1">
            <a:spLocks noGrp="1"/>
          </p:cNvSpPr>
          <p:nvPr>
            <p:ph type="title"/>
          </p:nvPr>
        </p:nvSpPr>
        <p:spPr>
          <a:xfrm>
            <a:off x="152400" y="0"/>
            <a:ext cx="11887200" cy="1538497"/>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Examples </a:t>
            </a:r>
            <a:r>
              <a:rPr lang="en-US" sz="4000" dirty="0">
                <a:solidFill>
                  <a:srgbClr val="002060"/>
                </a:solidFill>
              </a:rPr>
              <a:t>(</a:t>
            </a:r>
            <a:r>
              <a:rPr lang="en-US" sz="4000" b="1" dirty="0">
                <a:solidFill>
                  <a:srgbClr val="002060"/>
                </a:solidFill>
                <a:latin typeface="Times New Roman" panose="02020603050405020304" pitchFamily="18" charset="0"/>
                <a:cs typeface="Times New Roman" panose="02020603050405020304" pitchFamily="18" charset="0"/>
              </a:rPr>
              <a:t>Sleep)</a:t>
            </a:r>
            <a:br>
              <a:rPr lang="en-US" sz="4000" b="1" dirty="0">
                <a:solidFill>
                  <a:srgbClr val="002060"/>
                </a:solidFill>
                <a:latin typeface="Times New Roman" panose="02020603050405020304" pitchFamily="18" charset="0"/>
                <a:cs typeface="Times New Roman" panose="02020603050405020304" pitchFamily="18" charset="0"/>
              </a:rPr>
            </a:br>
            <a:endParaRPr lang="en-US" sz="4000" spc="-10" dirty="0">
              <a:solidFill>
                <a:srgbClr val="C00000"/>
              </a:solidFill>
            </a:endParaRPr>
          </a:p>
        </p:txBody>
      </p:sp>
      <p:sp>
        <p:nvSpPr>
          <p:cNvPr id="3" name="object 3">
            <a:extLst>
              <a:ext uri="{FF2B5EF4-FFF2-40B4-BE49-F238E27FC236}">
                <a16:creationId xmlns:a16="http://schemas.microsoft.com/office/drawing/2014/main" id="{DCE9F02D-8CC9-87B6-9F4D-FA47A0355B16}"/>
              </a:ext>
            </a:extLst>
          </p:cNvPr>
          <p:cNvSpPr txBox="1"/>
          <p:nvPr/>
        </p:nvSpPr>
        <p:spPr>
          <a:xfrm>
            <a:off x="152400" y="866305"/>
            <a:ext cx="11887200" cy="5921493"/>
          </a:xfrm>
          <a:prstGeom prst="rect">
            <a:avLst/>
          </a:prstGeom>
        </p:spPr>
        <p:txBody>
          <a:bodyPr vert="horz" wrap="square" lIns="0" tIns="12065" rIns="0" bIns="0" rtlCol="0">
            <a:spAutoFit/>
          </a:bodyPr>
          <a:lstStyle/>
          <a:p>
            <a:pPr marL="539750" lvl="1" indent="-514350" algn="just">
              <a:buClr>
                <a:srgbClr val="0AD0D9"/>
              </a:buClr>
              <a:buSzPct val="93181"/>
              <a:buFont typeface="+mj-lt"/>
              <a:buAutoNum type="arabicPeriod"/>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Function: </a:t>
            </a:r>
            <a:r>
              <a:rPr lang="en-US" sz="3200" dirty="0">
                <a:latin typeface="Times New Roman" panose="02020603050405020304" pitchFamily="18" charset="0"/>
                <a:cs typeface="Times New Roman" panose="02020603050405020304" pitchFamily="18" charset="0"/>
              </a:rPr>
              <a:t>energy restoration, metabolic regulation, thermoregulation, boosting immune system, detoxification, brain maturation, circuit reorganization, synaptic optimization, avoiding danger.</a:t>
            </a:r>
          </a:p>
          <a:p>
            <a:pPr marL="539750" lvl="1" indent="-514350" algn="just">
              <a:buClr>
                <a:srgbClr val="0AD0D9"/>
              </a:buClr>
              <a:buSzPct val="93181"/>
              <a:buFont typeface="+mj-lt"/>
              <a:buAutoNum type="arabicPeriod"/>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Phylogeny: </a:t>
            </a:r>
            <a:r>
              <a:rPr lang="en-US" sz="3200" dirty="0">
                <a:latin typeface="Times New Roman" panose="02020603050405020304" pitchFamily="18" charset="0"/>
                <a:cs typeface="Times New Roman" panose="02020603050405020304" pitchFamily="18" charset="0"/>
              </a:rPr>
              <a:t>sleep exists in invertebrates, lower vertebrates, and higher vertebrates. NREM and REM sleep exist in eutherian, marsupials, and also evolved in birds.</a:t>
            </a:r>
          </a:p>
          <a:p>
            <a:pPr marL="539750" lvl="1" indent="-514350" algn="just">
              <a:buClr>
                <a:srgbClr val="0AD0D9"/>
              </a:buClr>
              <a:buSzPct val="93181"/>
              <a:buFont typeface="+mj-lt"/>
              <a:buAutoNum type="arabicPeriod"/>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Mechanisms: </a:t>
            </a:r>
            <a:r>
              <a:rPr lang="en-US" sz="3200" dirty="0">
                <a:latin typeface="Times New Roman" panose="02020603050405020304" pitchFamily="18" charset="0"/>
                <a:cs typeface="Times New Roman" panose="02020603050405020304" pitchFamily="18" charset="0"/>
              </a:rPr>
              <a:t>mechanisms regulate wakefulness, sleep onset, and sleep. Specific mechanisms involve neurotransmitters, genes, neural structures, and the circadian rhythm.</a:t>
            </a:r>
          </a:p>
          <a:p>
            <a:pPr marL="539750" lvl="1" indent="-514350" algn="just">
              <a:buClr>
                <a:srgbClr val="0AD0D9"/>
              </a:buClr>
              <a:buSzPct val="93181"/>
              <a:buFont typeface="+mj-lt"/>
              <a:buAutoNum type="arabicPeriod"/>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Ontogeny: </a:t>
            </a:r>
            <a:r>
              <a:rPr lang="en-US" sz="3200" dirty="0">
                <a:latin typeface="Times New Roman" panose="02020603050405020304" pitchFamily="18" charset="0"/>
                <a:cs typeface="Times New Roman" panose="02020603050405020304" pitchFamily="18" charset="0"/>
              </a:rPr>
              <a:t>sleep manifests differently in infants, babies, children, adolescents, adults, and older adults. Differences include the stages of sleep, sleep duration, and sex differences.</a:t>
            </a:r>
          </a:p>
        </p:txBody>
      </p:sp>
    </p:spTree>
    <p:extLst>
      <p:ext uri="{BB962C8B-B14F-4D97-AF65-F5344CB8AC3E}">
        <p14:creationId xmlns:p14="http://schemas.microsoft.com/office/powerpoint/2010/main" val="321999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36ED05-D403-F973-4482-F6C5A9312C6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F838342-FDD1-96C5-A633-A534A9B70E39}"/>
              </a:ext>
            </a:extLst>
          </p:cNvPr>
          <p:cNvPicPr>
            <a:picLocks noChangeAspect="1"/>
          </p:cNvPicPr>
          <p:nvPr/>
        </p:nvPicPr>
        <p:blipFill>
          <a:blip r:embed="rId2"/>
          <a:stretch>
            <a:fillRect/>
          </a:stretch>
        </p:blipFill>
        <p:spPr>
          <a:xfrm>
            <a:off x="1123301" y="0"/>
            <a:ext cx="9945397" cy="6858000"/>
          </a:xfrm>
          <a:prstGeom prst="rect">
            <a:avLst/>
          </a:prstGeom>
        </p:spPr>
      </p:pic>
    </p:spTree>
    <p:extLst>
      <p:ext uri="{BB962C8B-B14F-4D97-AF65-F5344CB8AC3E}">
        <p14:creationId xmlns:p14="http://schemas.microsoft.com/office/powerpoint/2010/main" val="207691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7BED7-8379-9916-61F9-FD5823ABFCFD}"/>
              </a:ext>
            </a:extLst>
          </p:cNvPr>
          <p:cNvPicPr>
            <a:picLocks noChangeAspect="1"/>
          </p:cNvPicPr>
          <p:nvPr/>
        </p:nvPicPr>
        <p:blipFill>
          <a:blip r:embed="rId2"/>
          <a:stretch>
            <a:fillRect/>
          </a:stretch>
        </p:blipFill>
        <p:spPr>
          <a:xfrm>
            <a:off x="2007917" y="0"/>
            <a:ext cx="8176166" cy="2514600"/>
          </a:xfrm>
          <a:prstGeom prst="rect">
            <a:avLst/>
          </a:prstGeom>
        </p:spPr>
      </p:pic>
      <p:pic>
        <p:nvPicPr>
          <p:cNvPr id="5" name="Picture 4">
            <a:extLst>
              <a:ext uri="{FF2B5EF4-FFF2-40B4-BE49-F238E27FC236}">
                <a16:creationId xmlns:a16="http://schemas.microsoft.com/office/drawing/2014/main" id="{3640B012-8150-61FA-6976-7494AF2BD5AC}"/>
              </a:ext>
            </a:extLst>
          </p:cNvPr>
          <p:cNvPicPr>
            <a:picLocks noChangeAspect="1"/>
          </p:cNvPicPr>
          <p:nvPr/>
        </p:nvPicPr>
        <p:blipFill>
          <a:blip r:embed="rId3"/>
          <a:stretch>
            <a:fillRect/>
          </a:stretch>
        </p:blipFill>
        <p:spPr>
          <a:xfrm>
            <a:off x="1524000" y="2514600"/>
            <a:ext cx="9144000" cy="2066925"/>
          </a:xfrm>
          <a:prstGeom prst="rect">
            <a:avLst/>
          </a:prstGeom>
        </p:spPr>
      </p:pic>
      <p:pic>
        <p:nvPicPr>
          <p:cNvPr id="2" name="Picture 1">
            <a:extLst>
              <a:ext uri="{FF2B5EF4-FFF2-40B4-BE49-F238E27FC236}">
                <a16:creationId xmlns:a16="http://schemas.microsoft.com/office/drawing/2014/main" id="{FB42F7F6-9A9E-03D8-F20F-3EEF5E76266E}"/>
              </a:ext>
            </a:extLst>
          </p:cNvPr>
          <p:cNvPicPr>
            <a:picLocks noChangeAspect="1"/>
          </p:cNvPicPr>
          <p:nvPr/>
        </p:nvPicPr>
        <p:blipFill>
          <a:blip r:embed="rId4"/>
          <a:stretch>
            <a:fillRect/>
          </a:stretch>
        </p:blipFill>
        <p:spPr>
          <a:xfrm>
            <a:off x="1524000" y="4581525"/>
            <a:ext cx="9144000" cy="22764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895C-CFE7-C922-8BB1-57DF51C567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C282BA-833E-36B6-4317-618DCB429A9F}"/>
              </a:ext>
            </a:extLst>
          </p:cNvPr>
          <p:cNvPicPr>
            <a:picLocks noChangeAspect="1"/>
          </p:cNvPicPr>
          <p:nvPr/>
        </p:nvPicPr>
        <p:blipFill>
          <a:blip r:embed="rId2"/>
          <a:stretch>
            <a:fillRect/>
          </a:stretch>
        </p:blipFill>
        <p:spPr>
          <a:xfrm>
            <a:off x="0" y="0"/>
            <a:ext cx="12211665" cy="6858000"/>
          </a:xfrm>
          <a:prstGeom prst="rect">
            <a:avLst/>
          </a:prstGeom>
        </p:spPr>
      </p:pic>
    </p:spTree>
    <p:extLst>
      <p:ext uri="{BB962C8B-B14F-4D97-AF65-F5344CB8AC3E}">
        <p14:creationId xmlns:p14="http://schemas.microsoft.com/office/powerpoint/2010/main" val="260375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C5913-6B88-13E9-5BEB-8C9BDD391604}"/>
              </a:ext>
            </a:extLst>
          </p:cNvPr>
          <p:cNvSpPr/>
          <p:nvPr/>
        </p:nvSpPr>
        <p:spPr>
          <a:xfrm>
            <a:off x="1524000" y="2743200"/>
            <a:ext cx="9372600" cy="186204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11500" b="1" cap="none" spc="50" dirty="0">
                <a:ln w="9525" cmpd="sng">
                  <a:solidFill>
                    <a:schemeClr val="accent1"/>
                  </a:solidFill>
                  <a:prstDash val="solid"/>
                </a:ln>
                <a:solidFill>
                  <a:srgbClr val="70AD47">
                    <a:tint val="1000"/>
                  </a:srgbClr>
                </a:solidFill>
                <a:effectLst>
                  <a:glow rad="139700">
                    <a:schemeClr val="accent4">
                      <a:satMod val="175000"/>
                      <a:alpha val="40000"/>
                    </a:schemeClr>
                  </a:glow>
                </a:effectLst>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56812-CEB8-BB5F-D6CF-FB88D837525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39AACF0-A01E-7E57-0E84-DE6BC835E6E0}"/>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Proximate and Ultimate Causes of Behavior</a:t>
            </a:r>
            <a:endParaRPr lang="en-US" sz="4000" spc="-10" dirty="0">
              <a:solidFill>
                <a:srgbClr val="C00000"/>
              </a:solidFill>
            </a:endParaRPr>
          </a:p>
        </p:txBody>
      </p:sp>
      <p:sp>
        <p:nvSpPr>
          <p:cNvPr id="3" name="object 3">
            <a:extLst>
              <a:ext uri="{FF2B5EF4-FFF2-40B4-BE49-F238E27FC236}">
                <a16:creationId xmlns:a16="http://schemas.microsoft.com/office/drawing/2014/main" id="{C4EDAD02-814D-962D-92D0-0EEBB1A5BE71}"/>
              </a:ext>
            </a:extLst>
          </p:cNvPr>
          <p:cNvSpPr txBox="1"/>
          <p:nvPr/>
        </p:nvSpPr>
        <p:spPr>
          <a:xfrm>
            <a:off x="152400" y="866305"/>
            <a:ext cx="11887200" cy="6106159"/>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2800" b="1" dirty="0">
                <a:solidFill>
                  <a:srgbClr val="002060"/>
                </a:solidFill>
                <a:latin typeface="Times New Roman" panose="02020603050405020304" pitchFamily="18" charset="0"/>
                <a:cs typeface="Times New Roman" panose="02020603050405020304" pitchFamily="18" charset="0"/>
              </a:rPr>
              <a:t>Behavioral Ecology:</a:t>
            </a:r>
          </a:p>
          <a:p>
            <a:pPr marL="368300" lvl="1" indent="-342900" algn="just">
              <a:buClr>
                <a:srgbClr val="0AD0D9"/>
              </a:buClr>
              <a:buSzPct val="93181"/>
              <a:buFont typeface="Wingdings" panose="05000000000000000000" pitchFamily="2" charset="2"/>
              <a:buChar char="v"/>
              <a:tabLst>
                <a:tab pos="299085" algn="l"/>
              </a:tabLst>
            </a:pPr>
            <a:r>
              <a:rPr lang="en-US" sz="3600" b="1" dirty="0">
                <a:solidFill>
                  <a:srgbClr val="C00000"/>
                </a:solidFill>
                <a:latin typeface="Times New Roman" panose="02020603050405020304" pitchFamily="18" charset="0"/>
                <a:cs typeface="Times New Roman" panose="02020603050405020304" pitchFamily="18" charset="0"/>
              </a:rPr>
              <a:t>Behavioral ecology</a:t>
            </a:r>
            <a:r>
              <a:rPr lang="en-US" sz="3600" dirty="0">
                <a:latin typeface="Times New Roman" panose="02020603050405020304" pitchFamily="18" charset="0"/>
                <a:cs typeface="Times New Roman" panose="02020603050405020304" pitchFamily="18" charset="0"/>
              </a:rPr>
              <a:t> is the study of the evolutionary basis for animal behavior due to ecological pressures. Behavioral ecology emerged after </a:t>
            </a:r>
            <a:r>
              <a:rPr lang="en-US" sz="3600" dirty="0">
                <a:solidFill>
                  <a:srgbClr val="C00000"/>
                </a:solidFill>
                <a:latin typeface="Times New Roman" panose="02020603050405020304" pitchFamily="18" charset="0"/>
                <a:cs typeface="Times New Roman" panose="02020603050405020304" pitchFamily="18" charset="0"/>
              </a:rPr>
              <a:t>Nikolas Tinbergen</a:t>
            </a:r>
            <a:r>
              <a:rPr lang="en-US" sz="3600" dirty="0">
                <a:latin typeface="Times New Roman" panose="02020603050405020304" pitchFamily="18" charset="0"/>
                <a:cs typeface="Times New Roman" panose="02020603050405020304" pitchFamily="18" charset="0"/>
              </a:rPr>
              <a:t> outlined four questions to address when studying animal behaviors.</a:t>
            </a:r>
          </a:p>
          <a:p>
            <a:pPr marL="368300" lvl="1" indent="-342900" algn="just">
              <a:buClr>
                <a:srgbClr val="0AD0D9"/>
              </a:buClr>
              <a:buSzPct val="93181"/>
              <a:buFont typeface="Wingdings" panose="05000000000000000000" pitchFamily="2" charset="2"/>
              <a:buChar char="v"/>
              <a:tabLst>
                <a:tab pos="299085" algn="l"/>
              </a:tabLst>
            </a:pPr>
            <a:r>
              <a:rPr lang="en-US" sz="3600" b="1" dirty="0">
                <a:solidFill>
                  <a:srgbClr val="C00000"/>
                </a:solidFill>
                <a:latin typeface="Times New Roman" panose="02020603050405020304" pitchFamily="18" charset="0"/>
                <a:cs typeface="Times New Roman" panose="02020603050405020304" pitchFamily="18" charset="0"/>
              </a:rPr>
              <a:t>Adaptation</a:t>
            </a:r>
            <a:r>
              <a:rPr lang="en-US" sz="3600" dirty="0">
                <a:latin typeface="Times New Roman" panose="02020603050405020304" pitchFamily="18" charset="0"/>
                <a:cs typeface="Times New Roman" panose="02020603050405020304" pitchFamily="18" charset="0"/>
              </a:rPr>
              <a:t> is defined a heritable, behavioral, morphological, or physiological trait that has evolved through the process of natural selection, and maintains or increases the fitness of an organism under a given set of environmental conditions. </a:t>
            </a:r>
          </a:p>
          <a:p>
            <a:pPr marL="368300" lvl="1" indent="-342900" algn="just">
              <a:buClr>
                <a:srgbClr val="0AD0D9"/>
              </a:buClr>
              <a:buSzPct val="93181"/>
              <a:buFont typeface="Wingdings" panose="05000000000000000000" pitchFamily="2" charset="2"/>
              <a:buChar char="v"/>
              <a:tabLst>
                <a:tab pos="299085" algn="l"/>
              </a:tabLst>
            </a:pPr>
            <a:r>
              <a:rPr lang="en-US" sz="3600" b="1" dirty="0">
                <a:solidFill>
                  <a:srgbClr val="C00000"/>
                </a:solidFill>
                <a:latin typeface="Times New Roman" panose="02020603050405020304" pitchFamily="18" charset="0"/>
                <a:cs typeface="Times New Roman" panose="02020603050405020304" pitchFamily="18" charset="0"/>
              </a:rPr>
              <a:t>Adaptive Traits</a:t>
            </a:r>
            <a:r>
              <a:rPr lang="en-US" sz="3600" dirty="0">
                <a:latin typeface="Times New Roman" panose="02020603050405020304" pitchFamily="18" charset="0"/>
                <a:cs typeface="Times New Roman" panose="02020603050405020304" pitchFamily="18" charset="0"/>
              </a:rPr>
              <a:t> are those that produce more copies of the individual's genes in future generations.</a:t>
            </a:r>
          </a:p>
        </p:txBody>
      </p:sp>
    </p:spTree>
    <p:extLst>
      <p:ext uri="{BB962C8B-B14F-4D97-AF65-F5344CB8AC3E}">
        <p14:creationId xmlns:p14="http://schemas.microsoft.com/office/powerpoint/2010/main" val="159673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B0A53-10CF-87ED-5FA9-DAFD74344D1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923E93A-2956-A78A-D345-7B6CC13BF7FF}"/>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Proximate and Ultimate Causes of Behavior</a:t>
            </a:r>
            <a:endParaRPr lang="en-US" sz="4000" spc="-10" dirty="0">
              <a:solidFill>
                <a:srgbClr val="C00000"/>
              </a:solidFill>
            </a:endParaRPr>
          </a:p>
        </p:txBody>
      </p:sp>
      <p:sp>
        <p:nvSpPr>
          <p:cNvPr id="3" name="object 3">
            <a:extLst>
              <a:ext uri="{FF2B5EF4-FFF2-40B4-BE49-F238E27FC236}">
                <a16:creationId xmlns:a16="http://schemas.microsoft.com/office/drawing/2014/main" id="{9593A930-638F-DDC8-0528-0EC014318D22}"/>
              </a:ext>
            </a:extLst>
          </p:cNvPr>
          <p:cNvSpPr txBox="1"/>
          <p:nvPr/>
        </p:nvSpPr>
        <p:spPr>
          <a:xfrm>
            <a:off x="152400" y="866305"/>
            <a:ext cx="11887200" cy="5398273"/>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002060"/>
                </a:solidFill>
                <a:latin typeface="Times New Roman" panose="02020603050405020304" pitchFamily="18" charset="0"/>
                <a:cs typeface="Times New Roman" panose="02020603050405020304" pitchFamily="18" charset="0"/>
              </a:rPr>
              <a:t>Behavioral Ecology:</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The study of behavioral ecology focuses on the ways organisms behaviorally interact with their physical and social environment.</a:t>
            </a:r>
          </a:p>
          <a:p>
            <a:pPr marL="368300" lvl="1" indent="-342900" algn="just">
              <a:buClr>
                <a:srgbClr val="0AD0D9"/>
              </a:buClr>
              <a:buSzPct val="93181"/>
              <a:buFont typeface="Wingdings" panose="05000000000000000000" pitchFamily="2" charset="2"/>
              <a:buChar char="v"/>
              <a:tabLst>
                <a:tab pos="299085" algn="l"/>
              </a:tabLst>
            </a:pPr>
            <a:r>
              <a:rPr lang="en-US" sz="3500" b="1" dirty="0">
                <a:solidFill>
                  <a:srgbClr val="C00000"/>
                </a:solidFill>
                <a:latin typeface="Times New Roman" panose="02020603050405020304" pitchFamily="18" charset="0"/>
                <a:cs typeface="Times New Roman" panose="02020603050405020304" pitchFamily="18" charset="0"/>
              </a:rPr>
              <a:t>Maladaptive traits </a:t>
            </a:r>
            <a:r>
              <a:rPr lang="en-US" sz="3500" dirty="0">
                <a:latin typeface="Times New Roman" panose="02020603050405020304" pitchFamily="18" charset="0"/>
                <a:cs typeface="Times New Roman" panose="02020603050405020304" pitchFamily="18" charset="0"/>
              </a:rPr>
              <a:t>are those that leave fewer. For example, if a bird that can call more loudly attracts more mates, then a loud call is an adaptive trait for that population because a louder bird mates more frequently than less loud birds—thus sending more "loud-calling" genes into future generations. </a:t>
            </a:r>
          </a:p>
          <a:p>
            <a:pPr marL="368300" lvl="1" indent="-342900" algn="just">
              <a:buClr>
                <a:srgbClr val="0AD0D9"/>
              </a:buClr>
              <a:buSzPct val="93181"/>
              <a:buFont typeface="Wingdings" panose="05000000000000000000" pitchFamily="2" charset="2"/>
              <a:buChar char="v"/>
              <a:tabLst>
                <a:tab pos="299085" algn="l"/>
              </a:tabLst>
            </a:pPr>
            <a:r>
              <a:rPr lang="en-US" sz="3500" dirty="0">
                <a:latin typeface="Times New Roman" panose="02020603050405020304" pitchFamily="18" charset="0"/>
                <a:cs typeface="Times New Roman" panose="02020603050405020304" pitchFamily="18" charset="0"/>
              </a:rPr>
              <a:t>Conversely, loud calling birds may attract the attention of predators more often, decreasing their presence in the gene pool.</a:t>
            </a:r>
          </a:p>
        </p:txBody>
      </p:sp>
    </p:spTree>
    <p:extLst>
      <p:ext uri="{BB962C8B-B14F-4D97-AF65-F5344CB8AC3E}">
        <p14:creationId xmlns:p14="http://schemas.microsoft.com/office/powerpoint/2010/main" val="59515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48037-FD0C-C64B-1725-B69AD752217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EB0CC69-D55E-76D5-FD78-C9A73C252032}"/>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The study of behavior and Tinbergen's four questions</a:t>
            </a:r>
            <a:endParaRPr lang="en-US" sz="4000" spc="-10" dirty="0">
              <a:solidFill>
                <a:srgbClr val="C00000"/>
              </a:solidFill>
            </a:endParaRPr>
          </a:p>
        </p:txBody>
      </p:sp>
      <p:sp>
        <p:nvSpPr>
          <p:cNvPr id="3" name="object 3">
            <a:extLst>
              <a:ext uri="{FF2B5EF4-FFF2-40B4-BE49-F238E27FC236}">
                <a16:creationId xmlns:a16="http://schemas.microsoft.com/office/drawing/2014/main" id="{66CDC9D2-713E-883E-08CA-6B95EAA640BC}"/>
              </a:ext>
            </a:extLst>
          </p:cNvPr>
          <p:cNvSpPr txBox="1"/>
          <p:nvPr/>
        </p:nvSpPr>
        <p:spPr>
          <a:xfrm>
            <a:off x="152400" y="866305"/>
            <a:ext cx="11887200" cy="5859938"/>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Tinbergen's four questions, named after Nikolas Tinbergen, are complementary categories of explanations for animal behaviour.</a:t>
            </a:r>
          </a:p>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These are also commonly referred to as levels of analysis.</a:t>
            </a:r>
          </a:p>
          <a:p>
            <a:pPr marL="368300" lvl="1" indent="-342900" algn="just">
              <a:buClr>
                <a:srgbClr val="0AD0D9"/>
              </a:buClr>
              <a:buSzPct val="93181"/>
              <a:buFont typeface="Wingdings" panose="05000000000000000000" pitchFamily="2" charset="2"/>
              <a:buChar char="v"/>
              <a:tabLst>
                <a:tab pos="299085" algn="l"/>
              </a:tabLst>
            </a:pPr>
            <a:r>
              <a:rPr lang="en-US" sz="3600" b="1" dirty="0">
                <a:latin typeface="Times New Roman" panose="02020603050405020304" pitchFamily="18" charset="0"/>
                <a:cs typeface="Times New Roman" panose="02020603050405020304" pitchFamily="18" charset="0"/>
              </a:rPr>
              <a:t>Behaviour must include: </a:t>
            </a:r>
          </a:p>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Both Proximate (Physiological) and Ultimate (Evolutionary) explanations, in particular behaviour </a:t>
            </a:r>
          </a:p>
          <a:p>
            <a:pPr marL="368300" lvl="1" indent="-342900" algn="just">
              <a:buClr>
                <a:srgbClr val="0AD0D9"/>
              </a:buClr>
              <a:buSzPct val="93181"/>
              <a:buFont typeface="Wingdings" panose="05000000000000000000" pitchFamily="2" charset="2"/>
              <a:buChar char="v"/>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(1) Adaptive Function</a:t>
            </a:r>
          </a:p>
          <a:p>
            <a:pPr marL="368300" lvl="1" indent="-342900" algn="just">
              <a:buClr>
                <a:srgbClr val="0AD0D9"/>
              </a:buClr>
              <a:buSzPct val="93181"/>
              <a:buFont typeface="Wingdings" panose="05000000000000000000" pitchFamily="2" charset="2"/>
              <a:buChar char="v"/>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(2) Phylogenetic History</a:t>
            </a:r>
          </a:p>
          <a:p>
            <a:pPr marL="368300" lvl="1" indent="-342900" algn="just">
              <a:buClr>
                <a:srgbClr val="0AD0D9"/>
              </a:buClr>
              <a:buSzPct val="93181"/>
              <a:buFont typeface="Wingdings" panose="05000000000000000000" pitchFamily="2" charset="2"/>
              <a:buChar char="v"/>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(3) Physiological Mechanisms</a:t>
            </a:r>
          </a:p>
          <a:p>
            <a:pPr marL="368300" lvl="1" indent="-342900" algn="just">
              <a:buClr>
                <a:srgbClr val="0AD0D9"/>
              </a:buClr>
              <a:buSzPct val="93181"/>
              <a:buFont typeface="Wingdings" panose="05000000000000000000" pitchFamily="2" charset="2"/>
              <a:buChar char="v"/>
              <a:tabLst>
                <a:tab pos="299085" algn="l"/>
              </a:tabLst>
            </a:pPr>
            <a:r>
              <a:rPr lang="en-US" sz="3200" dirty="0">
                <a:solidFill>
                  <a:srgbClr val="C00000"/>
                </a:solidFill>
                <a:latin typeface="Times New Roman" panose="02020603050405020304" pitchFamily="18" charset="0"/>
                <a:cs typeface="Times New Roman" panose="02020603050405020304" pitchFamily="18" charset="0"/>
              </a:rPr>
              <a:t>(4) Ontogenetic / Developmental History.</a:t>
            </a:r>
          </a:p>
        </p:txBody>
      </p:sp>
    </p:spTree>
    <p:extLst>
      <p:ext uri="{BB962C8B-B14F-4D97-AF65-F5344CB8AC3E}">
        <p14:creationId xmlns:p14="http://schemas.microsoft.com/office/powerpoint/2010/main" val="218978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7196-54FB-4220-37AE-8706E496D26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F8D265D-45AA-A4AA-0DDB-C6DDE97E8668}"/>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The study of behavior and Tinbergen's four questions</a:t>
            </a:r>
            <a:endParaRPr lang="en-US" sz="4000" spc="-10" dirty="0">
              <a:solidFill>
                <a:srgbClr val="C00000"/>
              </a:solidFill>
            </a:endParaRPr>
          </a:p>
        </p:txBody>
      </p:sp>
      <p:sp>
        <p:nvSpPr>
          <p:cNvPr id="3" name="object 3">
            <a:extLst>
              <a:ext uri="{FF2B5EF4-FFF2-40B4-BE49-F238E27FC236}">
                <a16:creationId xmlns:a16="http://schemas.microsoft.com/office/drawing/2014/main" id="{B2DF9058-9086-BFBE-117D-97A85805EC2E}"/>
              </a:ext>
            </a:extLst>
          </p:cNvPr>
          <p:cNvSpPr txBox="1"/>
          <p:nvPr/>
        </p:nvSpPr>
        <p:spPr>
          <a:xfrm>
            <a:off x="152400" y="1019978"/>
            <a:ext cx="11887200" cy="5552161"/>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When we ask about the purpose of sight in humans and animals, even elementary-school children can answer that animals have vision to see, help them find food and avoid danger (</a:t>
            </a:r>
            <a:r>
              <a:rPr lang="en-US" sz="3600" b="1" dirty="0">
                <a:solidFill>
                  <a:srgbClr val="C00000"/>
                </a:solidFill>
                <a:latin typeface="Times New Roman" panose="02020603050405020304" pitchFamily="18" charset="0"/>
                <a:cs typeface="Times New Roman" panose="02020603050405020304" pitchFamily="18" charset="0"/>
              </a:rPr>
              <a:t>1. Function / Adaptation</a:t>
            </a:r>
            <a:r>
              <a:rPr lang="en-US" sz="3600" dirty="0">
                <a:latin typeface="Times New Roman" panose="02020603050405020304" pitchFamily="18" charset="0"/>
                <a:cs typeface="Times New Roman" panose="02020603050405020304" pitchFamily="18" charset="0"/>
              </a:rPr>
              <a:t>). </a:t>
            </a:r>
          </a:p>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Biologists have three additional explanations: </a:t>
            </a:r>
          </a:p>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Sight is caused by a particular series of evolutionary steps </a:t>
            </a:r>
          </a:p>
          <a:p>
            <a:pPr marL="25400" lvl="1" algn="just">
              <a:buClr>
                <a:srgbClr val="0AD0D9"/>
              </a:buClr>
              <a:buSzPct val="93181"/>
              <a:tabLst>
                <a:tab pos="299085" algn="l"/>
              </a:tabLst>
            </a:pP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2. Phylogeny</a:t>
            </a:r>
            <a:r>
              <a:rPr lang="en-US" sz="3600" dirty="0">
                <a:latin typeface="Times New Roman" panose="02020603050405020304" pitchFamily="18" charset="0"/>
                <a:cs typeface="Times New Roman" panose="02020603050405020304" pitchFamily="18" charset="0"/>
              </a:rPr>
              <a:t>) </a:t>
            </a:r>
          </a:p>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The mechanics of the eye function </a:t>
            </a:r>
          </a:p>
          <a:p>
            <a:pPr marL="25400" lvl="1" algn="just">
              <a:buClr>
                <a:srgbClr val="0AD0D9"/>
              </a:buClr>
              <a:buSzPct val="93181"/>
              <a:tabLst>
                <a:tab pos="299085" algn="l"/>
              </a:tabLst>
            </a:pP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3. Mechanism / </a:t>
            </a:r>
            <a:r>
              <a:rPr lang="en-US" sz="3200" b="1" dirty="0">
                <a:solidFill>
                  <a:srgbClr val="C00000"/>
                </a:solidFill>
                <a:latin typeface="Times New Roman" panose="02020603050405020304" pitchFamily="18" charset="0"/>
                <a:cs typeface="Times New Roman" panose="02020603050405020304" pitchFamily="18" charset="0"/>
              </a:rPr>
              <a:t>Causation</a:t>
            </a:r>
            <a:r>
              <a:rPr lang="en-US" sz="3600" dirty="0">
                <a:latin typeface="Times New Roman" panose="02020603050405020304" pitchFamily="18" charset="0"/>
                <a:cs typeface="Times New Roman" panose="02020603050405020304" pitchFamily="18" charset="0"/>
              </a:rPr>
              <a:t>)</a:t>
            </a:r>
          </a:p>
          <a:p>
            <a:pPr marL="368300" lvl="1" indent="-342900" algn="just">
              <a:buClr>
                <a:srgbClr val="0AD0D9"/>
              </a:buClr>
              <a:buSzPct val="93181"/>
              <a:buFont typeface="Wingdings" panose="05000000000000000000" pitchFamily="2" charset="2"/>
              <a:buChar char="v"/>
              <a:tabLst>
                <a:tab pos="299085" algn="l"/>
              </a:tabLst>
            </a:pPr>
            <a:r>
              <a:rPr lang="en-US" sz="3600" dirty="0">
                <a:latin typeface="Times New Roman" panose="02020603050405020304" pitchFamily="18" charset="0"/>
                <a:cs typeface="Times New Roman" panose="02020603050405020304" pitchFamily="18" charset="0"/>
              </a:rPr>
              <a:t>Process of an individual's development (</a:t>
            </a:r>
            <a:r>
              <a:rPr lang="en-US" sz="3600" b="1" dirty="0">
                <a:solidFill>
                  <a:srgbClr val="C00000"/>
                </a:solidFill>
                <a:latin typeface="Times New Roman" panose="02020603050405020304" pitchFamily="18" charset="0"/>
                <a:cs typeface="Times New Roman" panose="02020603050405020304" pitchFamily="18" charset="0"/>
              </a:rPr>
              <a:t>4. Ontogeny</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38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F995-F818-9C8B-B5A0-68298653FE5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11288B-CCEE-34E6-1C85-10D3C2260FD2}"/>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Summary of Tinbergen's four questions</a:t>
            </a:r>
            <a:endParaRPr lang="en-US" sz="4000" spc="-10" dirty="0">
              <a:solidFill>
                <a:srgbClr val="C00000"/>
              </a:solidFill>
            </a:endParaRPr>
          </a:p>
        </p:txBody>
      </p:sp>
      <p:pic>
        <p:nvPicPr>
          <p:cNvPr id="5" name="Picture 4">
            <a:extLst>
              <a:ext uri="{FF2B5EF4-FFF2-40B4-BE49-F238E27FC236}">
                <a16:creationId xmlns:a16="http://schemas.microsoft.com/office/drawing/2014/main" id="{DD56C497-1416-B8FE-0AB2-8053AB90371E}"/>
              </a:ext>
            </a:extLst>
          </p:cNvPr>
          <p:cNvPicPr>
            <a:picLocks noChangeAspect="1"/>
          </p:cNvPicPr>
          <p:nvPr/>
        </p:nvPicPr>
        <p:blipFill>
          <a:blip r:embed="rId2"/>
          <a:stretch>
            <a:fillRect/>
          </a:stretch>
        </p:blipFill>
        <p:spPr>
          <a:xfrm>
            <a:off x="1107774" y="1417097"/>
            <a:ext cx="9976452" cy="5030499"/>
          </a:xfrm>
          <a:prstGeom prst="rect">
            <a:avLst/>
          </a:prstGeom>
        </p:spPr>
      </p:pic>
    </p:spTree>
    <p:extLst>
      <p:ext uri="{BB962C8B-B14F-4D97-AF65-F5344CB8AC3E}">
        <p14:creationId xmlns:p14="http://schemas.microsoft.com/office/powerpoint/2010/main" val="205532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60DEC-214C-14D4-53D1-51D43D9FE36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B454487-EE6C-FF0F-8DED-6C1AFBD018E8}"/>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Evolutionary (Ultimate)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1D83DBC5-8BAD-C9AA-23DE-B3DBAD32F631}"/>
              </a:ext>
            </a:extLst>
          </p:cNvPr>
          <p:cNvSpPr txBox="1"/>
          <p:nvPr/>
        </p:nvSpPr>
        <p:spPr>
          <a:xfrm>
            <a:off x="152400" y="1143000"/>
            <a:ext cx="11887200" cy="5598327"/>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300" b="1" dirty="0">
                <a:solidFill>
                  <a:srgbClr val="002060"/>
                </a:solidFill>
                <a:latin typeface="Times New Roman" panose="02020603050405020304" pitchFamily="18" charset="0"/>
                <a:cs typeface="Times New Roman" panose="02020603050405020304" pitchFamily="18" charset="0"/>
              </a:rPr>
              <a:t>1. Function (Adaptation):</a:t>
            </a:r>
          </a:p>
          <a:p>
            <a:pPr marL="368300" lvl="1" indent="-342900" algn="just">
              <a:buClr>
                <a:srgbClr val="0AD0D9"/>
              </a:buClr>
              <a:buSzPct val="93181"/>
              <a:buFont typeface="Wingdings" panose="05000000000000000000" pitchFamily="2" charset="2"/>
              <a:buChar char="v"/>
              <a:tabLst>
                <a:tab pos="299085" algn="l"/>
              </a:tabLst>
            </a:pPr>
            <a:r>
              <a:rPr lang="en-US" sz="3300" dirty="0">
                <a:latin typeface="Times New Roman" panose="02020603050405020304" pitchFamily="18" charset="0"/>
                <a:cs typeface="Times New Roman" panose="02020603050405020304" pitchFamily="18" charset="0"/>
              </a:rPr>
              <a:t>Darwin's theory of evolution by natural selection is the only scientific explanation for why an animal's behavior is usually well adapted for survival and reproduction in its environment. </a:t>
            </a:r>
          </a:p>
          <a:p>
            <a:pPr marL="368300" lvl="1" indent="-342900" algn="just">
              <a:buClr>
                <a:srgbClr val="0AD0D9"/>
              </a:buClr>
              <a:buSzPct val="93181"/>
              <a:buFont typeface="Wingdings" panose="05000000000000000000" pitchFamily="2" charset="2"/>
              <a:buChar char="v"/>
              <a:tabLst>
                <a:tab pos="299085" algn="l"/>
              </a:tabLst>
            </a:pPr>
            <a:r>
              <a:rPr lang="en-US" sz="3300" dirty="0">
                <a:latin typeface="Times New Roman" panose="02020603050405020304" pitchFamily="18" charset="0"/>
                <a:cs typeface="Times New Roman" panose="02020603050405020304" pitchFamily="18" charset="0"/>
              </a:rPr>
              <a:t>However, claiming that a particular mechanism is well suited to the present environment is different from claiming that this mechanism was selected for in the past due to its history of being adaptive. </a:t>
            </a:r>
          </a:p>
          <a:p>
            <a:pPr marL="368300" lvl="1" indent="-342900" algn="just">
              <a:buClr>
                <a:srgbClr val="0AD0D9"/>
              </a:buClr>
              <a:buSzPct val="93181"/>
              <a:buFont typeface="Wingdings" panose="05000000000000000000" pitchFamily="2" charset="2"/>
              <a:buChar char="v"/>
              <a:tabLst>
                <a:tab pos="299085" algn="l"/>
              </a:tabLst>
            </a:pPr>
            <a:r>
              <a:rPr lang="en-US" sz="3300" dirty="0">
                <a:latin typeface="Times New Roman" panose="02020603050405020304" pitchFamily="18" charset="0"/>
                <a:cs typeface="Times New Roman" panose="02020603050405020304" pitchFamily="18" charset="0"/>
              </a:rPr>
              <a:t>The literature conceptualizes the relationship between function and evolution in two ways. </a:t>
            </a:r>
          </a:p>
          <a:p>
            <a:pPr marL="368300" lvl="1" indent="-342900" algn="just">
              <a:buClr>
                <a:srgbClr val="0AD0D9"/>
              </a:buClr>
              <a:buSzPct val="93181"/>
              <a:buFont typeface="Wingdings" panose="05000000000000000000" pitchFamily="2" charset="2"/>
              <a:buChar char="v"/>
              <a:tabLst>
                <a:tab pos="299085" algn="l"/>
              </a:tabLst>
            </a:pPr>
            <a:r>
              <a:rPr lang="en-US" sz="3300" dirty="0">
                <a:latin typeface="Times New Roman" panose="02020603050405020304" pitchFamily="18" charset="0"/>
                <a:cs typeface="Times New Roman" panose="02020603050405020304" pitchFamily="18" charset="0"/>
              </a:rPr>
              <a:t>On the one hand, function and evolution are often presented as separate and distinct explanations of behaviour.</a:t>
            </a:r>
          </a:p>
        </p:txBody>
      </p:sp>
    </p:spTree>
    <p:extLst>
      <p:ext uri="{BB962C8B-B14F-4D97-AF65-F5344CB8AC3E}">
        <p14:creationId xmlns:p14="http://schemas.microsoft.com/office/powerpoint/2010/main" val="349572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7F61-A064-EB4A-D506-7CB211639DE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20EDFE5-37E9-3E4E-10A1-299CE41937A9}"/>
              </a:ext>
            </a:extLst>
          </p:cNvPr>
          <p:cNvSpPr txBox="1">
            <a:spLocks noGrp="1"/>
          </p:cNvSpPr>
          <p:nvPr>
            <p:ph type="title"/>
          </p:nvPr>
        </p:nvSpPr>
        <p:spPr>
          <a:xfrm>
            <a:off x="152400" y="0"/>
            <a:ext cx="11887200" cy="922944"/>
          </a:xfrm>
          <a:prstGeom prst="rect">
            <a:avLst/>
          </a:prstGeom>
        </p:spPr>
        <p:txBody>
          <a:bodyPr vert="horz" wrap="square" lIns="0" tIns="304418" rIns="0" bIns="0" rtlCol="0">
            <a:spAutoFit/>
          </a:bodyPr>
          <a:lstStyle/>
          <a:p>
            <a:pPr marL="12700" algn="ctr">
              <a:spcBef>
                <a:spcPts val="105"/>
              </a:spcBef>
            </a:pPr>
            <a:r>
              <a:rPr lang="en-US" sz="4000" dirty="0">
                <a:solidFill>
                  <a:srgbClr val="C00000"/>
                </a:solidFill>
              </a:rPr>
              <a:t>Evolutionary (ultimate) explanations</a:t>
            </a:r>
            <a:endParaRPr lang="en-US" sz="4000" spc="-10" dirty="0">
              <a:solidFill>
                <a:srgbClr val="C00000"/>
              </a:solidFill>
            </a:endParaRPr>
          </a:p>
        </p:txBody>
      </p:sp>
      <p:sp>
        <p:nvSpPr>
          <p:cNvPr id="3" name="object 3">
            <a:extLst>
              <a:ext uri="{FF2B5EF4-FFF2-40B4-BE49-F238E27FC236}">
                <a16:creationId xmlns:a16="http://schemas.microsoft.com/office/drawing/2014/main" id="{31273E85-4500-C665-E8E6-EAFC8F3F3DFE}"/>
              </a:ext>
            </a:extLst>
          </p:cNvPr>
          <p:cNvSpPr txBox="1"/>
          <p:nvPr/>
        </p:nvSpPr>
        <p:spPr>
          <a:xfrm>
            <a:off x="152400" y="960985"/>
            <a:ext cx="11887200" cy="5767605"/>
          </a:xfrm>
          <a:prstGeom prst="rect">
            <a:avLst/>
          </a:prstGeom>
        </p:spPr>
        <p:txBody>
          <a:bodyPr vert="horz" wrap="square" lIns="0" tIns="12065" rIns="0" bIns="0" rtlCol="0">
            <a:spAutoFit/>
          </a:bodyPr>
          <a:lstStyle/>
          <a:p>
            <a:pPr marL="368300" lvl="1" indent="-342900" algn="just">
              <a:buClr>
                <a:srgbClr val="0AD0D9"/>
              </a:buClr>
              <a:buSzPct val="93181"/>
              <a:buFont typeface="Wingdings" panose="05000000000000000000" pitchFamily="2" charset="2"/>
              <a:buChar char="v"/>
              <a:tabLst>
                <a:tab pos="299085" algn="l"/>
              </a:tabLst>
            </a:pPr>
            <a:r>
              <a:rPr lang="en-US" sz="3400" b="1" dirty="0">
                <a:solidFill>
                  <a:srgbClr val="002060"/>
                </a:solidFill>
                <a:latin typeface="Times New Roman" panose="02020603050405020304" pitchFamily="18" charset="0"/>
                <a:cs typeface="Times New Roman" panose="02020603050405020304" pitchFamily="18" charset="0"/>
              </a:rPr>
              <a:t>1. Function (Adaptation):</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The common definition of adaptation, a central concept in evolution, is a trait that was functional to the reproductive success of the organism and that is thus now present due to being selected for; that is, function and evolution are inseparable. </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However a trait can have a current function that is adaptive without being an adaptation in this sense, if for instance the environment has changed. </a:t>
            </a:r>
          </a:p>
          <a:p>
            <a:pPr marL="368300" lvl="1" indent="-342900" algn="just">
              <a:buClr>
                <a:srgbClr val="0AD0D9"/>
              </a:buClr>
              <a:buSzPct val="93181"/>
              <a:buFont typeface="Wingdings" panose="05000000000000000000" pitchFamily="2" charset="2"/>
              <a:buChar char="v"/>
              <a:tabLst>
                <a:tab pos="299085" algn="l"/>
              </a:tabLst>
            </a:pPr>
            <a:r>
              <a:rPr lang="en-US" sz="3400" dirty="0">
                <a:latin typeface="Times New Roman" panose="02020603050405020304" pitchFamily="18" charset="0"/>
                <a:cs typeface="Times New Roman" panose="02020603050405020304" pitchFamily="18" charset="0"/>
              </a:rPr>
              <a:t>Imagine an environment in which having a small body suddenly conferred benefit on an organism when previously body size had had no effect on survival.</a:t>
            </a:r>
          </a:p>
        </p:txBody>
      </p:sp>
    </p:spTree>
    <p:extLst>
      <p:ext uri="{BB962C8B-B14F-4D97-AF65-F5344CB8AC3E}">
        <p14:creationId xmlns:p14="http://schemas.microsoft.com/office/powerpoint/2010/main" val="410031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1447</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Georgia</vt:lpstr>
      <vt:lpstr>Times New Roman</vt:lpstr>
      <vt:lpstr>Wingdings</vt:lpstr>
      <vt:lpstr>Office Theme</vt:lpstr>
      <vt:lpstr>Subject: Animal Behaviour (ZOL-509)</vt:lpstr>
      <vt:lpstr>PowerPoint Presentation</vt:lpstr>
      <vt:lpstr>Proximate and Ultimate Causes of Behavior</vt:lpstr>
      <vt:lpstr>Proximate and Ultimate Causes of Behavior</vt:lpstr>
      <vt:lpstr>The study of behavior and Tinbergen's four questions</vt:lpstr>
      <vt:lpstr>The study of behavior and Tinbergen's four questions</vt:lpstr>
      <vt:lpstr>Summary of Tinbergen's four questions</vt:lpstr>
      <vt:lpstr>Evolutionary (Ultimate) Explanations</vt:lpstr>
      <vt:lpstr>Evolutionary (ultimate) explanations</vt:lpstr>
      <vt:lpstr>Evolutionary (ultimate) explanations</vt:lpstr>
      <vt:lpstr>Evolutionary (Ultimate) Explanations</vt:lpstr>
      <vt:lpstr>Evolutionary (ultimate) explanations</vt:lpstr>
      <vt:lpstr>Proximate Explanations</vt:lpstr>
      <vt:lpstr>Proximate explanations</vt:lpstr>
      <vt:lpstr>Proximate explanations</vt:lpstr>
      <vt:lpstr>PowerPoint Presentation</vt:lpstr>
      <vt:lpstr>Examples</vt:lpstr>
      <vt:lpstr>Examples (Sleep)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Suraj Ramesh</dc:creator>
  <cp:lastModifiedBy>Shozab Seemab Khan</cp:lastModifiedBy>
  <cp:revision>182</cp:revision>
  <dcterms:created xsi:type="dcterms:W3CDTF">2024-11-04T05:31:46Z</dcterms:created>
  <dcterms:modified xsi:type="dcterms:W3CDTF">2024-11-18T07:26:47Z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2020-04-28T00:00:00Z</vt:filetime>
  </property>
  <property fmtid="{D5CDD505-2E9C-101B-9397-08002B2CF9AE}" pid="3" name="Creator">
    <vt:lpwstr>Microsoft® PowerPoint® 2010</vt:lpwstr>
  </property>
  <property fmtid="{D5CDD505-2E9C-101B-9397-08002B2CF9AE}" pid="4" name="LastSaved">
    <vt:filetime>2024-11-04T00:00:00Z</vt:filetime>
  </property>
  <property fmtid="{D5CDD505-2E9C-101B-9397-08002B2CF9AE}" pid="5" name="Producer">
    <vt:lpwstr>3-Heights(TM) PDF Security Shell 4.8.25.2 (http://www.pdf-tools.com)</vt:lpwstr>
  </property>
</Properties>
</file>