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72" r:id="rId5"/>
    <p:sldId id="259" r:id="rId6"/>
    <p:sldId id="273" r:id="rId7"/>
    <p:sldId id="260" r:id="rId8"/>
    <p:sldId id="271" r:id="rId9"/>
    <p:sldId id="261" r:id="rId10"/>
    <p:sldId id="274" r:id="rId11"/>
    <p:sldId id="262" r:id="rId12"/>
    <p:sldId id="263" r:id="rId13"/>
    <p:sldId id="264" r:id="rId14"/>
    <p:sldId id="265" r:id="rId15"/>
    <p:sldId id="266" r:id="rId16"/>
    <p:sldId id="267" r:id="rId17"/>
    <p:sldId id="268" r:id="rId18"/>
    <p:sldId id="269" r:id="rId19"/>
    <p:sldId id="270" r:id="rId20"/>
    <p:sldId id="277" r:id="rId21"/>
    <p:sldId id="275" r:id="rId22"/>
    <p:sldId id="27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3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2C8A1A-AEA3-4FDB-9647-F6935A0076A4}" type="datetimeFigureOut">
              <a:rPr lang="en-PK" smtClean="0"/>
              <a:t>03/12/2024</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2305205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2C8A1A-AEA3-4FDB-9647-F6935A0076A4}" type="datetimeFigureOut">
              <a:rPr lang="en-PK" smtClean="0"/>
              <a:t>03/12/2024</a:t>
            </a:fld>
            <a:endParaRPr lang="en-PK"/>
          </a:p>
        </p:txBody>
      </p:sp>
      <p:sp>
        <p:nvSpPr>
          <p:cNvPr id="6" name="Footer Placeholder 5"/>
          <p:cNvSpPr>
            <a:spLocks noGrp="1"/>
          </p:cNvSpPr>
          <p:nvPr>
            <p:ph type="ftr" sz="quarter" idx="11"/>
          </p:nvPr>
        </p:nvSpPr>
        <p:spPr/>
        <p:txBody>
          <a:bodyPr/>
          <a:lstStyle/>
          <a:p>
            <a:endParaRPr lang="en-PK"/>
          </a:p>
        </p:txBody>
      </p:sp>
      <p:sp>
        <p:nvSpPr>
          <p:cNvPr id="7" name="Slide Number Placeholder 6"/>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1835135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92C8A1A-AEA3-4FDB-9647-F6935A0076A4}" type="datetimeFigureOut">
              <a:rPr lang="en-PK" smtClean="0"/>
              <a:t>03/12/2024</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4230921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92C8A1A-AEA3-4FDB-9647-F6935A0076A4}" type="datetimeFigureOut">
              <a:rPr lang="en-PK" smtClean="0"/>
              <a:t>03/12/2024</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D9D9AD2A-5B33-4A65-B7CD-7080CF82C269}" type="slidenum">
              <a:rPr lang="en-PK" smtClean="0"/>
              <a:t>‹#›</a:t>
            </a:fld>
            <a:endParaRPr lang="en-PK"/>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3825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2C8A1A-AEA3-4FDB-9647-F6935A0076A4}" type="datetimeFigureOut">
              <a:rPr lang="en-PK" smtClean="0"/>
              <a:t>03/12/2024</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3233767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92C8A1A-AEA3-4FDB-9647-F6935A0076A4}" type="datetimeFigureOut">
              <a:rPr lang="en-PK" smtClean="0"/>
              <a:t>03/12/2024</a:t>
            </a:fld>
            <a:endParaRPr lang="en-PK"/>
          </a:p>
        </p:txBody>
      </p:sp>
      <p:sp>
        <p:nvSpPr>
          <p:cNvPr id="4"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2956610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92C8A1A-AEA3-4FDB-9647-F6935A0076A4}" type="datetimeFigureOut">
              <a:rPr lang="en-PK" smtClean="0"/>
              <a:t>03/12/2024</a:t>
            </a:fld>
            <a:endParaRPr lang="en-PK"/>
          </a:p>
        </p:txBody>
      </p:sp>
      <p:sp>
        <p:nvSpPr>
          <p:cNvPr id="4"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3337476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2C8A1A-AEA3-4FDB-9647-F6935A0076A4}" type="datetimeFigureOut">
              <a:rPr lang="en-PK" smtClean="0"/>
              <a:t>03/12/2024</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3725147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2C8A1A-AEA3-4FDB-9647-F6935A0076A4}" type="datetimeFigureOut">
              <a:rPr lang="en-PK" smtClean="0"/>
              <a:t>03/12/2024</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3199303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92C8A1A-AEA3-4FDB-9647-F6935A0076A4}" type="datetimeFigureOut">
              <a:rPr lang="en-PK" smtClean="0"/>
              <a:t>03/12/2024</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649676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2C8A1A-AEA3-4FDB-9647-F6935A0076A4}" type="datetimeFigureOut">
              <a:rPr lang="en-PK" smtClean="0"/>
              <a:t>03/12/2024</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4197628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2C8A1A-AEA3-4FDB-9647-F6935A0076A4}" type="datetimeFigureOut">
              <a:rPr lang="en-PK" smtClean="0"/>
              <a:t>03/12/2024</a:t>
            </a:fld>
            <a:endParaRPr lang="en-PK"/>
          </a:p>
        </p:txBody>
      </p:sp>
      <p:sp>
        <p:nvSpPr>
          <p:cNvPr id="6" name="Footer Placeholder 5"/>
          <p:cNvSpPr>
            <a:spLocks noGrp="1"/>
          </p:cNvSpPr>
          <p:nvPr>
            <p:ph type="ftr" sz="quarter" idx="11"/>
          </p:nvPr>
        </p:nvSpPr>
        <p:spPr/>
        <p:txBody>
          <a:bodyPr/>
          <a:lstStyle/>
          <a:p>
            <a:endParaRPr lang="en-PK"/>
          </a:p>
        </p:txBody>
      </p:sp>
      <p:sp>
        <p:nvSpPr>
          <p:cNvPr id="7" name="Slide Number Placeholder 6"/>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1132100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2C8A1A-AEA3-4FDB-9647-F6935A0076A4}" type="datetimeFigureOut">
              <a:rPr lang="en-PK" smtClean="0"/>
              <a:t>03/12/2024</a:t>
            </a:fld>
            <a:endParaRPr lang="en-PK"/>
          </a:p>
        </p:txBody>
      </p:sp>
      <p:sp>
        <p:nvSpPr>
          <p:cNvPr id="8" name="Footer Placeholder 7"/>
          <p:cNvSpPr>
            <a:spLocks noGrp="1"/>
          </p:cNvSpPr>
          <p:nvPr>
            <p:ph type="ftr" sz="quarter" idx="11"/>
          </p:nvPr>
        </p:nvSpPr>
        <p:spPr/>
        <p:txBody>
          <a:bodyPr/>
          <a:lstStyle/>
          <a:p>
            <a:endParaRPr lang="en-PK"/>
          </a:p>
        </p:txBody>
      </p:sp>
      <p:sp>
        <p:nvSpPr>
          <p:cNvPr id="9" name="Slide Number Placeholder 8"/>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1984352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92C8A1A-AEA3-4FDB-9647-F6935A0076A4}" type="datetimeFigureOut">
              <a:rPr lang="en-PK" smtClean="0"/>
              <a:t>03/12/2024</a:t>
            </a:fld>
            <a:endParaRPr lang="en-PK"/>
          </a:p>
        </p:txBody>
      </p:sp>
      <p:sp>
        <p:nvSpPr>
          <p:cNvPr id="5" name="Footer Placeholder 3"/>
          <p:cNvSpPr>
            <a:spLocks noGrp="1"/>
          </p:cNvSpPr>
          <p:nvPr>
            <p:ph type="ftr" sz="quarter" idx="11"/>
          </p:nvPr>
        </p:nvSpPr>
        <p:spPr/>
        <p:txBody>
          <a:bodyPr/>
          <a:lstStyle/>
          <a:p>
            <a:endParaRPr lang="en-PK"/>
          </a:p>
        </p:txBody>
      </p:sp>
      <p:sp>
        <p:nvSpPr>
          <p:cNvPr id="6" name="Slide Number Placeholder 4"/>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667623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92C8A1A-AEA3-4FDB-9647-F6935A0076A4}" type="datetimeFigureOut">
              <a:rPr lang="en-PK" smtClean="0"/>
              <a:t>03/12/2024</a:t>
            </a:fld>
            <a:endParaRPr lang="en-PK"/>
          </a:p>
        </p:txBody>
      </p:sp>
      <p:sp>
        <p:nvSpPr>
          <p:cNvPr id="5" name="Footer Placeholder 2"/>
          <p:cNvSpPr>
            <a:spLocks noGrp="1"/>
          </p:cNvSpPr>
          <p:nvPr>
            <p:ph type="ftr" sz="quarter" idx="11"/>
          </p:nvPr>
        </p:nvSpPr>
        <p:spPr/>
        <p:txBody>
          <a:bodyPr/>
          <a:lstStyle/>
          <a:p>
            <a:endParaRPr lang="en-PK"/>
          </a:p>
        </p:txBody>
      </p:sp>
      <p:sp>
        <p:nvSpPr>
          <p:cNvPr id="6" name="Slide Number Placeholder 3"/>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1295881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B92C8A1A-AEA3-4FDB-9647-F6935A0076A4}" type="datetimeFigureOut">
              <a:rPr lang="en-PK" smtClean="0"/>
              <a:t>03/12/2024</a:t>
            </a:fld>
            <a:endParaRPr lang="en-PK"/>
          </a:p>
        </p:txBody>
      </p:sp>
      <p:sp>
        <p:nvSpPr>
          <p:cNvPr id="5" name="Footer Placeholder 5"/>
          <p:cNvSpPr>
            <a:spLocks noGrp="1"/>
          </p:cNvSpPr>
          <p:nvPr>
            <p:ph type="ftr" sz="quarter" idx="11"/>
          </p:nvPr>
        </p:nvSpPr>
        <p:spPr/>
        <p:txBody>
          <a:bodyPr/>
          <a:lstStyle/>
          <a:p>
            <a:endParaRPr lang="en-PK"/>
          </a:p>
        </p:txBody>
      </p:sp>
      <p:sp>
        <p:nvSpPr>
          <p:cNvPr id="6" name="Slide Number Placeholder 6"/>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3690355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2C8A1A-AEA3-4FDB-9647-F6935A0076A4}" type="datetimeFigureOut">
              <a:rPr lang="en-PK" smtClean="0"/>
              <a:t>03/12/2024</a:t>
            </a:fld>
            <a:endParaRPr lang="en-PK"/>
          </a:p>
        </p:txBody>
      </p:sp>
      <p:sp>
        <p:nvSpPr>
          <p:cNvPr id="6" name="Footer Placeholder 5"/>
          <p:cNvSpPr>
            <a:spLocks noGrp="1"/>
          </p:cNvSpPr>
          <p:nvPr>
            <p:ph type="ftr" sz="quarter" idx="11"/>
          </p:nvPr>
        </p:nvSpPr>
        <p:spPr/>
        <p:txBody>
          <a:bodyPr/>
          <a:lstStyle/>
          <a:p>
            <a:endParaRPr lang="en-PK"/>
          </a:p>
        </p:txBody>
      </p:sp>
      <p:sp>
        <p:nvSpPr>
          <p:cNvPr id="7" name="Slide Number Placeholder 6"/>
          <p:cNvSpPr>
            <a:spLocks noGrp="1"/>
          </p:cNvSpPr>
          <p:nvPr>
            <p:ph type="sldNum" sz="quarter" idx="12"/>
          </p:nvPr>
        </p:nvSpPr>
        <p:spPr/>
        <p:txBody>
          <a:bodyPr/>
          <a:lstStyle/>
          <a:p>
            <a:fld id="{D9D9AD2A-5B33-4A65-B7CD-7080CF82C269}" type="slidenum">
              <a:rPr lang="en-PK" smtClean="0"/>
              <a:t>‹#›</a:t>
            </a:fld>
            <a:endParaRPr lang="en-PK"/>
          </a:p>
        </p:txBody>
      </p:sp>
    </p:spTree>
    <p:extLst>
      <p:ext uri="{BB962C8B-B14F-4D97-AF65-F5344CB8AC3E}">
        <p14:creationId xmlns:p14="http://schemas.microsoft.com/office/powerpoint/2010/main" val="240935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92C8A1A-AEA3-4FDB-9647-F6935A0076A4}" type="datetimeFigureOut">
              <a:rPr lang="en-PK" smtClean="0"/>
              <a:t>03/12/2024</a:t>
            </a:fld>
            <a:endParaRPr lang="en-PK"/>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PK"/>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9D9AD2A-5B33-4A65-B7CD-7080CF82C269}" type="slidenum">
              <a:rPr lang="en-PK" smtClean="0"/>
              <a:t>‹#›</a:t>
            </a:fld>
            <a:endParaRPr lang="en-PK"/>
          </a:p>
        </p:txBody>
      </p:sp>
    </p:spTree>
    <p:extLst>
      <p:ext uri="{BB962C8B-B14F-4D97-AF65-F5344CB8AC3E}">
        <p14:creationId xmlns:p14="http://schemas.microsoft.com/office/powerpoint/2010/main" val="1002975426"/>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5C9AE-5F4B-72AB-37B4-98647A873CDA}"/>
              </a:ext>
            </a:extLst>
          </p:cNvPr>
          <p:cNvSpPr>
            <a:spLocks noGrp="1"/>
          </p:cNvSpPr>
          <p:nvPr>
            <p:ph type="ctrTitle"/>
          </p:nvPr>
        </p:nvSpPr>
        <p:spPr>
          <a:xfrm>
            <a:off x="447032" y="198003"/>
            <a:ext cx="8825658" cy="1918389"/>
          </a:xfrm>
        </p:spPr>
        <p:txBody>
          <a:bodyPr/>
          <a:lstStyle/>
          <a:p>
            <a:r>
              <a:rPr lang="en-US" sz="4000" b="1" dirty="0">
                <a:solidFill>
                  <a:srgbClr val="C00000"/>
                </a:solidFill>
                <a:latin typeface="Times New Roman" panose="02020603050405020304" pitchFamily="18" charset="0"/>
                <a:cs typeface="Times New Roman" panose="02020603050405020304" pitchFamily="18" charset="0"/>
              </a:rPr>
              <a:t>Subject: </a:t>
            </a:r>
            <a:br>
              <a:rPr lang="en-US" sz="4000" b="1" dirty="0">
                <a:solidFill>
                  <a:srgbClr val="C00000"/>
                </a:solidFill>
                <a:latin typeface="Times New Roman" panose="02020603050405020304" pitchFamily="18" charset="0"/>
                <a:cs typeface="Times New Roman" panose="02020603050405020304" pitchFamily="18" charset="0"/>
              </a:rPr>
            </a:br>
            <a:r>
              <a:rPr lang="en-US" sz="4000" b="1" dirty="0">
                <a:solidFill>
                  <a:schemeClr val="tx1"/>
                </a:solidFill>
                <a:latin typeface="Times New Roman" panose="02020603050405020304" pitchFamily="18" charset="0"/>
                <a:cs typeface="Times New Roman" panose="02020603050405020304" pitchFamily="18" charset="0"/>
              </a:rPr>
              <a:t>Animal Behaviour </a:t>
            </a:r>
            <a:br>
              <a:rPr lang="en-US" sz="4000" b="1" dirty="0">
                <a:solidFill>
                  <a:srgbClr val="C00000"/>
                </a:solidFill>
                <a:latin typeface="Times New Roman" panose="02020603050405020304" pitchFamily="18" charset="0"/>
                <a:cs typeface="Times New Roman" panose="02020603050405020304" pitchFamily="18" charset="0"/>
              </a:rPr>
            </a:br>
            <a:r>
              <a:rPr lang="en-US" sz="4000" b="1" dirty="0">
                <a:solidFill>
                  <a:srgbClr val="C00000"/>
                </a:solidFill>
                <a:latin typeface="Times New Roman" panose="02020603050405020304" pitchFamily="18" charset="0"/>
                <a:cs typeface="Times New Roman" panose="02020603050405020304" pitchFamily="18" charset="0"/>
              </a:rPr>
              <a:t>(ZOL-509)</a:t>
            </a:r>
            <a:endParaRPr lang="en-PK" sz="40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3D39A92C-3B38-01C4-C231-267AD4957BF1}"/>
              </a:ext>
            </a:extLst>
          </p:cNvPr>
          <p:cNvSpPr>
            <a:spLocks noGrp="1"/>
          </p:cNvSpPr>
          <p:nvPr>
            <p:ph type="subTitle" idx="1"/>
          </p:nvPr>
        </p:nvSpPr>
        <p:spPr>
          <a:xfrm>
            <a:off x="257928" y="2337619"/>
            <a:ext cx="11676143" cy="2980273"/>
          </a:xfrm>
        </p:spPr>
        <p:txBody>
          <a:bodyPr>
            <a:normAutofit fontScale="77500" lnSpcReduction="20000"/>
          </a:bodyPr>
          <a:lstStyle/>
          <a:p>
            <a:pPr marL="571500" indent="-571500" algn="just">
              <a:lnSpc>
                <a:spcPct val="120000"/>
              </a:lnSpc>
              <a:buFont typeface="Wingdings" panose="05000000000000000000" pitchFamily="2" charset="2"/>
              <a:buChar char="v"/>
            </a:pPr>
            <a:r>
              <a:rPr lang="en-US" sz="3600" b="1" kern="0" dirty="0">
                <a:solidFill>
                  <a:schemeClr val="tx1"/>
                </a:solidFill>
                <a:effectLst/>
                <a:latin typeface="Times New Roman" panose="02020603050405020304" pitchFamily="18" charset="0"/>
                <a:ea typeface="Times New Roman" panose="02020603050405020304" pitchFamily="18" charset="0"/>
              </a:rPr>
              <a:t>Development of behavior and impact of neural and physiological mechanisms; </a:t>
            </a:r>
          </a:p>
          <a:p>
            <a:pPr marL="571500" indent="-571500" algn="just">
              <a:lnSpc>
                <a:spcPct val="120000"/>
              </a:lnSpc>
              <a:buFont typeface="Wingdings" panose="05000000000000000000" pitchFamily="2" charset="2"/>
              <a:buChar char="v"/>
            </a:pPr>
            <a:r>
              <a:rPr lang="en-US" sz="3600" b="1" kern="0" dirty="0">
                <a:solidFill>
                  <a:schemeClr val="tx1"/>
                </a:solidFill>
                <a:effectLst/>
                <a:latin typeface="Times New Roman" panose="02020603050405020304" pitchFamily="18" charset="0"/>
                <a:ea typeface="Times New Roman" panose="02020603050405020304" pitchFamily="18" charset="0"/>
              </a:rPr>
              <a:t>role of external and internal stimuli and animal responses. </a:t>
            </a:r>
          </a:p>
          <a:p>
            <a:pPr marL="571500" indent="-571500" algn="just">
              <a:lnSpc>
                <a:spcPct val="120000"/>
              </a:lnSpc>
              <a:buFont typeface="Wingdings" panose="05000000000000000000" pitchFamily="2" charset="2"/>
              <a:buChar char="v"/>
            </a:pPr>
            <a:r>
              <a:rPr lang="en-US" sz="3600" b="1" kern="0" dirty="0">
                <a:solidFill>
                  <a:schemeClr val="tx1"/>
                </a:solidFill>
                <a:effectLst/>
                <a:latin typeface="Times New Roman" panose="02020603050405020304" pitchFamily="18" charset="0"/>
                <a:ea typeface="Times New Roman" panose="02020603050405020304" pitchFamily="18" charset="0"/>
              </a:rPr>
              <a:t>Physiology of behavior in changed environments.</a:t>
            </a:r>
            <a:endParaRPr lang="en-PK" sz="4000" b="1" dirty="0">
              <a:solidFill>
                <a:schemeClr val="tx1"/>
              </a:solidFill>
            </a:endParaRPr>
          </a:p>
        </p:txBody>
      </p:sp>
      <p:sp>
        <p:nvSpPr>
          <p:cNvPr id="5" name="TextBox 4">
            <a:extLst>
              <a:ext uri="{FF2B5EF4-FFF2-40B4-BE49-F238E27FC236}">
                <a16:creationId xmlns:a16="http://schemas.microsoft.com/office/drawing/2014/main" id="{5771CC55-2B72-54AA-CA4D-E89F8C842B65}"/>
              </a:ext>
            </a:extLst>
          </p:cNvPr>
          <p:cNvSpPr txBox="1"/>
          <p:nvPr/>
        </p:nvSpPr>
        <p:spPr>
          <a:xfrm>
            <a:off x="579767" y="4832830"/>
            <a:ext cx="10525768" cy="1827167"/>
          </a:xfrm>
          <a:prstGeom prst="rect">
            <a:avLst/>
          </a:prstGeom>
          <a:noFill/>
        </p:spPr>
        <p:txBody>
          <a:bodyPr wrap="square">
            <a:spAutoFit/>
          </a:bodyPr>
          <a:lstStyle/>
          <a:p>
            <a:pPr>
              <a:lnSpc>
                <a:spcPct val="150000"/>
              </a:lnSpc>
            </a:pPr>
            <a:r>
              <a:rPr lang="en-US" sz="4000" b="1" dirty="0">
                <a:solidFill>
                  <a:srgbClr val="C00000"/>
                </a:solidFill>
                <a:latin typeface="Times New Roman" panose="02020603050405020304" pitchFamily="18" charset="0"/>
                <a:cs typeface="Times New Roman" panose="02020603050405020304" pitchFamily="18" charset="0"/>
              </a:rPr>
              <a:t>By: Shozab Seemab Khan</a:t>
            </a:r>
            <a:br>
              <a:rPr lang="en-US" sz="4000" b="1" dirty="0">
                <a:solidFill>
                  <a:srgbClr val="C00000"/>
                </a:solidFill>
                <a:latin typeface="Times New Roman" panose="02020603050405020304" pitchFamily="18" charset="0"/>
                <a:cs typeface="Times New Roman" panose="02020603050405020304" pitchFamily="18" charset="0"/>
              </a:rPr>
            </a:br>
            <a:r>
              <a:rPr lang="en-US" sz="4000" b="1" dirty="0">
                <a:solidFill>
                  <a:schemeClr val="tx1"/>
                </a:solidFill>
                <a:latin typeface="Times New Roman" panose="02020603050405020304" pitchFamily="18" charset="0"/>
                <a:cs typeface="Times New Roman" panose="02020603050405020304" pitchFamily="18" charset="0"/>
              </a:rPr>
              <a:t>ABAIDULLAH COLLEGE PAKPATTAN</a:t>
            </a:r>
            <a:endParaRPr lang="en-PK" sz="4000" dirty="0"/>
          </a:p>
        </p:txBody>
      </p:sp>
    </p:spTree>
    <p:extLst>
      <p:ext uri="{BB962C8B-B14F-4D97-AF65-F5344CB8AC3E}">
        <p14:creationId xmlns:p14="http://schemas.microsoft.com/office/powerpoint/2010/main" val="309334441"/>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59C6D-D5C5-93C7-3741-EBB27A45601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9E52C7F-709E-2495-3B8F-7F96C838F5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9522" y="0"/>
            <a:ext cx="8032955" cy="6861482"/>
          </a:xfrm>
          <a:prstGeom prst="rect">
            <a:avLst/>
          </a:prstGeom>
        </p:spPr>
      </p:pic>
    </p:spTree>
    <p:extLst>
      <p:ext uri="{BB962C8B-B14F-4D97-AF65-F5344CB8AC3E}">
        <p14:creationId xmlns:p14="http://schemas.microsoft.com/office/powerpoint/2010/main" val="185804581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7CFE4-48DA-3F74-0ED1-B05092F456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2B502B-98DC-E8FD-8B34-CB9E12B89650}"/>
              </a:ext>
            </a:extLst>
          </p:cNvPr>
          <p:cNvSpPr>
            <a:spLocks noGrp="1"/>
          </p:cNvSpPr>
          <p:nvPr>
            <p:ph type="title"/>
          </p:nvPr>
        </p:nvSpPr>
        <p:spPr>
          <a:xfrm>
            <a:off x="115169" y="143002"/>
            <a:ext cx="11934263" cy="889385"/>
          </a:xfrm>
        </p:spPr>
        <p:txBody>
          <a:bodyPr/>
          <a:lstStyle/>
          <a:p>
            <a:r>
              <a:rPr lang="en-US" b="1" dirty="0">
                <a:solidFill>
                  <a:srgbClr val="FF0000"/>
                </a:solidFill>
                <a:latin typeface="Times New Roman" panose="02020603050405020304" pitchFamily="18" charset="0"/>
                <a:cs typeface="Times New Roman" panose="02020603050405020304" pitchFamily="18" charset="0"/>
              </a:rPr>
              <a:t>Physiological Mechanisms Underlying Behaviour</a:t>
            </a:r>
            <a:endParaRPr lang="en-PK"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01A92A3-3237-597E-FB1F-4578F5C9837F}"/>
              </a:ext>
            </a:extLst>
          </p:cNvPr>
          <p:cNvSpPr>
            <a:spLocks noGrp="1"/>
          </p:cNvSpPr>
          <p:nvPr>
            <p:ph idx="1"/>
          </p:nvPr>
        </p:nvSpPr>
        <p:spPr>
          <a:xfrm>
            <a:off x="142568" y="1032387"/>
            <a:ext cx="11906864" cy="5682611"/>
          </a:xfrm>
        </p:spPr>
        <p:txBody>
          <a:bodyPr>
            <a:normAutofit/>
          </a:bodyPr>
          <a:lstStyle/>
          <a:p>
            <a:pPr algn="just"/>
            <a:r>
              <a:rPr lang="en-US" sz="4000" b="1" dirty="0">
                <a:latin typeface="Times New Roman" panose="02020603050405020304" pitchFamily="18" charset="0"/>
                <a:cs typeface="Times New Roman" panose="02020603050405020304" pitchFamily="18" charset="0"/>
              </a:rPr>
              <a:t>2. Homeostatic Processes:</a:t>
            </a:r>
          </a:p>
          <a:p>
            <a:pPr algn="just"/>
            <a:r>
              <a:rPr lang="en-US" sz="4000" dirty="0">
                <a:latin typeface="Times New Roman" panose="02020603050405020304" pitchFamily="18" charset="0"/>
                <a:cs typeface="Times New Roman" panose="02020603050405020304" pitchFamily="18" charset="0"/>
              </a:rPr>
              <a:t>Behavioural responses, such as seeking food or water, are driven by internal signals that maintain homeostasis.</a:t>
            </a:r>
          </a:p>
          <a:p>
            <a:pPr algn="just"/>
            <a:r>
              <a:rPr lang="en-US" sz="4000" dirty="0">
                <a:latin typeface="Times New Roman" panose="02020603050405020304" pitchFamily="18" charset="0"/>
                <a:cs typeface="Times New Roman" panose="02020603050405020304" pitchFamily="18" charset="0"/>
              </a:rPr>
              <a:t>For example, hunger is mediated by the hormone ghrelin, while thirst is regulated by antidiuretic hormone (ADH) and neural signals from the hypothalamus.</a:t>
            </a:r>
          </a:p>
        </p:txBody>
      </p:sp>
    </p:spTree>
    <p:extLst>
      <p:ext uri="{BB962C8B-B14F-4D97-AF65-F5344CB8AC3E}">
        <p14:creationId xmlns:p14="http://schemas.microsoft.com/office/powerpoint/2010/main" val="11334055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0F3E2-2FC8-D4AC-500B-7231581201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F09BBB-830E-DF50-1F1F-D317533EF9FC}"/>
              </a:ext>
            </a:extLst>
          </p:cNvPr>
          <p:cNvSpPr>
            <a:spLocks noGrp="1"/>
          </p:cNvSpPr>
          <p:nvPr>
            <p:ph type="title"/>
          </p:nvPr>
        </p:nvSpPr>
        <p:spPr>
          <a:xfrm>
            <a:off x="115169" y="143002"/>
            <a:ext cx="11934263" cy="889385"/>
          </a:xfrm>
        </p:spPr>
        <p:txBody>
          <a:bodyPr/>
          <a:lstStyle/>
          <a:p>
            <a:r>
              <a:rPr lang="en-US" b="1" dirty="0">
                <a:solidFill>
                  <a:srgbClr val="FF0000"/>
                </a:solidFill>
                <a:latin typeface="Times New Roman" panose="02020603050405020304" pitchFamily="18" charset="0"/>
                <a:cs typeface="Times New Roman" panose="02020603050405020304" pitchFamily="18" charset="0"/>
              </a:rPr>
              <a:t>Physiological Mechanisms Underlying Behaviour</a:t>
            </a:r>
            <a:endParaRPr lang="en-PK"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2DD0AA3-00BC-C7B6-B186-3AED64223DAB}"/>
              </a:ext>
            </a:extLst>
          </p:cNvPr>
          <p:cNvSpPr>
            <a:spLocks noGrp="1"/>
          </p:cNvSpPr>
          <p:nvPr>
            <p:ph idx="1"/>
          </p:nvPr>
        </p:nvSpPr>
        <p:spPr>
          <a:xfrm>
            <a:off x="142568" y="1032387"/>
            <a:ext cx="11906864" cy="5682611"/>
          </a:xfrm>
        </p:spPr>
        <p:txBody>
          <a:bodyPr>
            <a:normAutofit/>
          </a:bodyPr>
          <a:lstStyle/>
          <a:p>
            <a:pPr algn="just"/>
            <a:r>
              <a:rPr lang="en-US" sz="4000" b="1" dirty="0">
                <a:latin typeface="Times New Roman" panose="02020603050405020304" pitchFamily="18" charset="0"/>
                <a:cs typeface="Times New Roman" panose="02020603050405020304" pitchFamily="18" charset="0"/>
              </a:rPr>
              <a:t>3. Autonomic Nervous System (ANS):</a:t>
            </a:r>
          </a:p>
          <a:p>
            <a:pPr algn="just"/>
            <a:r>
              <a:rPr lang="en-US" sz="4000" dirty="0">
                <a:latin typeface="Times New Roman" panose="02020603050405020304" pitchFamily="18" charset="0"/>
                <a:cs typeface="Times New Roman" panose="02020603050405020304" pitchFamily="18" charset="0"/>
              </a:rPr>
              <a:t>The ANS, comprising the sympathetic (arousal) and parasympathetic (calming) branches, coordinates rapid physiological adjustments to external challenges.</a:t>
            </a:r>
          </a:p>
          <a:p>
            <a:pPr algn="just"/>
            <a:r>
              <a:rPr lang="en-US" sz="4000" dirty="0">
                <a:latin typeface="Times New Roman" panose="02020603050405020304" pitchFamily="18" charset="0"/>
                <a:cs typeface="Times New Roman" panose="02020603050405020304" pitchFamily="18" charset="0"/>
              </a:rPr>
              <a:t>During stress, the sympathetic system increases heart rate, redirects blood flow to muscles, and prepares the body for immediate action.</a:t>
            </a:r>
          </a:p>
        </p:txBody>
      </p:sp>
    </p:spTree>
    <p:extLst>
      <p:ext uri="{BB962C8B-B14F-4D97-AF65-F5344CB8AC3E}">
        <p14:creationId xmlns:p14="http://schemas.microsoft.com/office/powerpoint/2010/main" val="42247362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59834-A197-1901-4974-CAE67A8AD1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AD6CF0-BDFD-D676-2BDD-4B854388556F}"/>
              </a:ext>
            </a:extLst>
          </p:cNvPr>
          <p:cNvSpPr>
            <a:spLocks noGrp="1"/>
          </p:cNvSpPr>
          <p:nvPr>
            <p:ph type="title"/>
          </p:nvPr>
        </p:nvSpPr>
        <p:spPr>
          <a:xfrm>
            <a:off x="115169" y="143002"/>
            <a:ext cx="11934263" cy="889385"/>
          </a:xfrm>
        </p:spPr>
        <p:txBody>
          <a:bodyPr/>
          <a:lstStyle/>
          <a:p>
            <a:r>
              <a:rPr lang="en-US" b="1" dirty="0">
                <a:solidFill>
                  <a:srgbClr val="FF0000"/>
                </a:solidFill>
                <a:latin typeface="Times New Roman" panose="02020603050405020304" pitchFamily="18" charset="0"/>
                <a:cs typeface="Times New Roman" panose="02020603050405020304" pitchFamily="18" charset="0"/>
              </a:rPr>
              <a:t>Role of External Stimuli in Behaviour</a:t>
            </a:r>
            <a:endParaRPr lang="en-PK"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7DDA561-2274-68D1-C2C2-D9E53476C313}"/>
              </a:ext>
            </a:extLst>
          </p:cNvPr>
          <p:cNvSpPr>
            <a:spLocks noGrp="1"/>
          </p:cNvSpPr>
          <p:nvPr>
            <p:ph idx="1"/>
          </p:nvPr>
        </p:nvSpPr>
        <p:spPr>
          <a:xfrm>
            <a:off x="142568" y="1032387"/>
            <a:ext cx="11906864" cy="5682611"/>
          </a:xfrm>
        </p:spPr>
        <p:txBody>
          <a:bodyPr>
            <a:normAutofit/>
          </a:bodyPr>
          <a:lstStyle/>
          <a:p>
            <a:pPr algn="just"/>
            <a:r>
              <a:rPr lang="en-US" sz="3200" b="1" dirty="0">
                <a:latin typeface="Times New Roman" panose="02020603050405020304" pitchFamily="18" charset="0"/>
                <a:cs typeface="Times New Roman" panose="02020603050405020304" pitchFamily="18" charset="0"/>
              </a:rPr>
              <a:t>1.	Environmental Cues:</a:t>
            </a:r>
          </a:p>
          <a:p>
            <a:pPr algn="just"/>
            <a:r>
              <a:rPr lang="en-US" sz="3200" dirty="0">
                <a:latin typeface="Times New Roman" panose="02020603050405020304" pitchFamily="18" charset="0"/>
                <a:cs typeface="Times New Roman" panose="02020603050405020304" pitchFamily="18" charset="0"/>
              </a:rPr>
              <a:t>Changes in temperature, light, sound, and chemical signals in the environment guide animal behaviour. For example, photoperiod changes regulate migration in birds.</a:t>
            </a:r>
          </a:p>
          <a:p>
            <a:pPr algn="just"/>
            <a:r>
              <a:rPr lang="en-US" sz="3200" b="1" dirty="0">
                <a:latin typeface="Times New Roman" panose="02020603050405020304" pitchFamily="18" charset="0"/>
                <a:cs typeface="Times New Roman" panose="02020603050405020304" pitchFamily="18" charset="0"/>
              </a:rPr>
              <a:t>2.	Social Interactions:</a:t>
            </a:r>
          </a:p>
          <a:p>
            <a:pPr algn="just"/>
            <a:r>
              <a:rPr lang="en-US" sz="3200" dirty="0">
                <a:latin typeface="Times New Roman" panose="02020603050405020304" pitchFamily="18" charset="0"/>
                <a:cs typeface="Times New Roman" panose="02020603050405020304" pitchFamily="18" charset="0"/>
              </a:rPr>
              <a:t>Social structures and group dynamics (e.g., hierarchies in primates) influence behaviours like aggression, cooperation, and mating.</a:t>
            </a:r>
          </a:p>
          <a:p>
            <a:pPr algn="just"/>
            <a:r>
              <a:rPr lang="en-US" sz="3200" b="1" dirty="0">
                <a:latin typeface="Times New Roman" panose="02020603050405020304" pitchFamily="18" charset="0"/>
                <a:cs typeface="Times New Roman" panose="02020603050405020304" pitchFamily="18" charset="0"/>
              </a:rPr>
              <a:t>3.	Threats and Predators:</a:t>
            </a:r>
          </a:p>
          <a:p>
            <a:pPr algn="just"/>
            <a:r>
              <a:rPr lang="en-US" sz="3200" dirty="0">
                <a:latin typeface="Times New Roman" panose="02020603050405020304" pitchFamily="18" charset="0"/>
                <a:cs typeface="Times New Roman" panose="02020603050405020304" pitchFamily="18" charset="0"/>
              </a:rPr>
              <a:t>Presence of predators triggers fight, flight, or freeze responses, mediated by rapid sensory processing and activation of the ANS.</a:t>
            </a:r>
          </a:p>
        </p:txBody>
      </p:sp>
    </p:spTree>
    <p:extLst>
      <p:ext uri="{BB962C8B-B14F-4D97-AF65-F5344CB8AC3E}">
        <p14:creationId xmlns:p14="http://schemas.microsoft.com/office/powerpoint/2010/main" val="29171244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315E9-1A10-3AFC-7003-2787226FE1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9C3A34-F640-4A27-A9B7-B8515DE9BDC7}"/>
              </a:ext>
            </a:extLst>
          </p:cNvPr>
          <p:cNvSpPr>
            <a:spLocks noGrp="1"/>
          </p:cNvSpPr>
          <p:nvPr>
            <p:ph type="title"/>
          </p:nvPr>
        </p:nvSpPr>
        <p:spPr>
          <a:xfrm>
            <a:off x="115169" y="143002"/>
            <a:ext cx="11934263" cy="889385"/>
          </a:xfrm>
        </p:spPr>
        <p:txBody>
          <a:bodyPr/>
          <a:lstStyle/>
          <a:p>
            <a:r>
              <a:rPr lang="en-US" b="1" dirty="0">
                <a:solidFill>
                  <a:srgbClr val="FF0000"/>
                </a:solidFill>
                <a:latin typeface="Times New Roman" panose="02020603050405020304" pitchFamily="18" charset="0"/>
                <a:cs typeface="Times New Roman" panose="02020603050405020304" pitchFamily="18" charset="0"/>
              </a:rPr>
              <a:t>Role of Internal Stimuli in Behaviour</a:t>
            </a:r>
            <a:endParaRPr lang="en-PK"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99069A4-433E-9DD4-1BA2-2C1DB2CA9027}"/>
              </a:ext>
            </a:extLst>
          </p:cNvPr>
          <p:cNvSpPr>
            <a:spLocks noGrp="1"/>
          </p:cNvSpPr>
          <p:nvPr>
            <p:ph idx="1"/>
          </p:nvPr>
        </p:nvSpPr>
        <p:spPr>
          <a:xfrm>
            <a:off x="142568" y="1032387"/>
            <a:ext cx="11906864" cy="5682611"/>
          </a:xfrm>
        </p:spPr>
        <p:txBody>
          <a:bodyPr>
            <a:normAutofit lnSpcReduction="10000"/>
          </a:bodyPr>
          <a:lstStyle/>
          <a:p>
            <a:pPr algn="just"/>
            <a:r>
              <a:rPr lang="en-US" sz="3200" b="1" dirty="0">
                <a:latin typeface="Times New Roman" panose="02020603050405020304" pitchFamily="18" charset="0"/>
                <a:cs typeface="Times New Roman" panose="02020603050405020304" pitchFamily="18" charset="0"/>
              </a:rPr>
              <a:t>1.	Physiological Needs:</a:t>
            </a:r>
          </a:p>
          <a:p>
            <a:pPr algn="just"/>
            <a:r>
              <a:rPr lang="en-US" sz="3200" dirty="0">
                <a:latin typeface="Times New Roman" panose="02020603050405020304" pitchFamily="18" charset="0"/>
                <a:cs typeface="Times New Roman" panose="02020603050405020304" pitchFamily="18" charset="0"/>
              </a:rPr>
              <a:t>Hunger, thirst, and fatigue act as drivers of exploratory or consumptive behaviours to restore balance.</a:t>
            </a:r>
          </a:p>
          <a:p>
            <a:pPr algn="just"/>
            <a:r>
              <a:rPr lang="en-US" sz="3200" dirty="0">
                <a:latin typeface="Times New Roman" panose="02020603050405020304" pitchFamily="18" charset="0"/>
                <a:cs typeface="Times New Roman" panose="02020603050405020304" pitchFamily="18" charset="0"/>
              </a:rPr>
              <a:t>For example, low glucose levels prompt feeding behaviour.</a:t>
            </a:r>
          </a:p>
          <a:p>
            <a:pPr algn="just"/>
            <a:r>
              <a:rPr lang="en-US" sz="3200" b="1" dirty="0">
                <a:latin typeface="Times New Roman" panose="02020603050405020304" pitchFamily="18" charset="0"/>
                <a:cs typeface="Times New Roman" panose="02020603050405020304" pitchFamily="18" charset="0"/>
              </a:rPr>
              <a:t>2.	Emotional States:</a:t>
            </a:r>
          </a:p>
          <a:p>
            <a:pPr algn="just"/>
            <a:r>
              <a:rPr lang="en-US" sz="3200" dirty="0">
                <a:latin typeface="Times New Roman" panose="02020603050405020304" pitchFamily="18" charset="0"/>
                <a:cs typeface="Times New Roman" panose="02020603050405020304" pitchFamily="18" charset="0"/>
              </a:rPr>
              <a:t>Fear, stress, or excitement, often mediated by the limbic system, drive immediate behavioural responses.</a:t>
            </a:r>
          </a:p>
          <a:p>
            <a:pPr algn="just"/>
            <a:r>
              <a:rPr lang="en-US" sz="3200" b="1" dirty="0">
                <a:latin typeface="Times New Roman" panose="02020603050405020304" pitchFamily="18" charset="0"/>
                <a:cs typeface="Times New Roman" panose="02020603050405020304" pitchFamily="18" charset="0"/>
              </a:rPr>
              <a:t>3.	Reproductive Hormones:</a:t>
            </a:r>
          </a:p>
          <a:p>
            <a:pPr algn="just"/>
            <a:r>
              <a:rPr lang="en-US" sz="3200" dirty="0">
                <a:latin typeface="Times New Roman" panose="02020603050405020304" pitchFamily="18" charset="0"/>
                <a:cs typeface="Times New Roman" panose="02020603050405020304" pitchFamily="18" charset="0"/>
              </a:rPr>
              <a:t>Internal hormonal cycles influence courtship, reproductive cycle, mating, and parental care behaviours.</a:t>
            </a:r>
          </a:p>
        </p:txBody>
      </p:sp>
    </p:spTree>
    <p:extLst>
      <p:ext uri="{BB962C8B-B14F-4D97-AF65-F5344CB8AC3E}">
        <p14:creationId xmlns:p14="http://schemas.microsoft.com/office/powerpoint/2010/main" val="12435991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48B42-E903-9276-EAC8-11A81E3D8B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12D1A9-AAA1-C8F0-88CD-4C3555512FB8}"/>
              </a:ext>
            </a:extLst>
          </p:cNvPr>
          <p:cNvSpPr>
            <a:spLocks noGrp="1"/>
          </p:cNvSpPr>
          <p:nvPr>
            <p:ph type="title"/>
          </p:nvPr>
        </p:nvSpPr>
        <p:spPr>
          <a:xfrm>
            <a:off x="115169" y="143002"/>
            <a:ext cx="11934263" cy="889385"/>
          </a:xfrm>
        </p:spPr>
        <p:txBody>
          <a:bodyPr/>
          <a:lstStyle/>
          <a:p>
            <a:r>
              <a:rPr lang="en-US" b="1" dirty="0">
                <a:solidFill>
                  <a:srgbClr val="FF0000"/>
                </a:solidFill>
                <a:latin typeface="Times New Roman" panose="02020603050405020304" pitchFamily="18" charset="0"/>
                <a:cs typeface="Times New Roman" panose="02020603050405020304" pitchFamily="18" charset="0"/>
              </a:rPr>
              <a:t>Animal Responses to Changed Environments</a:t>
            </a:r>
            <a:endParaRPr lang="en-PK"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840AF73-D466-CA38-6512-F660C1F68A52}"/>
              </a:ext>
            </a:extLst>
          </p:cNvPr>
          <p:cNvSpPr>
            <a:spLocks noGrp="1"/>
          </p:cNvSpPr>
          <p:nvPr>
            <p:ph idx="1"/>
          </p:nvPr>
        </p:nvSpPr>
        <p:spPr>
          <a:xfrm>
            <a:off x="142568" y="1032387"/>
            <a:ext cx="11906864" cy="5682611"/>
          </a:xfrm>
        </p:spPr>
        <p:txBody>
          <a:bodyPr>
            <a:normAutofit/>
          </a:bodyPr>
          <a:lstStyle/>
          <a:p>
            <a:pPr algn="just"/>
            <a:r>
              <a:rPr lang="en-US" sz="3200" dirty="0">
                <a:latin typeface="Times New Roman" panose="02020603050405020304" pitchFamily="18" charset="0"/>
                <a:cs typeface="Times New Roman" panose="02020603050405020304" pitchFamily="18" charset="0"/>
              </a:rPr>
              <a:t>Environmental changes—whether acute or chronic—pose significant challenges to animals. These changes may be natural (e.g., seasonal shifts) or anthropogenic (e.g., habitat destruction, climate change).</a:t>
            </a:r>
          </a:p>
          <a:p>
            <a:pPr algn="just"/>
            <a:r>
              <a:rPr lang="en-US" sz="3200" b="1" dirty="0">
                <a:latin typeface="Times New Roman" panose="02020603050405020304" pitchFamily="18" charset="0"/>
                <a:cs typeface="Times New Roman" panose="02020603050405020304" pitchFamily="18" charset="0"/>
              </a:rPr>
              <a:t>1. Short-Term Responses:</a:t>
            </a:r>
          </a:p>
          <a:p>
            <a:pPr algn="just"/>
            <a:r>
              <a:rPr lang="en-US" sz="3200" b="1" dirty="0">
                <a:latin typeface="Times New Roman" panose="02020603050405020304" pitchFamily="18" charset="0"/>
                <a:cs typeface="Times New Roman" panose="02020603050405020304" pitchFamily="18" charset="0"/>
              </a:rPr>
              <a:t>Acute Stress Responses: </a:t>
            </a:r>
            <a:r>
              <a:rPr lang="en-US" sz="3200" dirty="0">
                <a:latin typeface="Times New Roman" panose="02020603050405020304" pitchFamily="18" charset="0"/>
                <a:cs typeface="Times New Roman" panose="02020603050405020304" pitchFamily="18" charset="0"/>
              </a:rPr>
              <a:t>Animals respond to immediate challenges, such as predator attacks or sudden temperature changes, by activating the hypothalamic-pituitary-adrenal (HPA) axis and releasing stress hormones like cortisol.</a:t>
            </a:r>
          </a:p>
          <a:p>
            <a:pPr algn="just"/>
            <a:r>
              <a:rPr lang="en-US" sz="3200" b="1" dirty="0">
                <a:latin typeface="Times New Roman" panose="02020603050405020304" pitchFamily="18" charset="0"/>
                <a:cs typeface="Times New Roman" panose="02020603050405020304" pitchFamily="18" charset="0"/>
              </a:rPr>
              <a:t>Behavioural Adjustments: </a:t>
            </a:r>
            <a:r>
              <a:rPr lang="en-US" sz="3200" dirty="0">
                <a:latin typeface="Times New Roman" panose="02020603050405020304" pitchFamily="18" charset="0"/>
                <a:cs typeface="Times New Roman" panose="02020603050405020304" pitchFamily="18" charset="0"/>
              </a:rPr>
              <a:t>Animals may hide, flee, or modify foraging patterns to cope with rapid changes.</a:t>
            </a:r>
          </a:p>
        </p:txBody>
      </p:sp>
    </p:spTree>
    <p:extLst>
      <p:ext uri="{BB962C8B-B14F-4D97-AF65-F5344CB8AC3E}">
        <p14:creationId xmlns:p14="http://schemas.microsoft.com/office/powerpoint/2010/main" val="23752550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C5072-C82C-96AB-E1B4-326E386C61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FED826-F92E-33FC-2202-21CE076AB90A}"/>
              </a:ext>
            </a:extLst>
          </p:cNvPr>
          <p:cNvSpPr>
            <a:spLocks noGrp="1"/>
          </p:cNvSpPr>
          <p:nvPr>
            <p:ph type="title"/>
          </p:nvPr>
        </p:nvSpPr>
        <p:spPr>
          <a:xfrm>
            <a:off x="115169" y="143002"/>
            <a:ext cx="11934263" cy="889385"/>
          </a:xfrm>
        </p:spPr>
        <p:txBody>
          <a:bodyPr/>
          <a:lstStyle/>
          <a:p>
            <a:r>
              <a:rPr lang="en-US" b="1" dirty="0">
                <a:solidFill>
                  <a:srgbClr val="FF0000"/>
                </a:solidFill>
                <a:latin typeface="Times New Roman" panose="02020603050405020304" pitchFamily="18" charset="0"/>
                <a:cs typeface="Times New Roman" panose="02020603050405020304" pitchFamily="18" charset="0"/>
              </a:rPr>
              <a:t>Animal Responses to Changed Environments</a:t>
            </a:r>
            <a:endParaRPr lang="en-PK"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5AAB094-7BAD-7D23-8688-0249E833699F}"/>
              </a:ext>
            </a:extLst>
          </p:cNvPr>
          <p:cNvSpPr>
            <a:spLocks noGrp="1"/>
          </p:cNvSpPr>
          <p:nvPr>
            <p:ph idx="1"/>
          </p:nvPr>
        </p:nvSpPr>
        <p:spPr>
          <a:xfrm>
            <a:off x="142568" y="1032387"/>
            <a:ext cx="11906864" cy="5682611"/>
          </a:xfrm>
        </p:spPr>
        <p:txBody>
          <a:bodyPr>
            <a:normAutofit fontScale="92500" lnSpcReduction="20000"/>
          </a:bodyPr>
          <a:lstStyle/>
          <a:p>
            <a:pPr algn="just"/>
            <a:r>
              <a:rPr lang="en-US" sz="3200" b="1" dirty="0">
                <a:latin typeface="Times New Roman" panose="02020603050405020304" pitchFamily="18" charset="0"/>
                <a:cs typeface="Times New Roman" panose="02020603050405020304" pitchFamily="18" charset="0"/>
              </a:rPr>
              <a:t>2. Long-Term Adaptations:</a:t>
            </a:r>
          </a:p>
          <a:p>
            <a:pPr algn="just"/>
            <a:r>
              <a:rPr lang="en-US" sz="3200" b="1" dirty="0">
                <a:latin typeface="Times New Roman" panose="02020603050405020304" pitchFamily="18" charset="0"/>
                <a:cs typeface="Times New Roman" panose="02020603050405020304" pitchFamily="18" charset="0"/>
              </a:rPr>
              <a:t>Behavioural Plasticity:</a:t>
            </a:r>
          </a:p>
          <a:p>
            <a:pPr algn="just"/>
            <a:r>
              <a:rPr lang="en-US" sz="3200" dirty="0">
                <a:latin typeface="Times New Roman" panose="02020603050405020304" pitchFamily="18" charset="0"/>
                <a:cs typeface="Times New Roman" panose="02020603050405020304" pitchFamily="18" charset="0"/>
              </a:rPr>
              <a:t>Animals learn and adjust their behaviours to cope with prolonged environmental changes, such as urbanization. For instance, certain bird species adapt to noisy urban areas by modifying the frequency of their songs.</a:t>
            </a:r>
          </a:p>
          <a:p>
            <a:pPr algn="just"/>
            <a:r>
              <a:rPr lang="en-US" sz="3200" b="1" dirty="0">
                <a:latin typeface="Times New Roman" panose="02020603050405020304" pitchFamily="18" charset="0"/>
                <a:cs typeface="Times New Roman" panose="02020603050405020304" pitchFamily="18" charset="0"/>
              </a:rPr>
              <a:t>Physiological Adaptations:</a:t>
            </a:r>
          </a:p>
          <a:p>
            <a:pPr algn="just"/>
            <a:r>
              <a:rPr lang="en-US" sz="3200" dirty="0">
                <a:latin typeface="Times New Roman" panose="02020603050405020304" pitchFamily="18" charset="0"/>
                <a:cs typeface="Times New Roman" panose="02020603050405020304" pitchFamily="18" charset="0"/>
              </a:rPr>
              <a:t>Long-term exposure to environmental stressors can lead to changes in metabolism, immune function, and reproductive strategies.</a:t>
            </a:r>
          </a:p>
          <a:p>
            <a:pPr algn="just"/>
            <a:r>
              <a:rPr lang="en-US" sz="3200" b="1" dirty="0">
                <a:latin typeface="Times New Roman" panose="02020603050405020304" pitchFamily="18" charset="0"/>
                <a:cs typeface="Times New Roman" panose="02020603050405020304" pitchFamily="18" charset="0"/>
              </a:rPr>
              <a:t>Evolutionary Changes:</a:t>
            </a:r>
          </a:p>
          <a:p>
            <a:pPr algn="just"/>
            <a:r>
              <a:rPr lang="en-US" sz="3200" dirty="0">
                <a:latin typeface="Times New Roman" panose="02020603050405020304" pitchFamily="18" charset="0"/>
                <a:cs typeface="Times New Roman" panose="02020603050405020304" pitchFamily="18" charset="0"/>
              </a:rPr>
              <a:t>Over generations, populations may develop heritable traits better suited to new environments, such as resistance to pollutants or changes in body size to cope with temperature variations.</a:t>
            </a:r>
          </a:p>
        </p:txBody>
      </p:sp>
    </p:spTree>
    <p:extLst>
      <p:ext uri="{BB962C8B-B14F-4D97-AF65-F5344CB8AC3E}">
        <p14:creationId xmlns:p14="http://schemas.microsoft.com/office/powerpoint/2010/main" val="22755382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98917-6B02-E747-4CFF-CC7BBBBE99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94F529-CCAD-0FFC-00AA-38A54885D0B5}"/>
              </a:ext>
            </a:extLst>
          </p:cNvPr>
          <p:cNvSpPr>
            <a:spLocks noGrp="1"/>
          </p:cNvSpPr>
          <p:nvPr>
            <p:ph type="title"/>
          </p:nvPr>
        </p:nvSpPr>
        <p:spPr>
          <a:xfrm>
            <a:off x="115169" y="143002"/>
            <a:ext cx="11934263" cy="889385"/>
          </a:xfrm>
        </p:spPr>
        <p:txBody>
          <a:bodyPr/>
          <a:lstStyle/>
          <a:p>
            <a:r>
              <a:rPr lang="en-US" b="1" dirty="0">
                <a:solidFill>
                  <a:srgbClr val="FF0000"/>
                </a:solidFill>
                <a:latin typeface="Times New Roman" panose="02020603050405020304" pitchFamily="18" charset="0"/>
                <a:cs typeface="Times New Roman" panose="02020603050405020304" pitchFamily="18" charset="0"/>
              </a:rPr>
              <a:t>Physiology of Behaviour in Changed Environments</a:t>
            </a:r>
            <a:endParaRPr lang="en-PK"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7302D27-A023-E036-6571-1ACF2848508D}"/>
              </a:ext>
            </a:extLst>
          </p:cNvPr>
          <p:cNvSpPr>
            <a:spLocks noGrp="1"/>
          </p:cNvSpPr>
          <p:nvPr>
            <p:ph idx="1"/>
          </p:nvPr>
        </p:nvSpPr>
        <p:spPr>
          <a:xfrm>
            <a:off x="142568" y="1032387"/>
            <a:ext cx="11906864" cy="5682611"/>
          </a:xfrm>
        </p:spPr>
        <p:txBody>
          <a:bodyPr>
            <a:normAutofit lnSpcReduction="10000"/>
          </a:bodyPr>
          <a:lstStyle/>
          <a:p>
            <a:pPr algn="just"/>
            <a:r>
              <a:rPr lang="en-US" sz="3200" dirty="0">
                <a:latin typeface="Times New Roman" panose="02020603050405020304" pitchFamily="18" charset="0"/>
                <a:cs typeface="Times New Roman" panose="02020603050405020304" pitchFamily="18" charset="0"/>
              </a:rPr>
              <a:t>The physiological mechanisms underlying behaviour are particularly evident when animals encounter new or stressful environments. These mechanisms involve:</a:t>
            </a:r>
          </a:p>
          <a:p>
            <a:pPr algn="just"/>
            <a:r>
              <a:rPr lang="en-US" sz="3200" b="1" dirty="0">
                <a:latin typeface="Times New Roman" panose="02020603050405020304" pitchFamily="18" charset="0"/>
                <a:cs typeface="Times New Roman" panose="02020603050405020304" pitchFamily="18" charset="0"/>
              </a:rPr>
              <a:t>1. Thermoregulation:</a:t>
            </a:r>
          </a:p>
          <a:p>
            <a:pPr algn="just"/>
            <a:r>
              <a:rPr lang="en-US" sz="3200" dirty="0">
                <a:latin typeface="Times New Roman" panose="02020603050405020304" pitchFamily="18" charset="0"/>
                <a:cs typeface="Times New Roman" panose="02020603050405020304" pitchFamily="18" charset="0"/>
              </a:rPr>
              <a:t>Animals in extreme climates, such as deserts or polar regions, exhibit behaviours like burrowing or hibernation, driven by physiological needs to conserve energy and maintain body temperature.</a:t>
            </a:r>
          </a:p>
          <a:p>
            <a:pPr algn="just"/>
            <a:r>
              <a:rPr lang="en-US" sz="3200" b="1" dirty="0">
                <a:latin typeface="Times New Roman" panose="02020603050405020304" pitchFamily="18" charset="0"/>
                <a:cs typeface="Times New Roman" panose="02020603050405020304" pitchFamily="18" charset="0"/>
              </a:rPr>
              <a:t>2. Hydration and Osmoregulation:</a:t>
            </a:r>
          </a:p>
          <a:p>
            <a:pPr algn="just"/>
            <a:r>
              <a:rPr lang="en-US" sz="3200" dirty="0">
                <a:latin typeface="Times New Roman" panose="02020603050405020304" pitchFamily="18" charset="0"/>
                <a:cs typeface="Times New Roman" panose="02020603050405020304" pitchFamily="18" charset="0"/>
              </a:rPr>
              <a:t>Aquatic animals in changing salinity environments regulate their internal osmotic balance through specialized organs, such as gills or kidneys.</a:t>
            </a:r>
          </a:p>
        </p:txBody>
      </p:sp>
    </p:spTree>
    <p:extLst>
      <p:ext uri="{BB962C8B-B14F-4D97-AF65-F5344CB8AC3E}">
        <p14:creationId xmlns:p14="http://schemas.microsoft.com/office/powerpoint/2010/main" val="25120864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8BA72-ABE7-9C83-D3DC-0DC1F6BB91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3DE657-AB67-F3CE-7BB2-12DFD0733C8E}"/>
              </a:ext>
            </a:extLst>
          </p:cNvPr>
          <p:cNvSpPr>
            <a:spLocks noGrp="1"/>
          </p:cNvSpPr>
          <p:nvPr>
            <p:ph type="title"/>
          </p:nvPr>
        </p:nvSpPr>
        <p:spPr>
          <a:xfrm>
            <a:off x="115169" y="143002"/>
            <a:ext cx="11934263" cy="889385"/>
          </a:xfrm>
        </p:spPr>
        <p:txBody>
          <a:bodyPr/>
          <a:lstStyle/>
          <a:p>
            <a:r>
              <a:rPr lang="en-US" b="1" dirty="0">
                <a:solidFill>
                  <a:srgbClr val="FF0000"/>
                </a:solidFill>
                <a:latin typeface="Times New Roman" panose="02020603050405020304" pitchFamily="18" charset="0"/>
                <a:cs typeface="Times New Roman" panose="02020603050405020304" pitchFamily="18" charset="0"/>
              </a:rPr>
              <a:t>Physiology of Behaviour in Changed Environments</a:t>
            </a:r>
            <a:endParaRPr lang="en-PK"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9362E0E-9FFE-FAE5-4101-09C1594F3618}"/>
              </a:ext>
            </a:extLst>
          </p:cNvPr>
          <p:cNvSpPr>
            <a:spLocks noGrp="1"/>
          </p:cNvSpPr>
          <p:nvPr>
            <p:ph idx="1"/>
          </p:nvPr>
        </p:nvSpPr>
        <p:spPr>
          <a:xfrm>
            <a:off x="142568" y="1032387"/>
            <a:ext cx="11906864" cy="5682611"/>
          </a:xfrm>
        </p:spPr>
        <p:txBody>
          <a:bodyPr>
            <a:normAutofit/>
          </a:bodyPr>
          <a:lstStyle/>
          <a:p>
            <a:pPr algn="just"/>
            <a:r>
              <a:rPr lang="en-US" sz="3200" b="1" dirty="0">
                <a:latin typeface="Times New Roman" panose="02020603050405020304" pitchFamily="18" charset="0"/>
                <a:cs typeface="Times New Roman" panose="02020603050405020304" pitchFamily="18" charset="0"/>
              </a:rPr>
              <a:t>3. Metabolic Adjustments:</a:t>
            </a:r>
          </a:p>
          <a:p>
            <a:pPr algn="just"/>
            <a:r>
              <a:rPr lang="en-US" sz="3200" dirty="0">
                <a:latin typeface="Times New Roman" panose="02020603050405020304" pitchFamily="18" charset="0"/>
                <a:cs typeface="Times New Roman" panose="02020603050405020304" pitchFamily="18" charset="0"/>
              </a:rPr>
              <a:t>In low-resource environments, animals may lower their metabolic rates (e.g., torpor in small mammals) to conserve energy.</a:t>
            </a:r>
          </a:p>
          <a:p>
            <a:pPr algn="just"/>
            <a:r>
              <a:rPr lang="en-US" sz="3200" b="1" dirty="0">
                <a:latin typeface="Times New Roman" panose="02020603050405020304" pitchFamily="18" charset="0"/>
                <a:cs typeface="Times New Roman" panose="02020603050405020304" pitchFamily="18" charset="0"/>
              </a:rPr>
              <a:t>4. Stress and Chronic Environmental Change:</a:t>
            </a:r>
          </a:p>
          <a:p>
            <a:pPr algn="just"/>
            <a:r>
              <a:rPr lang="en-US" sz="3200" dirty="0">
                <a:latin typeface="Times New Roman" panose="02020603050405020304" pitchFamily="18" charset="0"/>
                <a:cs typeface="Times New Roman" panose="02020603050405020304" pitchFamily="18" charset="0"/>
              </a:rPr>
              <a:t>Prolonged exposure to environmental stressors (e.g., deforestation or climate change) can lead to chronic activation of stress pathways, affecting reproduction, immunity, and longevity.</a:t>
            </a:r>
          </a:p>
          <a:p>
            <a:pPr algn="just"/>
            <a:r>
              <a:rPr lang="en-US" sz="3200" dirty="0">
                <a:latin typeface="Times New Roman" panose="02020603050405020304" pitchFamily="18" charset="0"/>
                <a:cs typeface="Times New Roman" panose="02020603050405020304" pitchFamily="18" charset="0"/>
              </a:rPr>
              <a:t>For example, coral bleaching is a physiological response to thermal stress, where symbiotic algae are expelled.</a:t>
            </a:r>
          </a:p>
        </p:txBody>
      </p:sp>
    </p:spTree>
    <p:extLst>
      <p:ext uri="{BB962C8B-B14F-4D97-AF65-F5344CB8AC3E}">
        <p14:creationId xmlns:p14="http://schemas.microsoft.com/office/powerpoint/2010/main" val="8615033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FE70D-E278-5BCF-563C-9345E9F935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762712-D390-6DFB-263E-F04E55C65FBC}"/>
              </a:ext>
            </a:extLst>
          </p:cNvPr>
          <p:cNvSpPr>
            <a:spLocks noGrp="1"/>
          </p:cNvSpPr>
          <p:nvPr>
            <p:ph type="title"/>
          </p:nvPr>
        </p:nvSpPr>
        <p:spPr>
          <a:xfrm>
            <a:off x="115169" y="143002"/>
            <a:ext cx="11934263" cy="889385"/>
          </a:xfrm>
        </p:spPr>
        <p:txBody>
          <a:bodyPr/>
          <a:lstStyle/>
          <a:p>
            <a:r>
              <a:rPr lang="en-US" b="1" dirty="0">
                <a:solidFill>
                  <a:srgbClr val="FF0000"/>
                </a:solidFill>
                <a:latin typeface="Times New Roman" panose="02020603050405020304" pitchFamily="18" charset="0"/>
                <a:cs typeface="Times New Roman" panose="02020603050405020304" pitchFamily="18" charset="0"/>
              </a:rPr>
              <a:t>Conclusion</a:t>
            </a:r>
            <a:endParaRPr lang="en-PK"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A708C47-258E-22DC-A6E7-9446E61094EE}"/>
              </a:ext>
            </a:extLst>
          </p:cNvPr>
          <p:cNvSpPr>
            <a:spLocks noGrp="1"/>
          </p:cNvSpPr>
          <p:nvPr>
            <p:ph idx="1"/>
          </p:nvPr>
        </p:nvSpPr>
        <p:spPr>
          <a:xfrm>
            <a:off x="142568" y="1032387"/>
            <a:ext cx="11906864" cy="5682611"/>
          </a:xfrm>
        </p:spPr>
        <p:txBody>
          <a:bodyPr>
            <a:normAutofit/>
          </a:bodyPr>
          <a:lstStyle/>
          <a:p>
            <a:pPr algn="just"/>
            <a:r>
              <a:rPr lang="en-US" sz="3600" dirty="0">
                <a:latin typeface="Times New Roman" panose="02020603050405020304" pitchFamily="18" charset="0"/>
                <a:cs typeface="Times New Roman" panose="02020603050405020304" pitchFamily="18" charset="0"/>
              </a:rPr>
              <a:t>The development of behaviour and its underlying neural and physiological mechanisms are deeply interconnected. </a:t>
            </a:r>
          </a:p>
          <a:p>
            <a:pPr algn="just"/>
            <a:r>
              <a:rPr lang="en-US" sz="3600" dirty="0">
                <a:latin typeface="Times New Roman" panose="02020603050405020304" pitchFamily="18" charset="0"/>
                <a:cs typeface="Times New Roman" panose="02020603050405020304" pitchFamily="18" charset="0"/>
              </a:rPr>
              <a:t>Internal and external stimuli drive responses essential for survival and adaptation. However, environmental changes pose unique challenges, requiring both immediate and long-term physiological and behavioural adjustments. </a:t>
            </a:r>
          </a:p>
          <a:p>
            <a:pPr algn="just"/>
            <a:r>
              <a:rPr lang="en-US" sz="3600" dirty="0">
                <a:latin typeface="Times New Roman" panose="02020603050405020304" pitchFamily="18" charset="0"/>
                <a:cs typeface="Times New Roman" panose="02020603050405020304" pitchFamily="18" charset="0"/>
              </a:rPr>
              <a:t>Understanding these processes is crucial for conserving biodiversity and managing ecosystems in the face of global change.</a:t>
            </a:r>
          </a:p>
        </p:txBody>
      </p:sp>
    </p:spTree>
    <p:extLst>
      <p:ext uri="{BB962C8B-B14F-4D97-AF65-F5344CB8AC3E}">
        <p14:creationId xmlns:p14="http://schemas.microsoft.com/office/powerpoint/2010/main" val="25218942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CC1C7-078B-3B6C-1683-E5A7DD84ED69}"/>
              </a:ext>
            </a:extLst>
          </p:cNvPr>
          <p:cNvSpPr>
            <a:spLocks noGrp="1"/>
          </p:cNvSpPr>
          <p:nvPr>
            <p:ph type="title"/>
          </p:nvPr>
        </p:nvSpPr>
        <p:spPr>
          <a:xfrm>
            <a:off x="115169" y="143002"/>
            <a:ext cx="11934263" cy="889385"/>
          </a:xfrm>
        </p:spPr>
        <p:txBody>
          <a:bodyPr/>
          <a:lstStyle/>
          <a:p>
            <a:r>
              <a:rPr lang="en-US" b="1" dirty="0">
                <a:solidFill>
                  <a:srgbClr val="FF0000"/>
                </a:solidFill>
                <a:latin typeface="Times New Roman" panose="02020603050405020304" pitchFamily="18" charset="0"/>
                <a:cs typeface="Times New Roman" panose="02020603050405020304" pitchFamily="18" charset="0"/>
              </a:rPr>
              <a:t>Understanding Behavioural Development</a:t>
            </a:r>
            <a:endParaRPr lang="en-PK"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E25A72A-3E6A-664B-AE13-C29ACFCCD6D6}"/>
              </a:ext>
            </a:extLst>
          </p:cNvPr>
          <p:cNvSpPr>
            <a:spLocks noGrp="1"/>
          </p:cNvSpPr>
          <p:nvPr>
            <p:ph idx="1"/>
          </p:nvPr>
        </p:nvSpPr>
        <p:spPr>
          <a:xfrm>
            <a:off x="142568" y="1032387"/>
            <a:ext cx="11906864" cy="5682611"/>
          </a:xfrm>
        </p:spPr>
        <p:txBody>
          <a:bodyPr>
            <a:normAutofit lnSpcReduction="10000"/>
          </a:bodyPr>
          <a:lstStyle/>
          <a:p>
            <a:pPr algn="just"/>
            <a:r>
              <a:rPr lang="en-US" sz="4000" dirty="0">
                <a:latin typeface="Times New Roman" panose="02020603050405020304" pitchFamily="18" charset="0"/>
                <a:cs typeface="Times New Roman" panose="02020603050405020304" pitchFamily="18" charset="0"/>
              </a:rPr>
              <a:t>The development of behaviour in animals is influenced by a combination of genetic predispositions, neural development, physiological processes, and environmental experiences. </a:t>
            </a:r>
          </a:p>
          <a:p>
            <a:pPr algn="just"/>
            <a:r>
              <a:rPr lang="en-US" sz="4000" dirty="0">
                <a:latin typeface="Times New Roman" panose="02020603050405020304" pitchFamily="18" charset="0"/>
                <a:cs typeface="Times New Roman" panose="02020603050405020304" pitchFamily="18" charset="0"/>
              </a:rPr>
              <a:t>These factors work together to shape an organism's responses to its internal and external environments. </a:t>
            </a:r>
          </a:p>
          <a:p>
            <a:pPr algn="just"/>
            <a:r>
              <a:rPr lang="en-US" sz="4000" dirty="0">
                <a:latin typeface="Times New Roman" panose="02020603050405020304" pitchFamily="18" charset="0"/>
                <a:cs typeface="Times New Roman" panose="02020603050405020304" pitchFamily="18" charset="0"/>
              </a:rPr>
              <a:t>Behaviour is an adaptive trait, evolving to optimize survival and reproduction within specific ecological niches.</a:t>
            </a:r>
            <a:endParaRPr lang="en-PK"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09914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069AF-44CA-7847-62D7-1E0ADA38A77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A8D7031-E1FA-10C4-6559-D9B27EFADCA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36969023"/>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E14F7-ABF3-B5B3-A4D6-14B9B158FCA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544F9D9-3E45-072E-70D9-C9F0AB71C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0235"/>
          </a:xfrm>
          <a:prstGeom prst="rect">
            <a:avLst/>
          </a:prstGeom>
        </p:spPr>
      </p:pic>
    </p:spTree>
    <p:extLst>
      <p:ext uri="{BB962C8B-B14F-4D97-AF65-F5344CB8AC3E}">
        <p14:creationId xmlns:p14="http://schemas.microsoft.com/office/powerpoint/2010/main" val="80184768"/>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35658-D1BE-8DA7-E845-7871E821B93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1F7862-FE5B-D3D0-7CDE-7ED7E84CB99B}"/>
              </a:ext>
            </a:extLst>
          </p:cNvPr>
          <p:cNvSpPr>
            <a:spLocks noGrp="1"/>
          </p:cNvSpPr>
          <p:nvPr>
            <p:ph idx="1"/>
          </p:nvPr>
        </p:nvSpPr>
        <p:spPr>
          <a:xfrm>
            <a:off x="1027470" y="2462980"/>
            <a:ext cx="10564761" cy="2182761"/>
          </a:xfrm>
        </p:spPr>
        <p:txBody>
          <a:bodyPr>
            <a:normAutofit/>
          </a:bodyPr>
          <a:lstStyle/>
          <a:p>
            <a:pPr marL="0" indent="0" algn="just">
              <a:buNone/>
            </a:pPr>
            <a:r>
              <a:rPr lang="en-US" sz="12900" b="1" dirty="0">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338716599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A0D4C-8931-3DB2-6AD0-1E81BF5E62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17C2AE-849D-19A1-6F7A-75EBA0153987}"/>
              </a:ext>
            </a:extLst>
          </p:cNvPr>
          <p:cNvSpPr>
            <a:spLocks noGrp="1"/>
          </p:cNvSpPr>
          <p:nvPr>
            <p:ph type="title"/>
          </p:nvPr>
        </p:nvSpPr>
        <p:spPr>
          <a:xfrm>
            <a:off x="115169" y="143002"/>
            <a:ext cx="11934263" cy="889385"/>
          </a:xfrm>
        </p:spPr>
        <p:txBody>
          <a:bodyPr/>
          <a:lstStyle/>
          <a:p>
            <a:r>
              <a:rPr lang="en-US" b="1" dirty="0">
                <a:solidFill>
                  <a:srgbClr val="FF0000"/>
                </a:solidFill>
                <a:latin typeface="Times New Roman" panose="02020603050405020304" pitchFamily="18" charset="0"/>
                <a:cs typeface="Times New Roman" panose="02020603050405020304" pitchFamily="18" charset="0"/>
              </a:rPr>
              <a:t>Neural Mechanisms Influencing Behaviour:</a:t>
            </a:r>
            <a:endParaRPr lang="en-PK"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F4CF766-5E27-4809-1352-592255B9F525}"/>
              </a:ext>
            </a:extLst>
          </p:cNvPr>
          <p:cNvSpPr>
            <a:spLocks noGrp="1"/>
          </p:cNvSpPr>
          <p:nvPr>
            <p:ph idx="1"/>
          </p:nvPr>
        </p:nvSpPr>
        <p:spPr>
          <a:xfrm>
            <a:off x="142568" y="1032387"/>
            <a:ext cx="11906864" cy="5682611"/>
          </a:xfrm>
        </p:spPr>
        <p:txBody>
          <a:bodyPr>
            <a:noAutofit/>
          </a:bodyPr>
          <a:lstStyle/>
          <a:p>
            <a:pPr algn="just"/>
            <a:r>
              <a:rPr lang="en-US" sz="3400" b="1" dirty="0">
                <a:latin typeface="Times New Roman" panose="02020603050405020304" pitchFamily="18" charset="0"/>
                <a:cs typeface="Times New Roman" panose="02020603050405020304" pitchFamily="18" charset="0"/>
              </a:rPr>
              <a:t>1. Neural Plasticity and Learning:</a:t>
            </a:r>
          </a:p>
          <a:p>
            <a:pPr algn="just"/>
            <a:r>
              <a:rPr lang="en-US" sz="3400" dirty="0">
                <a:latin typeface="Times New Roman" panose="02020603050405020304" pitchFamily="18" charset="0"/>
                <a:cs typeface="Times New Roman" panose="02020603050405020304" pitchFamily="18" charset="0"/>
              </a:rPr>
              <a:t>Neural plasticity, the brain's ability to adapt and reorganize in response to experience, is central to behavioural development.</a:t>
            </a:r>
          </a:p>
          <a:p>
            <a:pPr algn="just"/>
            <a:r>
              <a:rPr lang="en-US" sz="3400" dirty="0">
                <a:latin typeface="Times New Roman" panose="02020603050405020304" pitchFamily="18" charset="0"/>
                <a:cs typeface="Times New Roman" panose="02020603050405020304" pitchFamily="18" charset="0"/>
              </a:rPr>
              <a:t>Critical periods in development allow organisms to learn specific behaviours or responses, often driven by sensory inputs from the environment (e.g., bird song learning in certain species).</a:t>
            </a:r>
          </a:p>
          <a:p>
            <a:pPr algn="just"/>
            <a:r>
              <a:rPr lang="en-US" sz="3400" dirty="0">
                <a:latin typeface="Times New Roman" panose="02020603050405020304" pitchFamily="18" charset="0"/>
                <a:cs typeface="Times New Roman" panose="02020603050405020304" pitchFamily="18" charset="0"/>
              </a:rPr>
              <a:t>Neural pathways, including those involving the hippocampus and prefrontal cortex, facilitate memory formation, spatial navigation, and decision-making.</a:t>
            </a:r>
          </a:p>
        </p:txBody>
      </p:sp>
    </p:spTree>
    <p:extLst>
      <p:ext uri="{BB962C8B-B14F-4D97-AF65-F5344CB8AC3E}">
        <p14:creationId xmlns:p14="http://schemas.microsoft.com/office/powerpoint/2010/main" val="6124605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66C44-6AC9-4418-57B9-E66CBC546B3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FA0C4DB-5361-AA3A-CB15-AB773C630D99}"/>
              </a:ext>
            </a:extLst>
          </p:cNvPr>
          <p:cNvPicPr>
            <a:picLocks noChangeAspect="1"/>
          </p:cNvPicPr>
          <p:nvPr/>
        </p:nvPicPr>
        <p:blipFill>
          <a:blip r:embed="rId2"/>
          <a:stretch>
            <a:fillRect/>
          </a:stretch>
        </p:blipFill>
        <p:spPr>
          <a:xfrm>
            <a:off x="959358" y="0"/>
            <a:ext cx="10273284" cy="6858000"/>
          </a:xfrm>
          <a:prstGeom prst="rect">
            <a:avLst/>
          </a:prstGeom>
        </p:spPr>
      </p:pic>
    </p:spTree>
    <p:extLst>
      <p:ext uri="{BB962C8B-B14F-4D97-AF65-F5344CB8AC3E}">
        <p14:creationId xmlns:p14="http://schemas.microsoft.com/office/powerpoint/2010/main" val="39164483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063C1-E942-C031-4434-F0D57BD99F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F9A53A-960D-8C08-07BA-534CB2791048}"/>
              </a:ext>
            </a:extLst>
          </p:cNvPr>
          <p:cNvSpPr>
            <a:spLocks noGrp="1"/>
          </p:cNvSpPr>
          <p:nvPr>
            <p:ph type="title"/>
          </p:nvPr>
        </p:nvSpPr>
        <p:spPr>
          <a:xfrm>
            <a:off x="115169" y="143002"/>
            <a:ext cx="11934263" cy="889385"/>
          </a:xfrm>
        </p:spPr>
        <p:txBody>
          <a:bodyPr/>
          <a:lstStyle/>
          <a:p>
            <a:r>
              <a:rPr lang="en-US" b="1" dirty="0">
                <a:solidFill>
                  <a:srgbClr val="FF0000"/>
                </a:solidFill>
                <a:latin typeface="Times New Roman" panose="02020603050405020304" pitchFamily="18" charset="0"/>
                <a:cs typeface="Times New Roman" panose="02020603050405020304" pitchFamily="18" charset="0"/>
              </a:rPr>
              <a:t>Neural Mechanisms Influencing Behaviour:</a:t>
            </a:r>
            <a:endParaRPr lang="en-PK"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8AFFEC3-598B-3796-0AB4-28006B166064}"/>
              </a:ext>
            </a:extLst>
          </p:cNvPr>
          <p:cNvSpPr>
            <a:spLocks noGrp="1"/>
          </p:cNvSpPr>
          <p:nvPr>
            <p:ph idx="1"/>
          </p:nvPr>
        </p:nvSpPr>
        <p:spPr>
          <a:xfrm>
            <a:off x="142568" y="1032387"/>
            <a:ext cx="11906864" cy="5682611"/>
          </a:xfrm>
        </p:spPr>
        <p:txBody>
          <a:bodyPr>
            <a:normAutofit/>
          </a:bodyPr>
          <a:lstStyle/>
          <a:p>
            <a:pPr algn="just"/>
            <a:r>
              <a:rPr lang="en-US" sz="4000" b="1" dirty="0">
                <a:latin typeface="Times New Roman" panose="02020603050405020304" pitchFamily="18" charset="0"/>
                <a:cs typeface="Times New Roman" panose="02020603050405020304" pitchFamily="18" charset="0"/>
              </a:rPr>
              <a:t>2. Neurotransmitters and Modulators:</a:t>
            </a:r>
          </a:p>
          <a:p>
            <a:pPr algn="just"/>
            <a:r>
              <a:rPr lang="en-US" sz="4000" dirty="0">
                <a:latin typeface="Times New Roman" panose="02020603050405020304" pitchFamily="18" charset="0"/>
                <a:cs typeface="Times New Roman" panose="02020603050405020304" pitchFamily="18" charset="0"/>
              </a:rPr>
              <a:t>Chemicals like dopamine, serotonin, and acetylcholine influence mood, arousal, and motor control. For example, dopamine plays a significant role in reward-driven learning.</a:t>
            </a:r>
          </a:p>
          <a:p>
            <a:pPr algn="just"/>
            <a:r>
              <a:rPr lang="en-US" sz="4000" dirty="0">
                <a:latin typeface="Times New Roman" panose="02020603050405020304" pitchFamily="18" charset="0"/>
                <a:cs typeface="Times New Roman" panose="02020603050405020304" pitchFamily="18" charset="0"/>
              </a:rPr>
              <a:t>Neuromodulation adjusts the intensity of neural responses, allowing animals to prioritize certain stimuli or behaviours.</a:t>
            </a:r>
          </a:p>
        </p:txBody>
      </p:sp>
    </p:spTree>
    <p:extLst>
      <p:ext uri="{BB962C8B-B14F-4D97-AF65-F5344CB8AC3E}">
        <p14:creationId xmlns:p14="http://schemas.microsoft.com/office/powerpoint/2010/main" val="29752873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AD269-6254-1681-BA2D-466AA9AD842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0E58F24-186C-5A89-4FFA-492ED13352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368" y="0"/>
            <a:ext cx="11741263" cy="6858000"/>
          </a:xfrm>
          <a:prstGeom prst="rect">
            <a:avLst/>
          </a:prstGeom>
        </p:spPr>
      </p:pic>
    </p:spTree>
    <p:extLst>
      <p:ext uri="{BB962C8B-B14F-4D97-AF65-F5344CB8AC3E}">
        <p14:creationId xmlns:p14="http://schemas.microsoft.com/office/powerpoint/2010/main" val="33233182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F201F-D9ED-5193-6A97-B3B0C17D61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952144-FFD5-89F7-905E-98EF3F3540EF}"/>
              </a:ext>
            </a:extLst>
          </p:cNvPr>
          <p:cNvSpPr>
            <a:spLocks noGrp="1"/>
          </p:cNvSpPr>
          <p:nvPr>
            <p:ph type="title"/>
          </p:nvPr>
        </p:nvSpPr>
        <p:spPr>
          <a:xfrm>
            <a:off x="115169" y="143002"/>
            <a:ext cx="11934263" cy="889385"/>
          </a:xfrm>
        </p:spPr>
        <p:txBody>
          <a:bodyPr/>
          <a:lstStyle/>
          <a:p>
            <a:r>
              <a:rPr lang="en-US" b="1" dirty="0">
                <a:solidFill>
                  <a:srgbClr val="FF0000"/>
                </a:solidFill>
                <a:latin typeface="Times New Roman" panose="02020603050405020304" pitchFamily="18" charset="0"/>
                <a:cs typeface="Times New Roman" panose="02020603050405020304" pitchFamily="18" charset="0"/>
              </a:rPr>
              <a:t>Neural Mechanisms Influencing Behaviour:</a:t>
            </a:r>
            <a:endParaRPr lang="en-PK"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E896A85-39CD-797E-6785-846BE302B65C}"/>
              </a:ext>
            </a:extLst>
          </p:cNvPr>
          <p:cNvSpPr>
            <a:spLocks noGrp="1"/>
          </p:cNvSpPr>
          <p:nvPr>
            <p:ph idx="1"/>
          </p:nvPr>
        </p:nvSpPr>
        <p:spPr>
          <a:xfrm>
            <a:off x="142568" y="1032387"/>
            <a:ext cx="11906864" cy="5682611"/>
          </a:xfrm>
        </p:spPr>
        <p:txBody>
          <a:bodyPr>
            <a:normAutofit/>
          </a:bodyPr>
          <a:lstStyle/>
          <a:p>
            <a:pPr algn="just"/>
            <a:r>
              <a:rPr lang="en-US" sz="4000" b="1" dirty="0">
                <a:latin typeface="Times New Roman" panose="02020603050405020304" pitchFamily="18" charset="0"/>
                <a:cs typeface="Times New Roman" panose="02020603050405020304" pitchFamily="18" charset="0"/>
              </a:rPr>
              <a:t>3. Reflexes and Instincts:</a:t>
            </a:r>
          </a:p>
          <a:p>
            <a:pPr algn="just"/>
            <a:r>
              <a:rPr lang="en-US" sz="4000" dirty="0">
                <a:latin typeface="Times New Roman" panose="02020603050405020304" pitchFamily="18" charset="0"/>
                <a:cs typeface="Times New Roman" panose="02020603050405020304" pitchFamily="18" charset="0"/>
              </a:rPr>
              <a:t>Reflexive behaviours (e.g., withdrawal reflex from pain) are governed by neural circuits called reflex arcs, which bypass the brain for speed.</a:t>
            </a:r>
          </a:p>
          <a:p>
            <a:pPr algn="just"/>
            <a:r>
              <a:rPr lang="en-US" sz="4000" dirty="0">
                <a:latin typeface="Times New Roman" panose="02020603050405020304" pitchFamily="18" charset="0"/>
                <a:cs typeface="Times New Roman" panose="02020603050405020304" pitchFamily="18" charset="0"/>
              </a:rPr>
              <a:t>Instinctive behaviours, like mating rituals or predator avoidance, are encoded in neural circuitry shaped by evolutionary pressures.</a:t>
            </a:r>
          </a:p>
        </p:txBody>
      </p:sp>
    </p:spTree>
    <p:extLst>
      <p:ext uri="{BB962C8B-B14F-4D97-AF65-F5344CB8AC3E}">
        <p14:creationId xmlns:p14="http://schemas.microsoft.com/office/powerpoint/2010/main" val="13518864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5164A77-3AEC-C481-F317-14A8995EFF81}"/>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9CF0E2A6-FD79-B782-098F-8F03A508A6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082" y="140109"/>
            <a:ext cx="10201982" cy="6577781"/>
          </a:xfrm>
          <a:prstGeom prst="rect">
            <a:avLst/>
          </a:prstGeom>
        </p:spPr>
      </p:pic>
    </p:spTree>
    <p:extLst>
      <p:ext uri="{BB962C8B-B14F-4D97-AF65-F5344CB8AC3E}">
        <p14:creationId xmlns:p14="http://schemas.microsoft.com/office/powerpoint/2010/main" val="198985814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C3B37-6B4A-0362-AF48-5EAF3404DB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372A59-1633-A225-05F9-3336B13FCBD8}"/>
              </a:ext>
            </a:extLst>
          </p:cNvPr>
          <p:cNvSpPr>
            <a:spLocks noGrp="1"/>
          </p:cNvSpPr>
          <p:nvPr>
            <p:ph type="title"/>
          </p:nvPr>
        </p:nvSpPr>
        <p:spPr>
          <a:xfrm>
            <a:off x="115169" y="143002"/>
            <a:ext cx="11934263" cy="889385"/>
          </a:xfrm>
        </p:spPr>
        <p:txBody>
          <a:bodyPr/>
          <a:lstStyle/>
          <a:p>
            <a:r>
              <a:rPr lang="en-US" b="1" dirty="0">
                <a:solidFill>
                  <a:srgbClr val="FF0000"/>
                </a:solidFill>
                <a:latin typeface="Times New Roman" panose="02020603050405020304" pitchFamily="18" charset="0"/>
                <a:cs typeface="Times New Roman" panose="02020603050405020304" pitchFamily="18" charset="0"/>
              </a:rPr>
              <a:t>Physiological Mechanisms Underlying Behaviour</a:t>
            </a:r>
            <a:endParaRPr lang="en-PK"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05F4E7E-D220-38F3-C3B4-B94D0146FCA5}"/>
              </a:ext>
            </a:extLst>
          </p:cNvPr>
          <p:cNvSpPr>
            <a:spLocks noGrp="1"/>
          </p:cNvSpPr>
          <p:nvPr>
            <p:ph idx="1"/>
          </p:nvPr>
        </p:nvSpPr>
        <p:spPr>
          <a:xfrm>
            <a:off x="142568" y="1032387"/>
            <a:ext cx="11906864" cy="5682611"/>
          </a:xfrm>
        </p:spPr>
        <p:txBody>
          <a:bodyPr>
            <a:normAutofit/>
          </a:bodyPr>
          <a:lstStyle/>
          <a:p>
            <a:pPr algn="just"/>
            <a:r>
              <a:rPr lang="en-US" sz="4000" b="1" dirty="0">
                <a:latin typeface="Times New Roman" panose="02020603050405020304" pitchFamily="18" charset="0"/>
                <a:cs typeface="Times New Roman" panose="02020603050405020304" pitchFamily="18" charset="0"/>
              </a:rPr>
              <a:t>1. Hormonal Regulation:</a:t>
            </a:r>
          </a:p>
          <a:p>
            <a:pPr algn="just"/>
            <a:r>
              <a:rPr lang="en-US" sz="4000" dirty="0">
                <a:latin typeface="Times New Roman" panose="02020603050405020304" pitchFamily="18" charset="0"/>
                <a:cs typeface="Times New Roman" panose="02020603050405020304" pitchFamily="18" charset="0"/>
              </a:rPr>
              <a:t>Hormones like cortisol (stress), adrenaline (fight-or-flight), and testosterone (aggression and mating) act as mediators of physiological states that influence behaviour.</a:t>
            </a:r>
          </a:p>
          <a:p>
            <a:pPr algn="just"/>
            <a:r>
              <a:rPr lang="en-US" sz="4000" dirty="0">
                <a:latin typeface="Times New Roman" panose="02020603050405020304" pitchFamily="18" charset="0"/>
                <a:cs typeface="Times New Roman" panose="02020603050405020304" pitchFamily="18" charset="0"/>
              </a:rPr>
              <a:t>Seasonal changes in hormone levels, such as melatonin, regulate circadian and seasonal behaviours like reproduction and migration.</a:t>
            </a:r>
          </a:p>
        </p:txBody>
      </p:sp>
    </p:spTree>
    <p:extLst>
      <p:ext uri="{BB962C8B-B14F-4D97-AF65-F5344CB8AC3E}">
        <p14:creationId xmlns:p14="http://schemas.microsoft.com/office/powerpoint/2010/main" val="32783951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53</TotalTime>
  <Words>1125</Words>
  <Application>Microsoft Office PowerPoint</Application>
  <PresentationFormat>Widescreen</PresentationFormat>
  <Paragraphs>79</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Century Gothic</vt:lpstr>
      <vt:lpstr>Times New Roman</vt:lpstr>
      <vt:lpstr>Wingdings</vt:lpstr>
      <vt:lpstr>Wingdings 3</vt:lpstr>
      <vt:lpstr>Ion</vt:lpstr>
      <vt:lpstr>Subject:  Animal Behaviour  (ZOL-509)</vt:lpstr>
      <vt:lpstr>Understanding Behavioural Development</vt:lpstr>
      <vt:lpstr>Neural Mechanisms Influencing Behaviour:</vt:lpstr>
      <vt:lpstr>PowerPoint Presentation</vt:lpstr>
      <vt:lpstr>Neural Mechanisms Influencing Behaviour:</vt:lpstr>
      <vt:lpstr>PowerPoint Presentation</vt:lpstr>
      <vt:lpstr>Neural Mechanisms Influencing Behaviour:</vt:lpstr>
      <vt:lpstr>PowerPoint Presentation</vt:lpstr>
      <vt:lpstr>Physiological Mechanisms Underlying Behaviour</vt:lpstr>
      <vt:lpstr>PowerPoint Presentation</vt:lpstr>
      <vt:lpstr>Physiological Mechanisms Underlying Behaviour</vt:lpstr>
      <vt:lpstr>Physiological Mechanisms Underlying Behaviour</vt:lpstr>
      <vt:lpstr>Role of External Stimuli in Behaviour</vt:lpstr>
      <vt:lpstr>Role of Internal Stimuli in Behaviour</vt:lpstr>
      <vt:lpstr>Animal Responses to Changed Environments</vt:lpstr>
      <vt:lpstr>Animal Responses to Changed Environments</vt:lpstr>
      <vt:lpstr>Physiology of Behaviour in Changed Environments</vt:lpstr>
      <vt:lpstr>Physiology of Behaviour in Changed Environments</vt:lpstr>
      <vt:lpstr>Conclusion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Shozab Seemab Khan</dc:creator>
  <cp:lastModifiedBy>Shozab Seemab Khan</cp:lastModifiedBy>
  <cp:revision>33</cp:revision>
  <dcterms:created xsi:type="dcterms:W3CDTF">2024-11-25T06:30:27Z</dcterms:created>
  <dcterms:modified xsi:type="dcterms:W3CDTF">2024-12-03T05:45:29Z</dcterms:modified>
</cp:coreProperties>
</file>