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sldIdLst>
    <p:sldId id="256" r:id="rId2"/>
    <p:sldId id="257" r:id="rId3"/>
    <p:sldId id="278" r:id="rId4"/>
    <p:sldId id="279" r:id="rId5"/>
    <p:sldId id="280" r:id="rId6"/>
    <p:sldId id="276" r:id="rId7"/>
    <p:sldId id="284" r:id="rId8"/>
    <p:sldId id="285" r:id="rId9"/>
    <p:sldId id="286" r:id="rId10"/>
    <p:sldId id="287" r:id="rId11"/>
    <p:sldId id="288" r:id="rId12"/>
    <p:sldId id="283" r:id="rId13"/>
    <p:sldId id="313" r:id="rId14"/>
    <p:sldId id="281" r:id="rId15"/>
    <p:sldId id="293" r:id="rId16"/>
    <p:sldId id="290" r:id="rId17"/>
    <p:sldId id="289" r:id="rId18"/>
    <p:sldId id="294" r:id="rId19"/>
    <p:sldId id="282" r:id="rId20"/>
    <p:sldId id="306" r:id="rId21"/>
    <p:sldId id="295" r:id="rId22"/>
    <p:sldId id="308" r:id="rId23"/>
    <p:sldId id="296" r:id="rId24"/>
    <p:sldId id="307" r:id="rId25"/>
    <p:sldId id="297" r:id="rId26"/>
    <p:sldId id="298" r:id="rId27"/>
    <p:sldId id="299" r:id="rId28"/>
    <p:sldId id="309" r:id="rId29"/>
    <p:sldId id="300" r:id="rId30"/>
    <p:sldId id="310" r:id="rId31"/>
    <p:sldId id="301" r:id="rId32"/>
    <p:sldId id="311" r:id="rId33"/>
    <p:sldId id="305" r:id="rId34"/>
    <p:sldId id="312" r:id="rId35"/>
    <p:sldId id="304" r:id="rId36"/>
    <p:sldId id="303" r:id="rId37"/>
    <p:sldId id="29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D6274-46FD-4A43-BB8A-A0DEBF989AD1}" type="datetimeFigureOut">
              <a:rPr lang="en-PK" smtClean="0"/>
              <a:t>03/12/2024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71C00-4EC1-4A08-86FC-B40FAD4EA628}" type="slidenum">
              <a:rPr lang="en-PK" smtClean="0"/>
              <a:t>‹#›</a:t>
            </a:fld>
            <a:endParaRPr lang="en-PK"/>
          </a:p>
        </p:txBody>
      </p:sp>
    </p:spTree>
    <p:extLst>
      <p:ext uri="{BB962C8B-B14F-4D97-AF65-F5344CB8AC3E}">
        <p14:creationId xmlns:p14="http://schemas.microsoft.com/office/powerpoint/2010/main" val="707801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53471C00-4EC1-4A08-86FC-B40FAD4EA628}" type="slidenum">
              <a:rPr lang="en-PK" smtClean="0"/>
              <a:t>20</a:t>
            </a:fld>
            <a:endParaRPr lang="en-PK"/>
          </a:p>
        </p:txBody>
      </p:sp>
    </p:spTree>
    <p:extLst>
      <p:ext uri="{BB962C8B-B14F-4D97-AF65-F5344CB8AC3E}">
        <p14:creationId xmlns:p14="http://schemas.microsoft.com/office/powerpoint/2010/main" val="1192048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2305205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2C8A1A-AEA3-4FDB-9647-F6935A0076A4}" type="datetimeFigureOut">
              <a:rPr lang="en-PK" smtClean="0"/>
              <a:t>03/12/2024</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183513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423092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382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323376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4"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295661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4"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3337476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3725147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319930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64967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4197628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2C8A1A-AEA3-4FDB-9647-F6935A0076A4}" type="datetimeFigureOut">
              <a:rPr lang="en-PK" smtClean="0"/>
              <a:t>03/12/2024</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113210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2C8A1A-AEA3-4FDB-9647-F6935A0076A4}" type="datetimeFigureOut">
              <a:rPr lang="en-PK" smtClean="0"/>
              <a:t>03/12/2024</a:t>
            </a:fld>
            <a:endParaRPr lang="en-PK"/>
          </a:p>
        </p:txBody>
      </p:sp>
      <p:sp>
        <p:nvSpPr>
          <p:cNvPr id="8" name="Footer Placeholder 7"/>
          <p:cNvSpPr>
            <a:spLocks noGrp="1"/>
          </p:cNvSpPr>
          <p:nvPr>
            <p:ph type="ftr" sz="quarter" idx="11"/>
          </p:nvPr>
        </p:nvSpPr>
        <p:spPr/>
        <p:txBody>
          <a:bodyPr/>
          <a:lstStyle/>
          <a:p>
            <a:endParaRPr lang="en-PK"/>
          </a:p>
        </p:txBody>
      </p:sp>
      <p:sp>
        <p:nvSpPr>
          <p:cNvPr id="9" name="Slide Number Placeholder 8"/>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198435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3"/>
          <p:cNvSpPr>
            <a:spLocks noGrp="1"/>
          </p:cNvSpPr>
          <p:nvPr>
            <p:ph type="ftr" sz="quarter" idx="11"/>
          </p:nvPr>
        </p:nvSpPr>
        <p:spPr/>
        <p:txBody>
          <a:bodyPr/>
          <a:lstStyle/>
          <a:p>
            <a:endParaRPr lang="en-PK"/>
          </a:p>
        </p:txBody>
      </p:sp>
      <p:sp>
        <p:nvSpPr>
          <p:cNvPr id="6" name="Slide Number Placeholder 4"/>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66762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2"/>
          <p:cNvSpPr>
            <a:spLocks noGrp="1"/>
          </p:cNvSpPr>
          <p:nvPr>
            <p:ph type="ftr" sz="quarter" idx="11"/>
          </p:nvPr>
        </p:nvSpPr>
        <p:spPr/>
        <p:txBody>
          <a:bodyPr/>
          <a:lstStyle/>
          <a:p>
            <a:endParaRPr lang="en-PK"/>
          </a:p>
        </p:txBody>
      </p:sp>
      <p:sp>
        <p:nvSpPr>
          <p:cNvPr id="6" name="Slide Number Placeholder 3"/>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1295881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92C8A1A-AEA3-4FDB-9647-F6935A0076A4}" type="datetimeFigureOut">
              <a:rPr lang="en-PK" smtClean="0"/>
              <a:t>03/12/2024</a:t>
            </a:fld>
            <a:endParaRPr lang="en-PK"/>
          </a:p>
        </p:txBody>
      </p:sp>
      <p:sp>
        <p:nvSpPr>
          <p:cNvPr id="5" name="Footer Placeholder 5"/>
          <p:cNvSpPr>
            <a:spLocks noGrp="1"/>
          </p:cNvSpPr>
          <p:nvPr>
            <p:ph type="ftr" sz="quarter" idx="11"/>
          </p:nvPr>
        </p:nvSpPr>
        <p:spPr/>
        <p:txBody>
          <a:bodyPr/>
          <a:lstStyle/>
          <a:p>
            <a:endParaRPr lang="en-PK"/>
          </a:p>
        </p:txBody>
      </p:sp>
      <p:sp>
        <p:nvSpPr>
          <p:cNvPr id="6" name="Slide Number Placeholder 6"/>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369035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2C8A1A-AEA3-4FDB-9647-F6935A0076A4}" type="datetimeFigureOut">
              <a:rPr lang="en-PK" smtClean="0"/>
              <a:t>03/12/2024</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D9D9AD2A-5B33-4A65-B7CD-7080CF82C269}" type="slidenum">
              <a:rPr lang="en-PK" smtClean="0"/>
              <a:t>‹#›</a:t>
            </a:fld>
            <a:endParaRPr lang="en-PK"/>
          </a:p>
        </p:txBody>
      </p:sp>
    </p:spTree>
    <p:extLst>
      <p:ext uri="{BB962C8B-B14F-4D97-AF65-F5344CB8AC3E}">
        <p14:creationId xmlns:p14="http://schemas.microsoft.com/office/powerpoint/2010/main" val="24093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92C8A1A-AEA3-4FDB-9647-F6935A0076A4}" type="datetimeFigureOut">
              <a:rPr lang="en-PK" smtClean="0"/>
              <a:t>03/12/2024</a:t>
            </a:fld>
            <a:endParaRPr lang="en-PK"/>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PK"/>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9D9AD2A-5B33-4A65-B7CD-7080CF82C269}" type="slidenum">
              <a:rPr lang="en-PK" smtClean="0"/>
              <a:t>‹#›</a:t>
            </a:fld>
            <a:endParaRPr lang="en-PK"/>
          </a:p>
        </p:txBody>
      </p:sp>
    </p:spTree>
    <p:extLst>
      <p:ext uri="{BB962C8B-B14F-4D97-AF65-F5344CB8AC3E}">
        <p14:creationId xmlns:p14="http://schemas.microsoft.com/office/powerpoint/2010/main" val="10029754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C9AE-5F4B-72AB-37B4-98647A873CDA}"/>
              </a:ext>
            </a:extLst>
          </p:cNvPr>
          <p:cNvSpPr>
            <a:spLocks noGrp="1"/>
          </p:cNvSpPr>
          <p:nvPr>
            <p:ph type="ctrTitle"/>
          </p:nvPr>
        </p:nvSpPr>
        <p:spPr>
          <a:xfrm>
            <a:off x="461780" y="235974"/>
            <a:ext cx="8825658" cy="2662084"/>
          </a:xfrm>
        </p:spPr>
        <p:txBody>
          <a:bodyPr/>
          <a:lstStyle/>
          <a:p>
            <a:r>
              <a:rPr lang="en-US" sz="6000" b="1" dirty="0">
                <a:solidFill>
                  <a:srgbClr val="C00000"/>
                </a:solidFill>
                <a:latin typeface="Times New Roman" panose="02020603050405020304" pitchFamily="18" charset="0"/>
                <a:cs typeface="Times New Roman" panose="02020603050405020304" pitchFamily="18" charset="0"/>
              </a:rPr>
              <a:t>Subject: </a:t>
            </a:r>
            <a:br>
              <a:rPr lang="en-US" sz="6000" b="1" dirty="0">
                <a:solidFill>
                  <a:srgbClr val="C00000"/>
                </a:solidFill>
                <a:latin typeface="Times New Roman" panose="02020603050405020304" pitchFamily="18" charset="0"/>
                <a:cs typeface="Times New Roman" panose="02020603050405020304" pitchFamily="18" charset="0"/>
              </a:rPr>
            </a:br>
            <a:r>
              <a:rPr lang="en-US" sz="6000" b="1" dirty="0">
                <a:solidFill>
                  <a:schemeClr val="tx1"/>
                </a:solidFill>
                <a:latin typeface="Times New Roman" panose="02020603050405020304" pitchFamily="18" charset="0"/>
                <a:cs typeface="Times New Roman" panose="02020603050405020304" pitchFamily="18" charset="0"/>
              </a:rPr>
              <a:t>Animal Behaviour </a:t>
            </a:r>
            <a:br>
              <a:rPr lang="en-US" sz="6000" b="1" dirty="0">
                <a:solidFill>
                  <a:srgbClr val="C00000"/>
                </a:solidFill>
                <a:latin typeface="Times New Roman" panose="02020603050405020304" pitchFamily="18" charset="0"/>
                <a:cs typeface="Times New Roman" panose="02020603050405020304" pitchFamily="18" charset="0"/>
              </a:rPr>
            </a:br>
            <a:r>
              <a:rPr lang="en-US" sz="6000" b="1" dirty="0">
                <a:solidFill>
                  <a:srgbClr val="C00000"/>
                </a:solidFill>
                <a:latin typeface="Times New Roman" panose="02020603050405020304" pitchFamily="18" charset="0"/>
                <a:cs typeface="Times New Roman" panose="02020603050405020304" pitchFamily="18" charset="0"/>
              </a:rPr>
              <a:t>(ZOL-509)</a:t>
            </a:r>
            <a:endParaRPr lang="en-PK" sz="60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D39A92C-3B38-01C4-C231-267AD4957BF1}"/>
              </a:ext>
            </a:extLst>
          </p:cNvPr>
          <p:cNvSpPr>
            <a:spLocks noGrp="1"/>
          </p:cNvSpPr>
          <p:nvPr>
            <p:ph type="subTitle" idx="1"/>
          </p:nvPr>
        </p:nvSpPr>
        <p:spPr>
          <a:xfrm>
            <a:off x="257928" y="3641753"/>
            <a:ext cx="11676143" cy="915499"/>
          </a:xfrm>
        </p:spPr>
        <p:txBody>
          <a:bodyPr>
            <a:normAutofit/>
          </a:bodyPr>
          <a:lstStyle/>
          <a:p>
            <a:pPr marL="571500" indent="-571500" algn="just">
              <a:lnSpc>
                <a:spcPct val="120000"/>
              </a:lnSpc>
              <a:buFont typeface="Wingdings" panose="05000000000000000000" pitchFamily="2" charset="2"/>
              <a:buChar char="v"/>
            </a:pPr>
            <a:r>
              <a:rPr lang="en-US" sz="4400" b="1" kern="0" dirty="0">
                <a:solidFill>
                  <a:schemeClr val="tx1"/>
                </a:solidFill>
                <a:effectLst/>
                <a:latin typeface="Times New Roman" panose="02020603050405020304" pitchFamily="18" charset="0"/>
                <a:ea typeface="Times New Roman" panose="02020603050405020304" pitchFamily="18" charset="0"/>
              </a:rPr>
              <a:t>Hormones and animal behaviour</a:t>
            </a:r>
            <a:endParaRPr lang="en-PK" sz="4800" b="1" dirty="0">
              <a:solidFill>
                <a:schemeClr val="tx1"/>
              </a:solidFill>
            </a:endParaRPr>
          </a:p>
        </p:txBody>
      </p:sp>
      <p:sp>
        <p:nvSpPr>
          <p:cNvPr id="4" name="Subtitle 2">
            <a:extLst>
              <a:ext uri="{FF2B5EF4-FFF2-40B4-BE49-F238E27FC236}">
                <a16:creationId xmlns:a16="http://schemas.microsoft.com/office/drawing/2014/main" id="{A7503F2D-9125-7DBB-3233-8CF8102F7670}"/>
              </a:ext>
            </a:extLst>
          </p:cNvPr>
          <p:cNvSpPr txBox="1">
            <a:spLocks/>
          </p:cNvSpPr>
          <p:nvPr/>
        </p:nvSpPr>
        <p:spPr>
          <a:xfrm>
            <a:off x="257927" y="4791028"/>
            <a:ext cx="11676143" cy="91549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571500" indent="-571500" algn="just">
              <a:lnSpc>
                <a:spcPct val="120000"/>
              </a:lnSpc>
              <a:buFont typeface="Wingdings" panose="05000000000000000000" pitchFamily="2" charset="2"/>
              <a:buChar char="v"/>
            </a:pPr>
            <a:r>
              <a:rPr lang="en-US" sz="3200" b="1" kern="0" dirty="0">
                <a:solidFill>
                  <a:srgbClr val="FF0000"/>
                </a:solidFill>
                <a:latin typeface="Times New Roman" panose="02020603050405020304" pitchFamily="18" charset="0"/>
                <a:ea typeface="Times New Roman" panose="02020603050405020304" pitchFamily="18" charset="0"/>
              </a:rPr>
              <a:t>By: Shozab Seemab Khan</a:t>
            </a:r>
            <a:endParaRPr lang="en-PK" sz="3600" b="1" dirty="0">
              <a:solidFill>
                <a:srgbClr val="FF0000"/>
              </a:solidFill>
            </a:endParaRPr>
          </a:p>
        </p:txBody>
      </p:sp>
      <p:sp>
        <p:nvSpPr>
          <p:cNvPr id="5" name="Subtitle 2">
            <a:extLst>
              <a:ext uri="{FF2B5EF4-FFF2-40B4-BE49-F238E27FC236}">
                <a16:creationId xmlns:a16="http://schemas.microsoft.com/office/drawing/2014/main" id="{F9DAAF5F-F6BF-2DCF-0695-DE4230EF51B9}"/>
              </a:ext>
            </a:extLst>
          </p:cNvPr>
          <p:cNvSpPr txBox="1">
            <a:spLocks/>
          </p:cNvSpPr>
          <p:nvPr/>
        </p:nvSpPr>
        <p:spPr>
          <a:xfrm>
            <a:off x="257927" y="5706527"/>
            <a:ext cx="11676143" cy="91549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571500" indent="-571500" algn="just">
              <a:lnSpc>
                <a:spcPct val="120000"/>
              </a:lnSpc>
              <a:buFont typeface="Wingdings" panose="05000000000000000000" pitchFamily="2" charset="2"/>
              <a:buChar char="v"/>
            </a:pPr>
            <a:r>
              <a:rPr lang="en-US" sz="4400" b="1" kern="0" dirty="0">
                <a:solidFill>
                  <a:schemeClr val="tx1"/>
                </a:solidFill>
                <a:latin typeface="Times New Roman" panose="02020603050405020304" pitchFamily="18" charset="0"/>
                <a:ea typeface="Times New Roman" panose="02020603050405020304" pitchFamily="18" charset="0"/>
              </a:rPr>
              <a:t>Abaidullah college Pakpattan</a:t>
            </a:r>
            <a:endParaRPr lang="en-PK" sz="4800" b="1" dirty="0">
              <a:solidFill>
                <a:schemeClr val="tx1"/>
              </a:solidFill>
            </a:endParaRPr>
          </a:p>
        </p:txBody>
      </p:sp>
    </p:spTree>
    <p:extLst>
      <p:ext uri="{BB962C8B-B14F-4D97-AF65-F5344CB8AC3E}">
        <p14:creationId xmlns:p14="http://schemas.microsoft.com/office/powerpoint/2010/main" val="30933444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EE869-5BF0-4096-0AB7-20EF3C1B3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832C3-EB76-14E2-9AE4-2CD9F3B50EE6}"/>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SEXUAL BEHAVIOR</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7826FD0-1FBA-8E07-0C9D-FA467A837558}"/>
              </a:ext>
            </a:extLst>
          </p:cNvPr>
          <p:cNvSpPr>
            <a:spLocks noGrp="1"/>
          </p:cNvSpPr>
          <p:nvPr>
            <p:ph idx="1"/>
          </p:nvPr>
        </p:nvSpPr>
        <p:spPr>
          <a:xfrm>
            <a:off x="142567" y="1032387"/>
            <a:ext cx="11906865" cy="5682611"/>
          </a:xfrm>
        </p:spPr>
        <p:txBody>
          <a:bodyPr>
            <a:normAutofit/>
          </a:bodyPr>
          <a:lstStyle/>
          <a:p>
            <a:pPr algn="just"/>
            <a:r>
              <a:rPr lang="en-US" sz="4000" dirty="0">
                <a:latin typeface="Times New Roman" panose="02020603050405020304" pitchFamily="18" charset="0"/>
                <a:cs typeface="Times New Roman" panose="02020603050405020304" pitchFamily="18" charset="0"/>
              </a:rPr>
              <a:t>Internal hormonal cycles profoundly influence courtship, mating, and parental care behaviors in many species by regulating physiological and behavioral readiness for reproduction. </a:t>
            </a:r>
          </a:p>
          <a:p>
            <a:pPr algn="just"/>
            <a:r>
              <a:rPr lang="en-US" sz="4000" dirty="0">
                <a:latin typeface="Times New Roman" panose="02020603050405020304" pitchFamily="18" charset="0"/>
                <a:cs typeface="Times New Roman" panose="02020603050405020304" pitchFamily="18" charset="0"/>
              </a:rPr>
              <a:t>These cycles are tightly linked to the endocrine system, which coordinates the release of hormones like estrogen, testosterone, oxytocin, and prolactin.</a:t>
            </a:r>
          </a:p>
        </p:txBody>
      </p:sp>
    </p:spTree>
    <p:extLst>
      <p:ext uri="{BB962C8B-B14F-4D97-AF65-F5344CB8AC3E}">
        <p14:creationId xmlns:p14="http://schemas.microsoft.com/office/powerpoint/2010/main" val="2730573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1D9BA-907C-68AD-6E3E-F3CCCC569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EB319-CB09-EAA1-CE96-94EA74F03593}"/>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SEXUAL BEHAVIOR </a:t>
            </a:r>
            <a:r>
              <a:rPr lang="en-US" sz="4400" dirty="0">
                <a:solidFill>
                  <a:schemeClr val="tx1"/>
                </a:solidFill>
                <a:latin typeface="Times New Roman" panose="02020603050405020304" pitchFamily="18" charset="0"/>
                <a:cs typeface="Times New Roman" panose="02020603050405020304" pitchFamily="18" charset="0"/>
              </a:rPr>
              <a:t>(Courtship Behaviors)</a:t>
            </a:r>
            <a:endParaRPr lang="en-PK"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1BD9DA3-FB11-A3FA-1539-9B4321C59AB0}"/>
              </a:ext>
            </a:extLst>
          </p:cNvPr>
          <p:cNvSpPr>
            <a:spLocks noGrp="1"/>
          </p:cNvSpPr>
          <p:nvPr>
            <p:ph idx="1"/>
          </p:nvPr>
        </p:nvSpPr>
        <p:spPr>
          <a:xfrm>
            <a:off x="142567" y="1032387"/>
            <a:ext cx="11906865" cy="5682611"/>
          </a:xfrm>
        </p:spPr>
        <p:txBody>
          <a:bodyPr>
            <a:noAutofit/>
          </a:bodyPr>
          <a:lstStyle/>
          <a:p>
            <a:pPr algn="just"/>
            <a:r>
              <a:rPr lang="en-US" sz="3500" b="1" dirty="0">
                <a:latin typeface="Times New Roman" panose="02020603050405020304" pitchFamily="18" charset="0"/>
                <a:cs typeface="Times New Roman" panose="02020603050405020304" pitchFamily="18" charset="0"/>
              </a:rPr>
              <a:t>Females: </a:t>
            </a:r>
            <a:r>
              <a:rPr lang="en-US" sz="3500" dirty="0">
                <a:latin typeface="Times New Roman" panose="02020603050405020304" pitchFamily="18" charset="0"/>
                <a:cs typeface="Times New Roman" panose="02020603050405020304" pitchFamily="18" charset="0"/>
              </a:rPr>
              <a:t>In species with estrous cycles, the peak of fertility (ovulation) is marked by heightened estrogen levels, which often trigger behaviors that signal reproductive readiness. For example: Vocalizations, displays, or scent marking (as in many mammals).</a:t>
            </a:r>
          </a:p>
          <a:p>
            <a:pPr algn="just"/>
            <a:r>
              <a:rPr lang="en-US" sz="3500" dirty="0">
                <a:latin typeface="Times New Roman" panose="02020603050405020304" pitchFamily="18" charset="0"/>
                <a:cs typeface="Times New Roman" panose="02020603050405020304" pitchFamily="18" charset="0"/>
              </a:rPr>
              <a:t>Changes in receptivity and mate preference (e.g., choosing dominant or genetically compatible males).</a:t>
            </a:r>
          </a:p>
          <a:p>
            <a:pPr algn="just"/>
            <a:r>
              <a:rPr lang="en-US" sz="3500" b="1" dirty="0">
                <a:latin typeface="Times New Roman" panose="02020603050405020304" pitchFamily="18" charset="0"/>
                <a:cs typeface="Times New Roman" panose="02020603050405020304" pitchFamily="18" charset="0"/>
              </a:rPr>
              <a:t>Males: </a:t>
            </a:r>
            <a:r>
              <a:rPr lang="en-US" sz="3500" dirty="0">
                <a:latin typeface="Times New Roman" panose="02020603050405020304" pitchFamily="18" charset="0"/>
                <a:cs typeface="Times New Roman" panose="02020603050405020304" pitchFamily="18" charset="0"/>
              </a:rPr>
              <a:t>Testosterone: Levels rise in response to female pheromones or visual cues, enhancing courtship behaviors like singing (in birds), scent marking, or displays of strength.</a:t>
            </a:r>
          </a:p>
        </p:txBody>
      </p:sp>
    </p:spTree>
    <p:extLst>
      <p:ext uri="{BB962C8B-B14F-4D97-AF65-F5344CB8AC3E}">
        <p14:creationId xmlns:p14="http://schemas.microsoft.com/office/powerpoint/2010/main" val="69798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BDF2-78F7-D83D-4725-7D2DF73DB556}"/>
            </a:ext>
          </a:extLst>
        </p:cNvPr>
        <p:cNvGrpSpPr/>
        <p:nvPr/>
      </p:nvGrpSpPr>
      <p:grpSpPr>
        <a:xfrm>
          <a:off x="0" y="0"/>
          <a:ext cx="0" cy="0"/>
          <a:chOff x="0" y="0"/>
          <a:chExt cx="0" cy="0"/>
        </a:xfrm>
      </p:grpSpPr>
      <p:sp>
        <p:nvSpPr>
          <p:cNvPr id="5" name="object 2">
            <a:extLst>
              <a:ext uri="{FF2B5EF4-FFF2-40B4-BE49-F238E27FC236}">
                <a16:creationId xmlns:a16="http://schemas.microsoft.com/office/drawing/2014/main" id="{91001CE8-8DD1-F412-C50D-6880B63E4206}"/>
              </a:ext>
            </a:extLst>
          </p:cNvPr>
          <p:cNvSpPr txBox="1">
            <a:spLocks noGrp="1"/>
          </p:cNvSpPr>
          <p:nvPr>
            <p:ph type="title"/>
          </p:nvPr>
        </p:nvSpPr>
        <p:spPr>
          <a:xfrm>
            <a:off x="270468" y="165608"/>
            <a:ext cx="10097590" cy="1859483"/>
          </a:xfrm>
          <a:prstGeom prst="rect">
            <a:avLst/>
          </a:prstGeom>
        </p:spPr>
        <p:txBody>
          <a:bodyPr vert="horz" wrap="square" lIns="0" tIns="12700" rIns="0" bIns="0" rtlCol="0">
            <a:spAutoFit/>
          </a:bodyPr>
          <a:lstStyle/>
          <a:p>
            <a:pPr marL="12700" algn="just">
              <a:lnSpc>
                <a:spcPct val="100000"/>
              </a:lnSpc>
              <a:spcBef>
                <a:spcPts val="100"/>
              </a:spcBef>
            </a:pPr>
            <a:r>
              <a:rPr sz="4000" b="1" spc="95" dirty="0">
                <a:solidFill>
                  <a:schemeClr val="tx1"/>
                </a:solidFill>
                <a:latin typeface="Times New Roman" panose="02020603050405020304" pitchFamily="18" charset="0"/>
                <a:cs typeface="Times New Roman" panose="02020603050405020304" pitchFamily="18" charset="0"/>
              </a:rPr>
              <a:t>Sexual</a:t>
            </a:r>
            <a:r>
              <a:rPr sz="4000" b="1" spc="-25" dirty="0">
                <a:solidFill>
                  <a:schemeClr val="tx1"/>
                </a:solidFill>
                <a:latin typeface="Times New Roman" panose="02020603050405020304" pitchFamily="18" charset="0"/>
                <a:cs typeface="Times New Roman" panose="02020603050405020304" pitchFamily="18" charset="0"/>
              </a:rPr>
              <a:t> </a:t>
            </a:r>
            <a:r>
              <a:rPr sz="4000" b="1" spc="100" dirty="0">
                <a:solidFill>
                  <a:schemeClr val="tx1"/>
                </a:solidFill>
                <a:latin typeface="Times New Roman" panose="02020603050405020304" pitchFamily="18" charset="0"/>
                <a:cs typeface="Times New Roman" panose="02020603050405020304" pitchFamily="18" charset="0"/>
              </a:rPr>
              <a:t>Behaviour</a:t>
            </a:r>
            <a:r>
              <a:rPr sz="4000" b="1" spc="-110" dirty="0">
                <a:solidFill>
                  <a:schemeClr val="tx1"/>
                </a:solidFill>
                <a:latin typeface="Times New Roman" panose="02020603050405020304" pitchFamily="18" charset="0"/>
                <a:cs typeface="Times New Roman" panose="02020603050405020304" pitchFamily="18" charset="0"/>
              </a:rPr>
              <a:t> </a:t>
            </a:r>
            <a:r>
              <a:rPr sz="4000" b="1" spc="90" dirty="0">
                <a:solidFill>
                  <a:schemeClr val="tx1"/>
                </a:solidFill>
                <a:latin typeface="Times New Roman" panose="02020603050405020304" pitchFamily="18" charset="0"/>
                <a:cs typeface="Times New Roman" panose="02020603050405020304" pitchFamily="18" charset="0"/>
              </a:rPr>
              <a:t>In</a:t>
            </a:r>
            <a:r>
              <a:rPr sz="4000" b="1" spc="-50" dirty="0">
                <a:solidFill>
                  <a:schemeClr val="tx1"/>
                </a:solidFill>
                <a:latin typeface="Times New Roman" panose="02020603050405020304" pitchFamily="18" charset="0"/>
                <a:cs typeface="Times New Roman" panose="02020603050405020304" pitchFamily="18" charset="0"/>
              </a:rPr>
              <a:t> </a:t>
            </a:r>
            <a:r>
              <a:rPr sz="4000" b="1" spc="114" dirty="0">
                <a:solidFill>
                  <a:schemeClr val="tx1"/>
                </a:solidFill>
                <a:latin typeface="Times New Roman" panose="02020603050405020304" pitchFamily="18" charset="0"/>
                <a:cs typeface="Times New Roman" panose="02020603050405020304" pitchFamily="18" charset="0"/>
              </a:rPr>
              <a:t>Female</a:t>
            </a:r>
            <a:r>
              <a:rPr sz="4000" b="1" spc="-114" dirty="0">
                <a:solidFill>
                  <a:schemeClr val="tx1"/>
                </a:solidFill>
                <a:latin typeface="Times New Roman" panose="02020603050405020304" pitchFamily="18" charset="0"/>
                <a:cs typeface="Times New Roman" panose="02020603050405020304" pitchFamily="18" charset="0"/>
              </a:rPr>
              <a:t> </a:t>
            </a:r>
            <a:r>
              <a:rPr sz="4000" b="1" spc="25" dirty="0">
                <a:solidFill>
                  <a:schemeClr val="tx1"/>
                </a:solidFill>
                <a:latin typeface="Times New Roman" panose="02020603050405020304" pitchFamily="18" charset="0"/>
                <a:cs typeface="Times New Roman" panose="02020603050405020304" pitchFamily="18" charset="0"/>
              </a:rPr>
              <a:t>And</a:t>
            </a:r>
            <a:r>
              <a:rPr lang="en-US" sz="4000" b="1" spc="25" dirty="0">
                <a:solidFill>
                  <a:schemeClr val="tx1"/>
                </a:solidFill>
                <a:latin typeface="Times New Roman" panose="02020603050405020304" pitchFamily="18" charset="0"/>
                <a:cs typeface="Times New Roman" panose="02020603050405020304" pitchFamily="18" charset="0"/>
              </a:rPr>
              <a:t> </a:t>
            </a:r>
            <a:r>
              <a:rPr sz="4000" b="1" spc="85" dirty="0">
                <a:solidFill>
                  <a:schemeClr val="tx1"/>
                </a:solidFill>
                <a:latin typeface="Times New Roman" panose="02020603050405020304" pitchFamily="18" charset="0"/>
                <a:cs typeface="Times New Roman" panose="02020603050405020304" pitchFamily="18" charset="0"/>
              </a:rPr>
              <a:t>The</a:t>
            </a:r>
            <a:r>
              <a:rPr sz="4000" b="1" spc="-90" dirty="0">
                <a:solidFill>
                  <a:schemeClr val="tx1"/>
                </a:solidFill>
                <a:latin typeface="Times New Roman" panose="02020603050405020304" pitchFamily="18" charset="0"/>
                <a:cs typeface="Times New Roman" panose="02020603050405020304" pitchFamily="18" charset="0"/>
              </a:rPr>
              <a:t> </a:t>
            </a:r>
            <a:r>
              <a:rPr sz="4000" b="1" spc="135" dirty="0">
                <a:solidFill>
                  <a:schemeClr val="tx1"/>
                </a:solidFill>
                <a:latin typeface="Times New Roman" panose="02020603050405020304" pitchFamily="18" charset="0"/>
                <a:cs typeface="Times New Roman" panose="02020603050405020304" pitchFamily="18" charset="0"/>
              </a:rPr>
              <a:t>Release</a:t>
            </a:r>
            <a:r>
              <a:rPr sz="4000" b="1" spc="-90" dirty="0">
                <a:solidFill>
                  <a:schemeClr val="tx1"/>
                </a:solidFill>
                <a:latin typeface="Times New Roman" panose="02020603050405020304" pitchFamily="18" charset="0"/>
                <a:cs typeface="Times New Roman" panose="02020603050405020304" pitchFamily="18" charset="0"/>
              </a:rPr>
              <a:t> </a:t>
            </a:r>
            <a:r>
              <a:rPr sz="4000" b="1" spc="75" dirty="0">
                <a:solidFill>
                  <a:schemeClr val="tx1"/>
                </a:solidFill>
                <a:latin typeface="Times New Roman" panose="02020603050405020304" pitchFamily="18" charset="0"/>
                <a:cs typeface="Times New Roman" panose="02020603050405020304" pitchFamily="18" charset="0"/>
              </a:rPr>
              <a:t>Of</a:t>
            </a:r>
            <a:r>
              <a:rPr sz="4000" b="1" spc="25" dirty="0">
                <a:solidFill>
                  <a:schemeClr val="tx1"/>
                </a:solidFill>
                <a:latin typeface="Times New Roman" panose="02020603050405020304" pitchFamily="18" charset="0"/>
                <a:cs typeface="Times New Roman" panose="02020603050405020304" pitchFamily="18" charset="0"/>
              </a:rPr>
              <a:t> </a:t>
            </a:r>
            <a:r>
              <a:rPr sz="4000" b="1" spc="165" dirty="0">
                <a:solidFill>
                  <a:schemeClr val="tx1"/>
                </a:solidFill>
                <a:latin typeface="Times New Roman" panose="02020603050405020304" pitchFamily="18" charset="0"/>
                <a:cs typeface="Times New Roman" panose="02020603050405020304" pitchFamily="18" charset="0"/>
              </a:rPr>
              <a:t>Hormone</a:t>
            </a:r>
            <a:r>
              <a:rPr sz="4000" b="1" spc="-100" dirty="0">
                <a:solidFill>
                  <a:schemeClr val="tx1"/>
                </a:solidFill>
                <a:latin typeface="Times New Roman" panose="02020603050405020304" pitchFamily="18" charset="0"/>
                <a:cs typeface="Times New Roman" panose="02020603050405020304" pitchFamily="18" charset="0"/>
              </a:rPr>
              <a:t> </a:t>
            </a:r>
            <a:r>
              <a:rPr sz="4000" b="1" spc="110" dirty="0">
                <a:solidFill>
                  <a:schemeClr val="tx1"/>
                </a:solidFill>
                <a:latin typeface="Times New Roman" panose="02020603050405020304" pitchFamily="18" charset="0"/>
                <a:cs typeface="Times New Roman" panose="02020603050405020304" pitchFamily="18" charset="0"/>
              </a:rPr>
              <a:t>During</a:t>
            </a:r>
            <a:r>
              <a:rPr sz="4000" b="1" spc="-25" dirty="0">
                <a:solidFill>
                  <a:schemeClr val="tx1"/>
                </a:solidFill>
                <a:latin typeface="Times New Roman" panose="02020603050405020304" pitchFamily="18" charset="0"/>
                <a:cs typeface="Times New Roman" panose="02020603050405020304" pitchFamily="18" charset="0"/>
              </a:rPr>
              <a:t> </a:t>
            </a:r>
            <a:r>
              <a:rPr sz="4000" b="1" spc="70" dirty="0">
                <a:solidFill>
                  <a:schemeClr val="tx1"/>
                </a:solidFill>
                <a:latin typeface="Times New Roman" panose="02020603050405020304" pitchFamily="18" charset="0"/>
                <a:cs typeface="Times New Roman" panose="02020603050405020304" pitchFamily="18" charset="0"/>
              </a:rPr>
              <a:t>Estrus</a:t>
            </a:r>
            <a:r>
              <a:rPr sz="4000" b="1" spc="-50" dirty="0">
                <a:solidFill>
                  <a:schemeClr val="tx1"/>
                </a:solidFill>
                <a:latin typeface="Times New Roman" panose="02020603050405020304" pitchFamily="18" charset="0"/>
                <a:cs typeface="Times New Roman" panose="02020603050405020304" pitchFamily="18" charset="0"/>
              </a:rPr>
              <a:t> </a:t>
            </a:r>
            <a:r>
              <a:rPr sz="4000" b="1" spc="-10" dirty="0">
                <a:solidFill>
                  <a:schemeClr val="tx1"/>
                </a:solidFill>
                <a:latin typeface="Times New Roman" panose="02020603050405020304" pitchFamily="18" charset="0"/>
                <a:cs typeface="Times New Roman" panose="02020603050405020304" pitchFamily="18" charset="0"/>
              </a:rPr>
              <a:t>Cycle</a:t>
            </a:r>
            <a:r>
              <a:rPr lang="en-US" sz="4000" b="1" spc="-10" dirty="0">
                <a:solidFill>
                  <a:schemeClr val="tx1"/>
                </a:solidFill>
                <a:latin typeface="Times New Roman" panose="02020603050405020304" pitchFamily="18" charset="0"/>
                <a:cs typeface="Times New Roman" panose="02020603050405020304" pitchFamily="18" charset="0"/>
              </a:rPr>
              <a:t> in Rats</a:t>
            </a:r>
            <a:endParaRPr sz="4000" b="1" spc="-10"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80D5B1C-34C1-4032-961B-94DFBE9B4F20}"/>
              </a:ext>
            </a:extLst>
          </p:cNvPr>
          <p:cNvPicPr>
            <a:picLocks noChangeAspect="1"/>
          </p:cNvPicPr>
          <p:nvPr/>
        </p:nvPicPr>
        <p:blipFill>
          <a:blip r:embed="rId2"/>
          <a:stretch>
            <a:fillRect/>
          </a:stretch>
        </p:blipFill>
        <p:spPr>
          <a:xfrm>
            <a:off x="1823943" y="1501463"/>
            <a:ext cx="8544114" cy="5238553"/>
          </a:xfrm>
          <a:prstGeom prst="rect">
            <a:avLst/>
          </a:prstGeom>
        </p:spPr>
      </p:pic>
    </p:spTree>
    <p:extLst>
      <p:ext uri="{BB962C8B-B14F-4D97-AF65-F5344CB8AC3E}">
        <p14:creationId xmlns:p14="http://schemas.microsoft.com/office/powerpoint/2010/main" val="15023544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304B-9B4A-217D-3862-CECB3637B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519AF-E389-C06C-1B1E-8E1AD50BF8AE}"/>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SEXUAL BEHAVIOR </a:t>
            </a:r>
            <a:r>
              <a:rPr lang="en-US" sz="4400" dirty="0">
                <a:solidFill>
                  <a:schemeClr val="tx1"/>
                </a:solidFill>
                <a:latin typeface="Times New Roman" panose="02020603050405020304" pitchFamily="18" charset="0"/>
                <a:cs typeface="Times New Roman" panose="02020603050405020304" pitchFamily="18" charset="0"/>
              </a:rPr>
              <a:t>(Mating Behaviors)</a:t>
            </a:r>
            <a:endParaRPr lang="en-PK"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7CC5A2-63B3-20F8-4C41-BB18D3BF735C}"/>
              </a:ext>
            </a:extLst>
          </p:cNvPr>
          <p:cNvSpPr>
            <a:spLocks noGrp="1"/>
          </p:cNvSpPr>
          <p:nvPr>
            <p:ph idx="1"/>
          </p:nvPr>
        </p:nvSpPr>
        <p:spPr>
          <a:xfrm>
            <a:off x="142567" y="1032387"/>
            <a:ext cx="11906865" cy="5682611"/>
          </a:xfrm>
        </p:spPr>
        <p:txBody>
          <a:bodyPr>
            <a:noAutofit/>
          </a:bodyPr>
          <a:lstStyle/>
          <a:p>
            <a:pPr algn="just"/>
            <a:r>
              <a:rPr lang="en-US" sz="3100" dirty="0">
                <a:latin typeface="Times New Roman" panose="02020603050405020304" pitchFamily="18" charset="0"/>
                <a:cs typeface="Times New Roman" panose="02020603050405020304" pitchFamily="18" charset="0"/>
              </a:rPr>
              <a:t>Hormonal synchronize mating behaviors with optimal fertility periods.</a:t>
            </a:r>
          </a:p>
          <a:p>
            <a:pPr algn="just"/>
            <a:r>
              <a:rPr lang="en-US" sz="3100" b="1" dirty="0">
                <a:latin typeface="Times New Roman" panose="02020603050405020304" pitchFamily="18" charset="0"/>
                <a:cs typeface="Times New Roman" panose="02020603050405020304" pitchFamily="18" charset="0"/>
              </a:rPr>
              <a:t>Females: </a:t>
            </a:r>
            <a:r>
              <a:rPr lang="en-US" sz="3100" dirty="0">
                <a:latin typeface="Times New Roman" panose="02020603050405020304" pitchFamily="18" charset="0"/>
                <a:cs typeface="Times New Roman" panose="02020603050405020304" pitchFamily="18" charset="0"/>
              </a:rPr>
              <a:t>High estrogen during ovulation increases receptivity to mating. In many animals, females only mate during this fertile window, termed estrus.</a:t>
            </a:r>
          </a:p>
          <a:p>
            <a:pPr algn="just"/>
            <a:r>
              <a:rPr lang="en-US" sz="3100" dirty="0">
                <a:latin typeface="Times New Roman" panose="02020603050405020304" pitchFamily="18" charset="0"/>
                <a:cs typeface="Times New Roman" panose="02020603050405020304" pitchFamily="18" charset="0"/>
              </a:rPr>
              <a:t>Hormones like luteinizing hormone (LH) trigger ovulation, ensuring mating occurs when conception is likely.</a:t>
            </a:r>
          </a:p>
          <a:p>
            <a:pPr algn="just"/>
            <a:r>
              <a:rPr lang="en-US" sz="3100" b="1" dirty="0">
                <a:latin typeface="Times New Roman" panose="02020603050405020304" pitchFamily="18" charset="0"/>
                <a:cs typeface="Times New Roman" panose="02020603050405020304" pitchFamily="18" charset="0"/>
              </a:rPr>
              <a:t>Males: </a:t>
            </a:r>
            <a:r>
              <a:rPr lang="en-US" sz="3100" dirty="0">
                <a:latin typeface="Times New Roman" panose="02020603050405020304" pitchFamily="18" charset="0"/>
                <a:cs typeface="Times New Roman" panose="02020603050405020304" pitchFamily="18" charset="0"/>
              </a:rPr>
              <a:t>Testosterone drives libido and mating behaviors, including dominance displays and aggression toward rival males.</a:t>
            </a:r>
          </a:p>
          <a:p>
            <a:pPr algn="just"/>
            <a:r>
              <a:rPr lang="en-US" sz="3100" dirty="0">
                <a:latin typeface="Times New Roman" panose="02020603050405020304" pitchFamily="18" charset="0"/>
                <a:cs typeface="Times New Roman" panose="02020603050405020304" pitchFamily="18" charset="0"/>
              </a:rPr>
              <a:t>Hormonal responses to environmental stimuli (e.g., female pheromones) prepare males for copulation.</a:t>
            </a:r>
          </a:p>
        </p:txBody>
      </p:sp>
    </p:spTree>
    <p:extLst>
      <p:ext uri="{BB962C8B-B14F-4D97-AF65-F5344CB8AC3E}">
        <p14:creationId xmlns:p14="http://schemas.microsoft.com/office/powerpoint/2010/main" val="2156727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1FDC-0EFB-F5DB-C51D-30EB65A2B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ED513-663B-0437-F816-E38CFC49758D}"/>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MATERNAL BEHAVIOUR</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4BB2570-F762-9401-8FCA-8AB29CB06E91}"/>
              </a:ext>
            </a:extLst>
          </p:cNvPr>
          <p:cNvSpPr>
            <a:spLocks noGrp="1"/>
          </p:cNvSpPr>
          <p:nvPr>
            <p:ph idx="1"/>
          </p:nvPr>
        </p:nvSpPr>
        <p:spPr>
          <a:xfrm>
            <a:off x="142568" y="1032387"/>
            <a:ext cx="11906864" cy="5682611"/>
          </a:xfrm>
        </p:spPr>
        <p:txBody>
          <a:bodyPr>
            <a:normAutofit fontScale="92500" lnSpcReduction="10000"/>
          </a:bodyPr>
          <a:lstStyle/>
          <a:p>
            <a:pPr algn="just"/>
            <a:r>
              <a:rPr lang="en-US" sz="4000" dirty="0">
                <a:latin typeface="Times New Roman" panose="02020603050405020304" pitchFamily="18" charset="0"/>
                <a:cs typeface="Times New Roman" panose="02020603050405020304" pitchFamily="18" charset="0"/>
              </a:rPr>
              <a:t>Maternal behaviour is elicited in the absence of certain hormones.</a:t>
            </a:r>
          </a:p>
          <a:p>
            <a:pPr algn="just"/>
            <a:r>
              <a:rPr lang="en-US" sz="4000" dirty="0">
                <a:latin typeface="Times New Roman" panose="02020603050405020304" pitchFamily="18" charset="0"/>
                <a:cs typeface="Times New Roman" panose="02020603050405020304" pitchFamily="18" charset="0"/>
              </a:rPr>
              <a:t>Lisk (1971) has observed that estrogen and progesterone work in synergy in stimulating maternal nest building.</a:t>
            </a:r>
          </a:p>
          <a:p>
            <a:pPr algn="just"/>
            <a:r>
              <a:rPr lang="en-US" sz="4000" dirty="0">
                <a:latin typeface="Times New Roman" panose="02020603050405020304" pitchFamily="18" charset="0"/>
                <a:cs typeface="Times New Roman" panose="02020603050405020304" pitchFamily="18" charset="0"/>
              </a:rPr>
              <a:t>During parturition, oxytocin level is high which affects the behaviour of mother.</a:t>
            </a:r>
          </a:p>
          <a:p>
            <a:pPr algn="just"/>
            <a:r>
              <a:rPr lang="en-US" sz="4000" dirty="0">
                <a:latin typeface="Times New Roman" panose="02020603050405020304" pitchFamily="18" charset="0"/>
                <a:cs typeface="Times New Roman" panose="02020603050405020304" pitchFamily="18" charset="0"/>
              </a:rPr>
              <a:t>Experimentally injections of oxytocin influence maternal behaviour.</a:t>
            </a:r>
          </a:p>
          <a:p>
            <a:pPr algn="just"/>
            <a:r>
              <a:rPr lang="en-US" sz="4000" dirty="0">
                <a:latin typeface="Times New Roman" panose="02020603050405020304" pitchFamily="18" charset="0"/>
                <a:cs typeface="Times New Roman" panose="02020603050405020304" pitchFamily="18" charset="0"/>
              </a:rPr>
              <a:t>Various hormone like progesterone, oxytocin, </a:t>
            </a:r>
            <a:r>
              <a:rPr lang="en-US" sz="4000" dirty="0" err="1">
                <a:latin typeface="Times New Roman" panose="02020603050405020304" pitchFamily="18" charset="0"/>
                <a:cs typeface="Times New Roman" panose="02020603050405020304" pitchFamily="18" charset="0"/>
              </a:rPr>
              <a:t>relaxin</a:t>
            </a:r>
            <a:r>
              <a:rPr lang="en-US" sz="4000" dirty="0">
                <a:latin typeface="Times New Roman" panose="02020603050405020304" pitchFamily="18" charset="0"/>
                <a:cs typeface="Times New Roman" panose="02020603050405020304" pitchFamily="18" charset="0"/>
              </a:rPr>
              <a:t>, estrogen, prolactin etc. complete maternity of female.</a:t>
            </a:r>
          </a:p>
        </p:txBody>
      </p:sp>
    </p:spTree>
    <p:extLst>
      <p:ext uri="{BB962C8B-B14F-4D97-AF65-F5344CB8AC3E}">
        <p14:creationId xmlns:p14="http://schemas.microsoft.com/office/powerpoint/2010/main" val="1467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8D8DB-210D-3293-EC43-3010D8CA0507}"/>
            </a:ext>
          </a:extLst>
        </p:cNvPr>
        <p:cNvGrpSpPr/>
        <p:nvPr/>
      </p:nvGrpSpPr>
      <p:grpSpPr>
        <a:xfrm>
          <a:off x="0" y="0"/>
          <a:ext cx="0" cy="0"/>
          <a:chOff x="0" y="0"/>
          <a:chExt cx="0" cy="0"/>
        </a:xfrm>
      </p:grpSpPr>
      <p:sp>
        <p:nvSpPr>
          <p:cNvPr id="9" name="object 12">
            <a:extLst>
              <a:ext uri="{FF2B5EF4-FFF2-40B4-BE49-F238E27FC236}">
                <a16:creationId xmlns:a16="http://schemas.microsoft.com/office/drawing/2014/main" id="{E1BB1255-DB23-D972-BB8A-6DEB37309505}"/>
              </a:ext>
            </a:extLst>
          </p:cNvPr>
          <p:cNvSpPr txBox="1"/>
          <p:nvPr/>
        </p:nvSpPr>
        <p:spPr>
          <a:xfrm>
            <a:off x="857865" y="5088192"/>
            <a:ext cx="5702710" cy="567463"/>
          </a:xfrm>
          <a:prstGeom prst="rect">
            <a:avLst/>
          </a:prstGeom>
        </p:spPr>
        <p:txBody>
          <a:bodyPr vert="horz" wrap="square" lIns="0" tIns="13335" rIns="0" bIns="0" rtlCol="0">
            <a:spAutoFit/>
          </a:bodyPr>
          <a:lstStyle/>
          <a:p>
            <a:pPr marL="74930" marR="5080" indent="-62865" algn="just">
              <a:lnSpc>
                <a:spcPct val="100000"/>
              </a:lnSpc>
              <a:spcBef>
                <a:spcPts val="105"/>
              </a:spcBef>
            </a:pPr>
            <a:r>
              <a:rPr lang="en-US" sz="3600" b="1" spc="-140" dirty="0">
                <a:latin typeface="Times New Roman"/>
                <a:cs typeface="Times New Roman"/>
              </a:rPr>
              <a:t>Maternal care in Monkey</a:t>
            </a:r>
            <a:endParaRPr sz="3600" b="1" dirty="0">
              <a:latin typeface="Times New Roman"/>
              <a:cs typeface="Times New Roman"/>
            </a:endParaRPr>
          </a:p>
        </p:txBody>
      </p:sp>
      <p:sp>
        <p:nvSpPr>
          <p:cNvPr id="10" name="object 12">
            <a:extLst>
              <a:ext uri="{FF2B5EF4-FFF2-40B4-BE49-F238E27FC236}">
                <a16:creationId xmlns:a16="http://schemas.microsoft.com/office/drawing/2014/main" id="{11B9BEC2-F087-540D-15EB-2EE5468DB4F0}"/>
              </a:ext>
            </a:extLst>
          </p:cNvPr>
          <p:cNvSpPr txBox="1"/>
          <p:nvPr/>
        </p:nvSpPr>
        <p:spPr>
          <a:xfrm>
            <a:off x="7247902" y="5102937"/>
            <a:ext cx="5247966" cy="567463"/>
          </a:xfrm>
          <a:prstGeom prst="rect">
            <a:avLst/>
          </a:prstGeom>
        </p:spPr>
        <p:txBody>
          <a:bodyPr vert="horz" wrap="square" lIns="0" tIns="13335" rIns="0" bIns="0" rtlCol="0">
            <a:spAutoFit/>
          </a:bodyPr>
          <a:lstStyle/>
          <a:p>
            <a:pPr marL="74930" marR="5080" indent="-62865" algn="just">
              <a:lnSpc>
                <a:spcPct val="100000"/>
              </a:lnSpc>
              <a:spcBef>
                <a:spcPts val="105"/>
              </a:spcBef>
            </a:pPr>
            <a:r>
              <a:rPr lang="en-US" sz="3600" b="1" spc="-140" dirty="0">
                <a:latin typeface="Times New Roman"/>
                <a:cs typeface="Times New Roman"/>
              </a:rPr>
              <a:t>Spider building Web</a:t>
            </a:r>
          </a:p>
        </p:txBody>
      </p:sp>
      <p:pic>
        <p:nvPicPr>
          <p:cNvPr id="2" name="object 9">
            <a:extLst>
              <a:ext uri="{FF2B5EF4-FFF2-40B4-BE49-F238E27FC236}">
                <a16:creationId xmlns:a16="http://schemas.microsoft.com/office/drawing/2014/main" id="{7EAF497C-EB5A-83B7-E09F-757574F92FD6}"/>
              </a:ext>
            </a:extLst>
          </p:cNvPr>
          <p:cNvPicPr/>
          <p:nvPr/>
        </p:nvPicPr>
        <p:blipFill>
          <a:blip r:embed="rId2" cstate="print"/>
          <a:stretch>
            <a:fillRect/>
          </a:stretch>
        </p:blipFill>
        <p:spPr>
          <a:xfrm>
            <a:off x="170538" y="648345"/>
            <a:ext cx="6127023" cy="4439847"/>
          </a:xfrm>
          <a:prstGeom prst="rect">
            <a:avLst/>
          </a:prstGeom>
        </p:spPr>
      </p:pic>
      <p:pic>
        <p:nvPicPr>
          <p:cNvPr id="3" name="object 10">
            <a:extLst>
              <a:ext uri="{FF2B5EF4-FFF2-40B4-BE49-F238E27FC236}">
                <a16:creationId xmlns:a16="http://schemas.microsoft.com/office/drawing/2014/main" id="{87AB8752-C0D4-FAAD-7DA7-7F14079F47F1}"/>
              </a:ext>
            </a:extLst>
          </p:cNvPr>
          <p:cNvPicPr/>
          <p:nvPr/>
        </p:nvPicPr>
        <p:blipFill>
          <a:blip r:embed="rId3" cstate="print"/>
          <a:stretch>
            <a:fillRect/>
          </a:stretch>
        </p:blipFill>
        <p:spPr>
          <a:xfrm>
            <a:off x="6096000" y="663091"/>
            <a:ext cx="6096000" cy="4439846"/>
          </a:xfrm>
          <a:prstGeom prst="rect">
            <a:avLst/>
          </a:prstGeom>
        </p:spPr>
      </p:pic>
    </p:spTree>
    <p:extLst>
      <p:ext uri="{BB962C8B-B14F-4D97-AF65-F5344CB8AC3E}">
        <p14:creationId xmlns:p14="http://schemas.microsoft.com/office/powerpoint/2010/main" val="274375086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BDBF-C74B-80A2-CEC8-058500270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15FB4-467D-8AD0-E353-DB86AECD89A9}"/>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PATERNAL BEHAVIOUR</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7E4E2D3-3E94-3E29-84C7-2D23F4C55006}"/>
              </a:ext>
            </a:extLst>
          </p:cNvPr>
          <p:cNvSpPr>
            <a:spLocks noGrp="1"/>
          </p:cNvSpPr>
          <p:nvPr>
            <p:ph idx="1"/>
          </p:nvPr>
        </p:nvSpPr>
        <p:spPr>
          <a:xfrm>
            <a:off x="142568" y="1017639"/>
            <a:ext cx="11906864" cy="5682611"/>
          </a:xfrm>
        </p:spPr>
        <p:txBody>
          <a:bodyPr>
            <a:noAutofit/>
          </a:bodyPr>
          <a:lstStyle/>
          <a:p>
            <a:pPr algn="just"/>
            <a:r>
              <a:rPr lang="en-US" sz="3600" dirty="0">
                <a:latin typeface="Times New Roman" panose="02020603050405020304" pitchFamily="18" charset="0"/>
                <a:cs typeface="Times New Roman" panose="02020603050405020304" pitchFamily="18" charset="0"/>
              </a:rPr>
              <a:t>In only 6% mammalian species, including humans, the father also plays a significant role in caring for his young.</a:t>
            </a:r>
          </a:p>
          <a:p>
            <a:pPr algn="just"/>
            <a:r>
              <a:rPr lang="en-US" sz="3600" dirty="0">
                <a:latin typeface="Times New Roman" panose="02020603050405020304" pitchFamily="18" charset="0"/>
                <a:cs typeface="Times New Roman" panose="02020603050405020304" pitchFamily="18" charset="0"/>
              </a:rPr>
              <a:t>An increase in levels of oxytocin, glucocorticoids, estrogen and prolactin occur in the paternal brain. These hormonal changes occur through the father's interaction with the mother and his offspring.</a:t>
            </a:r>
          </a:p>
          <a:p>
            <a:pPr algn="just"/>
            <a:r>
              <a:rPr lang="en-US" sz="3600" dirty="0">
                <a:latin typeface="Times New Roman" panose="02020603050405020304" pitchFamily="18" charset="0"/>
                <a:cs typeface="Times New Roman" panose="02020603050405020304" pitchFamily="18" charset="0"/>
              </a:rPr>
              <a:t>Oxytocin levels are positively correlated with the amount of affection the father displays towards the child.</a:t>
            </a:r>
          </a:p>
        </p:txBody>
      </p:sp>
    </p:spTree>
    <p:extLst>
      <p:ext uri="{BB962C8B-B14F-4D97-AF65-F5344CB8AC3E}">
        <p14:creationId xmlns:p14="http://schemas.microsoft.com/office/powerpoint/2010/main" val="2711547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0288-28BC-D166-9772-6AD36A0470F0}"/>
            </a:ext>
          </a:extLst>
        </p:cNvPr>
        <p:cNvGrpSpPr/>
        <p:nvPr/>
      </p:nvGrpSpPr>
      <p:grpSpPr>
        <a:xfrm>
          <a:off x="0" y="0"/>
          <a:ext cx="0" cy="0"/>
          <a:chOff x="0" y="0"/>
          <a:chExt cx="0" cy="0"/>
        </a:xfrm>
      </p:grpSpPr>
      <p:pic>
        <p:nvPicPr>
          <p:cNvPr id="5" name="object 10">
            <a:extLst>
              <a:ext uri="{FF2B5EF4-FFF2-40B4-BE49-F238E27FC236}">
                <a16:creationId xmlns:a16="http://schemas.microsoft.com/office/drawing/2014/main" id="{00A30C2B-7B6A-47B5-7B5D-29187B5052D7}"/>
              </a:ext>
            </a:extLst>
          </p:cNvPr>
          <p:cNvPicPr/>
          <p:nvPr/>
        </p:nvPicPr>
        <p:blipFill>
          <a:blip r:embed="rId2" cstate="print"/>
          <a:stretch>
            <a:fillRect/>
          </a:stretch>
        </p:blipFill>
        <p:spPr>
          <a:xfrm>
            <a:off x="0" y="590868"/>
            <a:ext cx="6297562" cy="4497325"/>
          </a:xfrm>
          <a:prstGeom prst="rect">
            <a:avLst/>
          </a:prstGeom>
        </p:spPr>
      </p:pic>
      <p:pic>
        <p:nvPicPr>
          <p:cNvPr id="8" name="Picture 7">
            <a:extLst>
              <a:ext uri="{FF2B5EF4-FFF2-40B4-BE49-F238E27FC236}">
                <a16:creationId xmlns:a16="http://schemas.microsoft.com/office/drawing/2014/main" id="{1FAE3203-0013-C0E4-E162-E8B0905D49D3}"/>
              </a:ext>
            </a:extLst>
          </p:cNvPr>
          <p:cNvPicPr>
            <a:picLocks noChangeAspect="1"/>
          </p:cNvPicPr>
          <p:nvPr/>
        </p:nvPicPr>
        <p:blipFill>
          <a:blip r:embed="rId3"/>
          <a:stretch>
            <a:fillRect/>
          </a:stretch>
        </p:blipFill>
        <p:spPr>
          <a:xfrm>
            <a:off x="6297562" y="772798"/>
            <a:ext cx="5491316" cy="4133463"/>
          </a:xfrm>
          <a:prstGeom prst="rect">
            <a:avLst/>
          </a:prstGeom>
        </p:spPr>
      </p:pic>
      <p:sp>
        <p:nvSpPr>
          <p:cNvPr id="9" name="object 12">
            <a:extLst>
              <a:ext uri="{FF2B5EF4-FFF2-40B4-BE49-F238E27FC236}">
                <a16:creationId xmlns:a16="http://schemas.microsoft.com/office/drawing/2014/main" id="{395F11AF-AC2F-E3FA-72E9-62C7037708D9}"/>
              </a:ext>
            </a:extLst>
          </p:cNvPr>
          <p:cNvSpPr txBox="1"/>
          <p:nvPr/>
        </p:nvSpPr>
        <p:spPr>
          <a:xfrm>
            <a:off x="297426" y="5088193"/>
            <a:ext cx="5702710" cy="1121461"/>
          </a:xfrm>
          <a:prstGeom prst="rect">
            <a:avLst/>
          </a:prstGeom>
        </p:spPr>
        <p:txBody>
          <a:bodyPr vert="horz" wrap="square" lIns="0" tIns="13335" rIns="0" bIns="0" rtlCol="0">
            <a:spAutoFit/>
          </a:bodyPr>
          <a:lstStyle/>
          <a:p>
            <a:pPr marL="74930" marR="5080" indent="-62865" algn="just">
              <a:lnSpc>
                <a:spcPct val="100000"/>
              </a:lnSpc>
              <a:spcBef>
                <a:spcPts val="105"/>
              </a:spcBef>
            </a:pPr>
            <a:r>
              <a:rPr sz="3600" b="1" spc="-140" dirty="0">
                <a:latin typeface="Times New Roman"/>
                <a:cs typeface="Times New Roman"/>
              </a:rPr>
              <a:t>Silvery</a:t>
            </a:r>
            <a:r>
              <a:rPr sz="3600" b="1" spc="-20" dirty="0">
                <a:latin typeface="Times New Roman"/>
                <a:cs typeface="Times New Roman"/>
              </a:rPr>
              <a:t> </a:t>
            </a:r>
            <a:r>
              <a:rPr sz="3600" b="1" spc="-75" dirty="0">
                <a:latin typeface="Times New Roman"/>
                <a:cs typeface="Times New Roman"/>
              </a:rPr>
              <a:t>hair</a:t>
            </a:r>
            <a:r>
              <a:rPr sz="3600" b="1" spc="-10" dirty="0">
                <a:latin typeface="Times New Roman"/>
                <a:cs typeface="Times New Roman"/>
              </a:rPr>
              <a:t> </a:t>
            </a:r>
            <a:r>
              <a:rPr sz="3600" b="1" spc="-75" dirty="0">
                <a:latin typeface="Times New Roman"/>
                <a:cs typeface="Times New Roman"/>
              </a:rPr>
              <a:t>Marmoset </a:t>
            </a:r>
            <a:r>
              <a:rPr sz="3600" b="1" spc="-85" dirty="0">
                <a:latin typeface="Times New Roman"/>
                <a:cs typeface="Times New Roman"/>
              </a:rPr>
              <a:t>with</a:t>
            </a:r>
            <a:r>
              <a:rPr lang="en-US" sz="3600" b="1" spc="-15" dirty="0">
                <a:latin typeface="Times New Roman"/>
                <a:cs typeface="Times New Roman"/>
              </a:rPr>
              <a:t> </a:t>
            </a:r>
            <a:r>
              <a:rPr sz="3600" b="1" spc="-135" dirty="0">
                <a:latin typeface="Times New Roman"/>
                <a:cs typeface="Times New Roman"/>
              </a:rPr>
              <a:t>baby</a:t>
            </a:r>
            <a:r>
              <a:rPr sz="3600" b="1" dirty="0">
                <a:latin typeface="Times New Roman"/>
                <a:cs typeface="Times New Roman"/>
              </a:rPr>
              <a:t> </a:t>
            </a:r>
            <a:r>
              <a:rPr sz="3600" b="1" spc="-10" dirty="0">
                <a:latin typeface="Times New Roman"/>
                <a:cs typeface="Times New Roman"/>
              </a:rPr>
              <a:t>marmoset</a:t>
            </a:r>
            <a:endParaRPr sz="3600" b="1" dirty="0">
              <a:latin typeface="Times New Roman"/>
              <a:cs typeface="Times New Roman"/>
            </a:endParaRPr>
          </a:p>
        </p:txBody>
      </p:sp>
      <p:sp>
        <p:nvSpPr>
          <p:cNvPr id="10" name="object 12">
            <a:extLst>
              <a:ext uri="{FF2B5EF4-FFF2-40B4-BE49-F238E27FC236}">
                <a16:creationId xmlns:a16="http://schemas.microsoft.com/office/drawing/2014/main" id="{AE8BB12F-6A3D-604A-D73C-AE2C1D465189}"/>
              </a:ext>
            </a:extLst>
          </p:cNvPr>
          <p:cNvSpPr txBox="1"/>
          <p:nvPr/>
        </p:nvSpPr>
        <p:spPr>
          <a:xfrm>
            <a:off x="6297562" y="5088193"/>
            <a:ext cx="5247966" cy="1121461"/>
          </a:xfrm>
          <a:prstGeom prst="rect">
            <a:avLst/>
          </a:prstGeom>
        </p:spPr>
        <p:txBody>
          <a:bodyPr vert="horz" wrap="square" lIns="0" tIns="13335" rIns="0" bIns="0" rtlCol="0">
            <a:spAutoFit/>
          </a:bodyPr>
          <a:lstStyle/>
          <a:p>
            <a:pPr marL="74930" marR="5080" indent="-62865" algn="just">
              <a:lnSpc>
                <a:spcPct val="100000"/>
              </a:lnSpc>
              <a:spcBef>
                <a:spcPts val="105"/>
              </a:spcBef>
            </a:pPr>
            <a:r>
              <a:rPr lang="en-US" sz="3600" b="1" spc="-140" dirty="0">
                <a:latin typeface="Times New Roman"/>
                <a:cs typeface="Times New Roman"/>
              </a:rPr>
              <a:t>Baby penguin under the care of father</a:t>
            </a:r>
          </a:p>
        </p:txBody>
      </p:sp>
    </p:spTree>
    <p:extLst>
      <p:ext uri="{BB962C8B-B14F-4D97-AF65-F5344CB8AC3E}">
        <p14:creationId xmlns:p14="http://schemas.microsoft.com/office/powerpoint/2010/main" val="260287662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E9B2C-B96B-F8C1-DDAF-5F694275E670}"/>
            </a:ext>
          </a:extLst>
        </p:cNvPr>
        <p:cNvGrpSpPr/>
        <p:nvPr/>
      </p:nvGrpSpPr>
      <p:grpSpPr>
        <a:xfrm>
          <a:off x="0" y="0"/>
          <a:ext cx="0" cy="0"/>
          <a:chOff x="0" y="0"/>
          <a:chExt cx="0" cy="0"/>
        </a:xfrm>
      </p:grpSpPr>
      <p:pic>
        <p:nvPicPr>
          <p:cNvPr id="2" name="object 4">
            <a:extLst>
              <a:ext uri="{FF2B5EF4-FFF2-40B4-BE49-F238E27FC236}">
                <a16:creationId xmlns:a16="http://schemas.microsoft.com/office/drawing/2014/main" id="{A2E9B34B-6498-3D87-2A55-C3DABA56B5DA}"/>
              </a:ext>
            </a:extLst>
          </p:cNvPr>
          <p:cNvPicPr/>
          <p:nvPr/>
        </p:nvPicPr>
        <p:blipFill>
          <a:blip r:embed="rId2" cstate="print"/>
          <a:stretch>
            <a:fillRect/>
          </a:stretch>
        </p:blipFill>
        <p:spPr>
          <a:xfrm>
            <a:off x="0" y="0"/>
            <a:ext cx="5106922" cy="3811524"/>
          </a:xfrm>
          <a:prstGeom prst="rect">
            <a:avLst/>
          </a:prstGeom>
        </p:spPr>
      </p:pic>
      <p:pic>
        <p:nvPicPr>
          <p:cNvPr id="3" name="object 5">
            <a:extLst>
              <a:ext uri="{FF2B5EF4-FFF2-40B4-BE49-F238E27FC236}">
                <a16:creationId xmlns:a16="http://schemas.microsoft.com/office/drawing/2014/main" id="{D0230763-E41C-1478-C671-BD0BC7E76474}"/>
              </a:ext>
            </a:extLst>
          </p:cNvPr>
          <p:cNvPicPr/>
          <p:nvPr/>
        </p:nvPicPr>
        <p:blipFill>
          <a:blip r:embed="rId3" cstate="print"/>
          <a:stretch>
            <a:fillRect/>
          </a:stretch>
        </p:blipFill>
        <p:spPr>
          <a:xfrm>
            <a:off x="-1" y="3636410"/>
            <a:ext cx="5106923" cy="3221589"/>
          </a:xfrm>
          <a:prstGeom prst="rect">
            <a:avLst/>
          </a:prstGeom>
        </p:spPr>
      </p:pic>
      <p:pic>
        <p:nvPicPr>
          <p:cNvPr id="4" name="object 6">
            <a:extLst>
              <a:ext uri="{FF2B5EF4-FFF2-40B4-BE49-F238E27FC236}">
                <a16:creationId xmlns:a16="http://schemas.microsoft.com/office/drawing/2014/main" id="{4543EBD0-6F03-B0EA-F7F0-D72E35D83A06}"/>
              </a:ext>
            </a:extLst>
          </p:cNvPr>
          <p:cNvPicPr/>
          <p:nvPr/>
        </p:nvPicPr>
        <p:blipFill>
          <a:blip r:embed="rId4" cstate="print"/>
          <a:stretch>
            <a:fillRect/>
          </a:stretch>
        </p:blipFill>
        <p:spPr>
          <a:xfrm>
            <a:off x="4959438" y="-1"/>
            <a:ext cx="5497168" cy="6858000"/>
          </a:xfrm>
          <a:prstGeom prst="rect">
            <a:avLst/>
          </a:prstGeom>
        </p:spPr>
      </p:pic>
    </p:spTree>
    <p:extLst>
      <p:ext uri="{BB962C8B-B14F-4D97-AF65-F5344CB8AC3E}">
        <p14:creationId xmlns:p14="http://schemas.microsoft.com/office/powerpoint/2010/main" val="4345612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B7CF-9C69-4129-59AA-1DEEC58C0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859D9-5276-CCA6-3F31-54DE13DDD2A0}"/>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DOMINANCE HIERARCHY </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BD0C8E4-6A41-A292-C1E2-935AA2885E5B}"/>
              </a:ext>
            </a:extLst>
          </p:cNvPr>
          <p:cNvSpPr>
            <a:spLocks noGrp="1"/>
          </p:cNvSpPr>
          <p:nvPr>
            <p:ph idx="1"/>
          </p:nvPr>
        </p:nvSpPr>
        <p:spPr>
          <a:xfrm>
            <a:off x="142568" y="1032387"/>
            <a:ext cx="11906864" cy="5682611"/>
          </a:xfrm>
        </p:spPr>
        <p:txBody>
          <a:bodyPr>
            <a:normAutofit fontScale="92500" lnSpcReduction="20000"/>
          </a:bodyPr>
          <a:lstStyle/>
          <a:p>
            <a:pPr algn="just"/>
            <a:r>
              <a:rPr lang="en-US" sz="4000" dirty="0">
                <a:latin typeface="Times New Roman" panose="02020603050405020304" pitchFamily="18" charset="0"/>
                <a:cs typeface="Times New Roman" panose="02020603050405020304" pitchFamily="18" charset="0"/>
              </a:rPr>
              <a:t>Dominance hierarchies are best known in social mammals, such as baboons and wolves, and in birds, notably chickens.</a:t>
            </a:r>
          </a:p>
          <a:p>
            <a:pPr algn="just"/>
            <a:r>
              <a:rPr lang="en-US" sz="4000" dirty="0">
                <a:latin typeface="Times New Roman" panose="02020603050405020304" pitchFamily="18" charset="0"/>
                <a:cs typeface="Times New Roman" panose="02020603050405020304" pitchFamily="18" charset="0"/>
              </a:rPr>
              <a:t>A dominant animal is one whose sexual, feeding, aggressive and other behavior patterns subsequently occur with relatively little influence of the other group members. </a:t>
            </a:r>
          </a:p>
          <a:p>
            <a:pPr algn="just"/>
            <a:r>
              <a:rPr lang="en-US" sz="4000" dirty="0">
                <a:latin typeface="Times New Roman" panose="02020603050405020304" pitchFamily="18" charset="0"/>
                <a:cs typeface="Times New Roman" panose="02020603050405020304" pitchFamily="18" charset="0"/>
              </a:rPr>
              <a:t>Subordinate animals are opposite; their behavior can be relatively easily influenced or inhibited by other group members.</a:t>
            </a:r>
          </a:p>
          <a:p>
            <a:pPr algn="just"/>
            <a:r>
              <a:rPr lang="en-US" sz="4000" dirty="0">
                <a:latin typeface="Times New Roman" panose="02020603050405020304" pitchFamily="18" charset="0"/>
                <a:cs typeface="Times New Roman" panose="02020603050405020304" pitchFamily="18" charset="0"/>
              </a:rPr>
              <a:t>It have been observed that male hormones mainly testosterone and androgen are responsible for this behaviour.</a:t>
            </a:r>
          </a:p>
        </p:txBody>
      </p:sp>
    </p:spTree>
    <p:extLst>
      <p:ext uri="{BB962C8B-B14F-4D97-AF65-F5344CB8AC3E}">
        <p14:creationId xmlns:p14="http://schemas.microsoft.com/office/powerpoint/2010/main" val="2907487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C1C7-078B-3B6C-1683-E5A7DD84ED69}"/>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INTRODUCTION</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E25A72A-3E6A-664B-AE13-C29ACFCCD6D6}"/>
              </a:ext>
            </a:extLst>
          </p:cNvPr>
          <p:cNvSpPr>
            <a:spLocks noGrp="1"/>
          </p:cNvSpPr>
          <p:nvPr>
            <p:ph idx="1"/>
          </p:nvPr>
        </p:nvSpPr>
        <p:spPr>
          <a:xfrm>
            <a:off x="142568" y="1032387"/>
            <a:ext cx="11906864" cy="5682611"/>
          </a:xfrm>
        </p:spPr>
        <p:txBody>
          <a:bodyPr>
            <a:normAutofit fontScale="92500"/>
          </a:bodyPr>
          <a:lstStyle/>
          <a:p>
            <a:pPr algn="just"/>
            <a:r>
              <a:rPr lang="en-US" sz="4000" dirty="0">
                <a:latin typeface="Times New Roman" panose="02020603050405020304" pitchFamily="18" charset="0"/>
                <a:cs typeface="Times New Roman" panose="02020603050405020304" pitchFamily="18" charset="0"/>
              </a:rPr>
              <a:t>Hormones are chemical messenger secreted by a specific endocrine gland of the body, transported by body fluids (blood), producing specific effect on a target tissue or organ in the body.</a:t>
            </a:r>
          </a:p>
          <a:p>
            <a:pPr algn="just"/>
            <a:r>
              <a:rPr lang="en-US" sz="4000" dirty="0">
                <a:latin typeface="Times New Roman" panose="02020603050405020304" pitchFamily="18" charset="0"/>
                <a:cs typeface="Times New Roman" panose="02020603050405020304" pitchFamily="18" charset="0"/>
              </a:rPr>
              <a:t>Many intricate neuroendocrine feedback systems control the production &amp; release of hormone in the organism.</a:t>
            </a:r>
          </a:p>
          <a:p>
            <a:pPr algn="just"/>
            <a:r>
              <a:rPr lang="en-US" sz="4000" dirty="0">
                <a:latin typeface="Times New Roman" panose="02020603050405020304" pitchFamily="18" charset="0"/>
                <a:cs typeface="Times New Roman" panose="02020603050405020304" pitchFamily="18" charset="0"/>
              </a:rPr>
              <a:t>A number of	 hormones like MSH, ACTH, Vasopressin, Oxytocin etc. also affect the behaviour of the organism.</a:t>
            </a:r>
          </a:p>
        </p:txBody>
      </p:sp>
    </p:spTree>
    <p:extLst>
      <p:ext uri="{BB962C8B-B14F-4D97-AF65-F5344CB8AC3E}">
        <p14:creationId xmlns:p14="http://schemas.microsoft.com/office/powerpoint/2010/main" val="3200991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74D8-55A9-22B4-6EF4-D87F66B77755}"/>
            </a:ext>
          </a:extLst>
        </p:cNvPr>
        <p:cNvGrpSpPr/>
        <p:nvPr/>
      </p:nvGrpSpPr>
      <p:grpSpPr>
        <a:xfrm>
          <a:off x="0" y="0"/>
          <a:ext cx="0" cy="0"/>
          <a:chOff x="0" y="0"/>
          <a:chExt cx="0" cy="0"/>
        </a:xfrm>
      </p:grpSpPr>
      <p:pic>
        <p:nvPicPr>
          <p:cNvPr id="5" name="object 9">
            <a:extLst>
              <a:ext uri="{FF2B5EF4-FFF2-40B4-BE49-F238E27FC236}">
                <a16:creationId xmlns:a16="http://schemas.microsoft.com/office/drawing/2014/main" id="{48044898-4566-D89E-168D-DA43D39DD1E8}"/>
              </a:ext>
            </a:extLst>
          </p:cNvPr>
          <p:cNvPicPr/>
          <p:nvPr/>
        </p:nvPicPr>
        <p:blipFill>
          <a:blip r:embed="rId3" cstate="print"/>
          <a:stretch>
            <a:fillRect/>
          </a:stretch>
        </p:blipFill>
        <p:spPr>
          <a:xfrm>
            <a:off x="186813" y="389307"/>
            <a:ext cx="5682112" cy="3710744"/>
          </a:xfrm>
          <a:prstGeom prst="rect">
            <a:avLst/>
          </a:prstGeom>
        </p:spPr>
      </p:pic>
      <p:pic>
        <p:nvPicPr>
          <p:cNvPr id="6" name="object 7">
            <a:extLst>
              <a:ext uri="{FF2B5EF4-FFF2-40B4-BE49-F238E27FC236}">
                <a16:creationId xmlns:a16="http://schemas.microsoft.com/office/drawing/2014/main" id="{CE56BADF-40D8-DDCF-CE9F-E2584371A6E6}"/>
              </a:ext>
            </a:extLst>
          </p:cNvPr>
          <p:cNvPicPr/>
          <p:nvPr/>
        </p:nvPicPr>
        <p:blipFill>
          <a:blip r:embed="rId4" cstate="print"/>
          <a:stretch>
            <a:fillRect/>
          </a:stretch>
        </p:blipFill>
        <p:spPr>
          <a:xfrm>
            <a:off x="5762637" y="345063"/>
            <a:ext cx="5682112" cy="4119053"/>
          </a:xfrm>
          <a:prstGeom prst="rect">
            <a:avLst/>
          </a:prstGeom>
        </p:spPr>
      </p:pic>
      <p:sp>
        <p:nvSpPr>
          <p:cNvPr id="7" name="object 11">
            <a:extLst>
              <a:ext uri="{FF2B5EF4-FFF2-40B4-BE49-F238E27FC236}">
                <a16:creationId xmlns:a16="http://schemas.microsoft.com/office/drawing/2014/main" id="{1F29A715-1BB2-807F-6746-96F736569F87}"/>
              </a:ext>
            </a:extLst>
          </p:cNvPr>
          <p:cNvSpPr txBox="1"/>
          <p:nvPr/>
        </p:nvSpPr>
        <p:spPr>
          <a:xfrm>
            <a:off x="6096000" y="4464116"/>
            <a:ext cx="5068529" cy="874598"/>
          </a:xfrm>
          <a:prstGeom prst="rect">
            <a:avLst/>
          </a:prstGeom>
        </p:spPr>
        <p:txBody>
          <a:bodyPr vert="horz" wrap="square" lIns="0" tIns="12700" rIns="0" bIns="0" rtlCol="0">
            <a:spAutoFit/>
          </a:bodyPr>
          <a:lstStyle/>
          <a:p>
            <a:pPr marL="12700" marR="5080">
              <a:lnSpc>
                <a:spcPct val="100000"/>
              </a:lnSpc>
              <a:spcBef>
                <a:spcPts val="100"/>
              </a:spcBef>
            </a:pPr>
            <a:r>
              <a:rPr sz="2800" spc="-150" dirty="0">
                <a:latin typeface="Times New Roman"/>
                <a:cs typeface="Times New Roman"/>
              </a:rPr>
              <a:t>Best</a:t>
            </a:r>
            <a:r>
              <a:rPr sz="2800" spc="20" dirty="0">
                <a:latin typeface="Times New Roman"/>
                <a:cs typeface="Times New Roman"/>
              </a:rPr>
              <a:t> </a:t>
            </a:r>
            <a:r>
              <a:rPr sz="2800" spc="-145" dirty="0">
                <a:latin typeface="Times New Roman"/>
                <a:cs typeface="Times New Roman"/>
              </a:rPr>
              <a:t>example</a:t>
            </a:r>
            <a:r>
              <a:rPr sz="2800" spc="-30" dirty="0">
                <a:latin typeface="Times New Roman"/>
                <a:cs typeface="Times New Roman"/>
              </a:rPr>
              <a:t> </a:t>
            </a:r>
            <a:r>
              <a:rPr sz="2800" spc="-120" dirty="0">
                <a:latin typeface="Times New Roman"/>
                <a:cs typeface="Times New Roman"/>
              </a:rPr>
              <a:t>can</a:t>
            </a:r>
            <a:r>
              <a:rPr sz="2800" spc="10" dirty="0">
                <a:latin typeface="Times New Roman"/>
                <a:cs typeface="Times New Roman"/>
              </a:rPr>
              <a:t> </a:t>
            </a:r>
            <a:r>
              <a:rPr sz="2800" spc="-120" dirty="0">
                <a:latin typeface="Times New Roman"/>
                <a:cs typeface="Times New Roman"/>
              </a:rPr>
              <a:t>be</a:t>
            </a:r>
            <a:r>
              <a:rPr sz="2800" spc="5" dirty="0">
                <a:latin typeface="Times New Roman"/>
                <a:cs typeface="Times New Roman"/>
              </a:rPr>
              <a:t> </a:t>
            </a:r>
            <a:r>
              <a:rPr sz="2800" spc="-145" dirty="0">
                <a:latin typeface="Times New Roman"/>
                <a:cs typeface="Times New Roman"/>
              </a:rPr>
              <a:t>seen</a:t>
            </a:r>
            <a:r>
              <a:rPr sz="2800" spc="10" dirty="0">
                <a:latin typeface="Times New Roman"/>
                <a:cs typeface="Times New Roman"/>
              </a:rPr>
              <a:t> </a:t>
            </a:r>
            <a:r>
              <a:rPr sz="2800" spc="-25" dirty="0">
                <a:latin typeface="Times New Roman"/>
                <a:cs typeface="Times New Roman"/>
              </a:rPr>
              <a:t>in </a:t>
            </a:r>
            <a:r>
              <a:rPr sz="2800" spc="-90" dirty="0">
                <a:latin typeface="Times New Roman"/>
                <a:cs typeface="Times New Roman"/>
              </a:rPr>
              <a:t>Lions</a:t>
            </a:r>
            <a:r>
              <a:rPr sz="2800" spc="-25" dirty="0">
                <a:latin typeface="Times New Roman"/>
                <a:cs typeface="Times New Roman"/>
              </a:rPr>
              <a:t> </a:t>
            </a:r>
            <a:r>
              <a:rPr sz="2800" spc="-50" dirty="0">
                <a:latin typeface="Times New Roman"/>
                <a:cs typeface="Times New Roman"/>
              </a:rPr>
              <a:t>for</a:t>
            </a:r>
            <a:r>
              <a:rPr sz="2800" spc="-25" dirty="0">
                <a:latin typeface="Times New Roman"/>
                <a:cs typeface="Times New Roman"/>
              </a:rPr>
              <a:t> </a:t>
            </a:r>
            <a:r>
              <a:rPr sz="2800" spc="-110" dirty="0">
                <a:latin typeface="Times New Roman"/>
                <a:cs typeface="Times New Roman"/>
              </a:rPr>
              <a:t>dominance</a:t>
            </a:r>
            <a:r>
              <a:rPr sz="2800" spc="-35" dirty="0">
                <a:latin typeface="Times New Roman"/>
                <a:cs typeface="Times New Roman"/>
              </a:rPr>
              <a:t> </a:t>
            </a:r>
            <a:r>
              <a:rPr sz="2800" spc="-110" dirty="0">
                <a:latin typeface="Times New Roman"/>
                <a:cs typeface="Times New Roman"/>
              </a:rPr>
              <a:t>hierarchy</a:t>
            </a:r>
            <a:endParaRPr sz="2800" dirty="0">
              <a:latin typeface="Times New Roman"/>
              <a:cs typeface="Times New Roman"/>
            </a:endParaRPr>
          </a:p>
        </p:txBody>
      </p:sp>
      <p:sp>
        <p:nvSpPr>
          <p:cNvPr id="8" name="object 10">
            <a:extLst>
              <a:ext uri="{FF2B5EF4-FFF2-40B4-BE49-F238E27FC236}">
                <a16:creationId xmlns:a16="http://schemas.microsoft.com/office/drawing/2014/main" id="{9E3146BC-2FC4-8B33-4286-2A0EEA463E54}"/>
              </a:ext>
            </a:extLst>
          </p:cNvPr>
          <p:cNvSpPr txBox="1"/>
          <p:nvPr/>
        </p:nvSpPr>
        <p:spPr>
          <a:xfrm>
            <a:off x="438886" y="4144295"/>
            <a:ext cx="5209745" cy="505908"/>
          </a:xfrm>
          <a:prstGeom prst="rect">
            <a:avLst/>
          </a:prstGeom>
        </p:spPr>
        <p:txBody>
          <a:bodyPr vert="horz" wrap="square" lIns="0" tIns="13335" rIns="0" bIns="0" rtlCol="0">
            <a:spAutoFit/>
          </a:bodyPr>
          <a:lstStyle/>
          <a:p>
            <a:pPr marL="12700">
              <a:lnSpc>
                <a:spcPct val="100000"/>
              </a:lnSpc>
              <a:spcBef>
                <a:spcPts val="105"/>
              </a:spcBef>
            </a:pPr>
            <a:r>
              <a:rPr sz="3200" spc="-90" dirty="0">
                <a:latin typeface="Times New Roman"/>
                <a:cs typeface="Times New Roman"/>
              </a:rPr>
              <a:t>Fighting</a:t>
            </a:r>
            <a:r>
              <a:rPr sz="3200" spc="-25" dirty="0">
                <a:latin typeface="Times New Roman"/>
                <a:cs typeface="Times New Roman"/>
              </a:rPr>
              <a:t> </a:t>
            </a:r>
            <a:r>
              <a:rPr sz="3200" spc="-55" dirty="0">
                <a:latin typeface="Times New Roman"/>
                <a:cs typeface="Times New Roman"/>
              </a:rPr>
              <a:t>for</a:t>
            </a:r>
            <a:r>
              <a:rPr sz="3200" spc="-30" dirty="0">
                <a:latin typeface="Times New Roman"/>
                <a:cs typeface="Times New Roman"/>
              </a:rPr>
              <a:t> </a:t>
            </a:r>
            <a:r>
              <a:rPr sz="3200" spc="-90" dirty="0">
                <a:latin typeface="Times New Roman"/>
                <a:cs typeface="Times New Roman"/>
              </a:rPr>
              <a:t>dominance</a:t>
            </a:r>
            <a:r>
              <a:rPr lang="en-US" sz="3200" spc="-90" dirty="0">
                <a:latin typeface="Times New Roman"/>
                <a:cs typeface="Times New Roman"/>
              </a:rPr>
              <a:t> in Dogs</a:t>
            </a:r>
            <a:endParaRPr sz="3200" dirty="0">
              <a:latin typeface="Times New Roman"/>
              <a:cs typeface="Times New Roman"/>
            </a:endParaRPr>
          </a:p>
        </p:txBody>
      </p:sp>
    </p:spTree>
    <p:extLst>
      <p:ext uri="{BB962C8B-B14F-4D97-AF65-F5344CB8AC3E}">
        <p14:creationId xmlns:p14="http://schemas.microsoft.com/office/powerpoint/2010/main" val="71150537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1789-F288-4E3F-D0B2-1AF7B0811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93791-794A-8C18-F72A-BA50DC07BB5B}"/>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TERRITORIAL MARKING </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AB6116C-2194-594A-9F75-632263CA4588}"/>
              </a:ext>
            </a:extLst>
          </p:cNvPr>
          <p:cNvSpPr>
            <a:spLocks noGrp="1"/>
          </p:cNvSpPr>
          <p:nvPr>
            <p:ph idx="1"/>
          </p:nvPr>
        </p:nvSpPr>
        <p:spPr>
          <a:xfrm>
            <a:off x="142568" y="1032387"/>
            <a:ext cx="11906864" cy="5682611"/>
          </a:xfrm>
        </p:spPr>
        <p:txBody>
          <a:bodyPr>
            <a:noAutofit/>
          </a:bodyPr>
          <a:lstStyle/>
          <a:p>
            <a:pPr algn="just"/>
            <a:r>
              <a:rPr lang="en-US" sz="3100" dirty="0">
                <a:latin typeface="Times New Roman" panose="02020603050405020304" pitchFamily="18" charset="0"/>
                <a:cs typeface="Times New Roman" panose="02020603050405020304" pitchFamily="18" charset="0"/>
              </a:rPr>
              <a:t>In ethology, the term territory refers to any sociographical area that an animal of a particular species consistently defends against others.</a:t>
            </a:r>
          </a:p>
          <a:p>
            <a:pPr algn="just"/>
            <a:r>
              <a:rPr lang="en-US" sz="3100" dirty="0">
                <a:latin typeface="Times New Roman" panose="02020603050405020304" pitchFamily="18" charset="0"/>
                <a:cs typeface="Times New Roman" panose="02020603050405020304" pitchFamily="18" charset="0"/>
              </a:rPr>
              <a:t>The ultimate function of animals inhabiting and defending a territory is to increase the individual fitness or inclusive fitness of the animals expressing the behaviour. Fitness in this biological sense relates to the ability of an animal to survive and raise young.</a:t>
            </a:r>
          </a:p>
          <a:p>
            <a:pPr algn="just"/>
            <a:r>
              <a:rPr lang="en-US" sz="3100" dirty="0">
                <a:latin typeface="Times New Roman" panose="02020603050405020304" pitchFamily="18" charset="0"/>
                <a:cs typeface="Times New Roman" panose="02020603050405020304" pitchFamily="18" charset="0"/>
              </a:rPr>
              <a:t>Most commonly, this is accomplished by depositing strong- smelling substances contained in the urine, faeces, or, from specialized scent glands located on various areas of the body.</a:t>
            </a:r>
          </a:p>
          <a:p>
            <a:pPr algn="just"/>
            <a:r>
              <a:rPr lang="en-US" sz="3100" dirty="0">
                <a:latin typeface="Times New Roman" panose="02020603050405020304" pitchFamily="18" charset="0"/>
                <a:cs typeface="Times New Roman" panose="02020603050405020304" pitchFamily="18" charset="0"/>
              </a:rPr>
              <a:t>This type of marking includes pheromones in insects and discharge of typical scent through urine or sweat glands.</a:t>
            </a:r>
          </a:p>
        </p:txBody>
      </p:sp>
    </p:spTree>
    <p:extLst>
      <p:ext uri="{BB962C8B-B14F-4D97-AF65-F5344CB8AC3E}">
        <p14:creationId xmlns:p14="http://schemas.microsoft.com/office/powerpoint/2010/main" val="1562654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A207-9A72-AA1E-5532-24937F17E1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372402-865A-07BA-2BA6-07118C6C1333}"/>
              </a:ext>
            </a:extLst>
          </p:cNvPr>
          <p:cNvPicPr>
            <a:picLocks noChangeAspect="1"/>
          </p:cNvPicPr>
          <p:nvPr/>
        </p:nvPicPr>
        <p:blipFill>
          <a:blip r:embed="rId2"/>
          <a:stretch>
            <a:fillRect/>
          </a:stretch>
        </p:blipFill>
        <p:spPr>
          <a:xfrm>
            <a:off x="186659" y="201715"/>
            <a:ext cx="8913096" cy="6455023"/>
          </a:xfrm>
          <a:prstGeom prst="rect">
            <a:avLst/>
          </a:prstGeom>
        </p:spPr>
      </p:pic>
      <p:sp>
        <p:nvSpPr>
          <p:cNvPr id="6" name="object 10">
            <a:extLst>
              <a:ext uri="{FF2B5EF4-FFF2-40B4-BE49-F238E27FC236}">
                <a16:creationId xmlns:a16="http://schemas.microsoft.com/office/drawing/2014/main" id="{554D9B0B-0CE6-8525-0525-29DF207A008D}"/>
              </a:ext>
            </a:extLst>
          </p:cNvPr>
          <p:cNvSpPr txBox="1"/>
          <p:nvPr/>
        </p:nvSpPr>
        <p:spPr>
          <a:xfrm>
            <a:off x="9253661" y="2197507"/>
            <a:ext cx="2751680" cy="1011174"/>
          </a:xfrm>
          <a:prstGeom prst="rect">
            <a:avLst/>
          </a:prstGeom>
        </p:spPr>
        <p:txBody>
          <a:bodyPr vert="horz" wrap="square" lIns="0" tIns="13335" rIns="0" bIns="0" rtlCol="0">
            <a:spAutoFit/>
          </a:bodyPr>
          <a:lstStyle/>
          <a:p>
            <a:pPr marL="12700">
              <a:lnSpc>
                <a:spcPct val="100000"/>
              </a:lnSpc>
              <a:spcBef>
                <a:spcPts val="105"/>
              </a:spcBef>
            </a:pPr>
            <a:r>
              <a:rPr lang="en-US" sz="3200" spc="-90" dirty="0">
                <a:latin typeface="Times New Roman"/>
                <a:cs typeface="Times New Roman"/>
              </a:rPr>
              <a:t>Territory marking </a:t>
            </a:r>
          </a:p>
          <a:p>
            <a:pPr marL="12700">
              <a:lnSpc>
                <a:spcPct val="100000"/>
              </a:lnSpc>
              <a:spcBef>
                <a:spcPts val="105"/>
              </a:spcBef>
            </a:pPr>
            <a:r>
              <a:rPr lang="en-US" sz="3200" spc="-90" dirty="0">
                <a:latin typeface="Times New Roman"/>
                <a:cs typeface="Times New Roman"/>
              </a:rPr>
              <a:t>in Dog by Urine</a:t>
            </a:r>
            <a:endParaRPr sz="3200" dirty="0">
              <a:latin typeface="Times New Roman"/>
              <a:cs typeface="Times New Roman"/>
            </a:endParaRPr>
          </a:p>
        </p:txBody>
      </p:sp>
    </p:spTree>
    <p:extLst>
      <p:ext uri="{BB962C8B-B14F-4D97-AF65-F5344CB8AC3E}">
        <p14:creationId xmlns:p14="http://schemas.microsoft.com/office/powerpoint/2010/main" val="21827327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C35DE-2AB7-88AD-F7C6-7F9C36C2E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EFD3C-CFB1-0409-4808-EFCFA5442FE4}"/>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FOOD GATHERING</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DD61241-C904-C11B-0297-D8CF3BFDAF3D}"/>
              </a:ext>
            </a:extLst>
          </p:cNvPr>
          <p:cNvSpPr>
            <a:spLocks noGrp="1"/>
          </p:cNvSpPr>
          <p:nvPr>
            <p:ph idx="1"/>
          </p:nvPr>
        </p:nvSpPr>
        <p:spPr>
          <a:xfrm>
            <a:off x="142568" y="1032387"/>
            <a:ext cx="11906864" cy="5682611"/>
          </a:xfrm>
        </p:spPr>
        <p:txBody>
          <a:bodyPr>
            <a:normAutofit fontScale="92500" lnSpcReduction="10000"/>
          </a:bodyPr>
          <a:lstStyle/>
          <a:p>
            <a:pPr algn="just"/>
            <a:r>
              <a:rPr lang="en-US" sz="4000" dirty="0">
                <a:latin typeface="Times New Roman" panose="02020603050405020304" pitchFamily="18" charset="0"/>
                <a:cs typeface="Times New Roman" panose="02020603050405020304" pitchFamily="18" charset="0"/>
              </a:rPr>
              <a:t>It is an animal behavior is the storage of food in locations hidden from the sight of both conspecifics (animals of the same or closely related species) and members of other species.</a:t>
            </a:r>
          </a:p>
          <a:p>
            <a:pPr algn="just"/>
            <a:r>
              <a:rPr lang="en-US" sz="4000" dirty="0">
                <a:latin typeface="Times New Roman" panose="02020603050405020304" pitchFamily="18" charset="0"/>
                <a:cs typeface="Times New Roman" panose="02020603050405020304" pitchFamily="18" charset="0"/>
              </a:rPr>
              <a:t>The term hoarding is most typically used for rodents, whereas caching is more commonly used in reference to birds, but the behaviors in both animal groups are quite similar.</a:t>
            </a:r>
          </a:p>
          <a:p>
            <a:pPr algn="just"/>
            <a:r>
              <a:rPr lang="en-US" sz="4000" dirty="0">
                <a:latin typeface="Times New Roman" panose="02020603050405020304" pitchFamily="18" charset="0"/>
                <a:cs typeface="Times New Roman" panose="02020603050405020304" pitchFamily="18" charset="0"/>
              </a:rPr>
              <a:t>It has been observed that low level of testosterone and estrogen make the organism to hoard food.</a:t>
            </a:r>
          </a:p>
        </p:txBody>
      </p:sp>
    </p:spTree>
    <p:extLst>
      <p:ext uri="{BB962C8B-B14F-4D97-AF65-F5344CB8AC3E}">
        <p14:creationId xmlns:p14="http://schemas.microsoft.com/office/powerpoint/2010/main" val="964353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A2B65-A2D7-D855-8A97-DF4121085B08}"/>
            </a:ext>
          </a:extLst>
        </p:cNvPr>
        <p:cNvGrpSpPr/>
        <p:nvPr/>
      </p:nvGrpSpPr>
      <p:grpSpPr>
        <a:xfrm>
          <a:off x="0" y="0"/>
          <a:ext cx="0" cy="0"/>
          <a:chOff x="0" y="0"/>
          <a:chExt cx="0" cy="0"/>
        </a:xfrm>
      </p:grpSpPr>
      <p:pic>
        <p:nvPicPr>
          <p:cNvPr id="2" name="object 10">
            <a:extLst>
              <a:ext uri="{FF2B5EF4-FFF2-40B4-BE49-F238E27FC236}">
                <a16:creationId xmlns:a16="http://schemas.microsoft.com/office/drawing/2014/main" id="{6F6872DB-0342-4020-9593-0CC8A9CDC323}"/>
              </a:ext>
            </a:extLst>
          </p:cNvPr>
          <p:cNvPicPr/>
          <p:nvPr/>
        </p:nvPicPr>
        <p:blipFill>
          <a:blip r:embed="rId2" cstate="print"/>
          <a:stretch>
            <a:fillRect/>
          </a:stretch>
        </p:blipFill>
        <p:spPr>
          <a:xfrm>
            <a:off x="133289" y="116399"/>
            <a:ext cx="5962711" cy="4145884"/>
          </a:xfrm>
          <a:prstGeom prst="rect">
            <a:avLst/>
          </a:prstGeom>
        </p:spPr>
      </p:pic>
      <p:pic>
        <p:nvPicPr>
          <p:cNvPr id="3" name="object 11">
            <a:extLst>
              <a:ext uri="{FF2B5EF4-FFF2-40B4-BE49-F238E27FC236}">
                <a16:creationId xmlns:a16="http://schemas.microsoft.com/office/drawing/2014/main" id="{98F46152-BFC5-A440-71BE-BD6B1E452691}"/>
              </a:ext>
            </a:extLst>
          </p:cNvPr>
          <p:cNvPicPr/>
          <p:nvPr/>
        </p:nvPicPr>
        <p:blipFill>
          <a:blip r:embed="rId3" cstate="print"/>
          <a:stretch>
            <a:fillRect/>
          </a:stretch>
        </p:blipFill>
        <p:spPr>
          <a:xfrm>
            <a:off x="5944154" y="116398"/>
            <a:ext cx="5962710" cy="4145885"/>
          </a:xfrm>
          <a:prstGeom prst="rect">
            <a:avLst/>
          </a:prstGeom>
        </p:spPr>
      </p:pic>
      <p:sp>
        <p:nvSpPr>
          <p:cNvPr id="4" name="object 12">
            <a:extLst>
              <a:ext uri="{FF2B5EF4-FFF2-40B4-BE49-F238E27FC236}">
                <a16:creationId xmlns:a16="http://schemas.microsoft.com/office/drawing/2014/main" id="{B16BF0D4-0B0A-EB93-48B7-3C8D6306828E}"/>
              </a:ext>
            </a:extLst>
          </p:cNvPr>
          <p:cNvSpPr txBox="1"/>
          <p:nvPr/>
        </p:nvSpPr>
        <p:spPr>
          <a:xfrm>
            <a:off x="2611815" y="4386150"/>
            <a:ext cx="9295049" cy="566822"/>
          </a:xfrm>
          <a:prstGeom prst="rect">
            <a:avLst/>
          </a:prstGeom>
        </p:spPr>
        <p:txBody>
          <a:bodyPr vert="horz" wrap="square" lIns="0" tIns="12700" rIns="0" bIns="0" rtlCol="0">
            <a:spAutoFit/>
          </a:bodyPr>
          <a:lstStyle/>
          <a:p>
            <a:pPr marL="12700" marR="5080">
              <a:lnSpc>
                <a:spcPct val="100000"/>
              </a:lnSpc>
              <a:spcBef>
                <a:spcPts val="100"/>
              </a:spcBef>
            </a:pPr>
            <a:r>
              <a:rPr sz="3600" spc="-65" dirty="0">
                <a:latin typeface="Times New Roman"/>
                <a:cs typeface="Times New Roman"/>
              </a:rPr>
              <a:t>Honey</a:t>
            </a:r>
            <a:r>
              <a:rPr sz="3600" spc="-5" dirty="0">
                <a:latin typeface="Times New Roman"/>
                <a:cs typeface="Times New Roman"/>
              </a:rPr>
              <a:t> </a:t>
            </a:r>
            <a:r>
              <a:rPr sz="3600" spc="-130" dirty="0">
                <a:latin typeface="Times New Roman"/>
                <a:cs typeface="Times New Roman"/>
              </a:rPr>
              <a:t>bees</a:t>
            </a:r>
            <a:r>
              <a:rPr sz="3600" spc="20" dirty="0">
                <a:latin typeface="Times New Roman"/>
                <a:cs typeface="Times New Roman"/>
              </a:rPr>
              <a:t> </a:t>
            </a:r>
            <a:r>
              <a:rPr sz="3600" spc="-25" dirty="0">
                <a:latin typeface="Times New Roman"/>
                <a:cs typeface="Times New Roman"/>
              </a:rPr>
              <a:t>and </a:t>
            </a:r>
            <a:r>
              <a:rPr sz="3600" spc="-85" dirty="0">
                <a:latin typeface="Times New Roman"/>
                <a:cs typeface="Times New Roman"/>
              </a:rPr>
              <a:t>Ants</a:t>
            </a:r>
            <a:r>
              <a:rPr sz="3600" dirty="0">
                <a:latin typeface="Times New Roman"/>
                <a:cs typeface="Times New Roman"/>
              </a:rPr>
              <a:t> </a:t>
            </a:r>
            <a:r>
              <a:rPr sz="3600" spc="-100" dirty="0">
                <a:latin typeface="Times New Roman"/>
                <a:cs typeface="Times New Roman"/>
              </a:rPr>
              <a:t>gathering</a:t>
            </a:r>
            <a:r>
              <a:rPr sz="3600" spc="5" dirty="0">
                <a:latin typeface="Times New Roman"/>
                <a:cs typeface="Times New Roman"/>
              </a:rPr>
              <a:t> </a:t>
            </a:r>
            <a:r>
              <a:rPr sz="3600" spc="-50" dirty="0">
                <a:latin typeface="Times New Roman"/>
                <a:cs typeface="Times New Roman"/>
              </a:rPr>
              <a:t>food</a:t>
            </a:r>
            <a:endParaRPr sz="3600" dirty="0">
              <a:latin typeface="Times New Roman"/>
              <a:cs typeface="Times New Roman"/>
            </a:endParaRPr>
          </a:p>
        </p:txBody>
      </p:sp>
    </p:spTree>
    <p:extLst>
      <p:ext uri="{BB962C8B-B14F-4D97-AF65-F5344CB8AC3E}">
        <p14:creationId xmlns:p14="http://schemas.microsoft.com/office/powerpoint/2010/main" val="56263384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B68E-E487-4FCB-B65D-00D50369C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478DC-5E63-A558-31C3-83F7F53AA119}"/>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LEARNING CAPABILITY </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C2A0183-DC4B-50C4-8A87-5A8EF15817AD}"/>
              </a:ext>
            </a:extLst>
          </p:cNvPr>
          <p:cNvSpPr>
            <a:spLocks noGrp="1"/>
          </p:cNvSpPr>
          <p:nvPr>
            <p:ph idx="1"/>
          </p:nvPr>
        </p:nvSpPr>
        <p:spPr>
          <a:xfrm>
            <a:off x="142568" y="1032387"/>
            <a:ext cx="11906864" cy="5682611"/>
          </a:xfrm>
        </p:spPr>
        <p:txBody>
          <a:bodyPr>
            <a:noAutofit/>
          </a:bodyPr>
          <a:lstStyle/>
          <a:p>
            <a:pPr algn="just"/>
            <a:r>
              <a:rPr lang="en-US" sz="3600" dirty="0">
                <a:latin typeface="Times New Roman" panose="02020603050405020304" pitchFamily="18" charset="0"/>
                <a:cs typeface="Times New Roman" panose="02020603050405020304" pitchFamily="18" charset="0"/>
              </a:rPr>
              <a:t>Learning capability in animals refers to their ability to acquire, process, retain, and apply knowledge or skills through experience, observation, or instruction. </a:t>
            </a:r>
          </a:p>
          <a:p>
            <a:pPr algn="just"/>
            <a:r>
              <a:rPr lang="en-US" sz="3600" dirty="0">
                <a:latin typeface="Times New Roman" panose="02020603050405020304" pitchFamily="18" charset="0"/>
                <a:cs typeface="Times New Roman" panose="02020603050405020304" pitchFamily="18" charset="0"/>
              </a:rPr>
              <a:t>This capacity is a fundamental aspect of animal behavior and varies widely among species. </a:t>
            </a:r>
          </a:p>
          <a:p>
            <a:pPr algn="just"/>
            <a:r>
              <a:rPr lang="en-US" sz="3600" dirty="0">
                <a:latin typeface="Times New Roman" panose="02020603050405020304" pitchFamily="18" charset="0"/>
                <a:cs typeface="Times New Roman" panose="02020603050405020304" pitchFamily="18" charset="0"/>
              </a:rPr>
              <a:t>Animals rely on learning to adapt to their environment, find food, avoid predators, and interact with others.</a:t>
            </a:r>
          </a:p>
          <a:p>
            <a:pPr algn="just"/>
            <a:r>
              <a:rPr lang="en-US" sz="3600" dirty="0">
                <a:latin typeface="Times New Roman" panose="02020603050405020304" pitchFamily="18" charset="0"/>
                <a:cs typeface="Times New Roman" panose="02020603050405020304" pitchFamily="18" charset="0"/>
              </a:rPr>
              <a:t>ACTH and MSH are responsible for learning capability of an animal.</a:t>
            </a:r>
          </a:p>
        </p:txBody>
      </p:sp>
    </p:spTree>
    <p:extLst>
      <p:ext uri="{BB962C8B-B14F-4D97-AF65-F5344CB8AC3E}">
        <p14:creationId xmlns:p14="http://schemas.microsoft.com/office/powerpoint/2010/main" val="1870039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2E876-8C59-F89F-50E2-5511A1C39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0F543-3BB7-C5F2-2297-C74D33704E14}"/>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PAEDOGENESIS </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632A84C-536F-FF3F-F3BC-30E691F6B035}"/>
              </a:ext>
            </a:extLst>
          </p:cNvPr>
          <p:cNvSpPr>
            <a:spLocks noGrp="1"/>
          </p:cNvSpPr>
          <p:nvPr>
            <p:ph idx="1"/>
          </p:nvPr>
        </p:nvSpPr>
        <p:spPr>
          <a:xfrm>
            <a:off x="142568" y="1032387"/>
            <a:ext cx="11906864" cy="5682611"/>
          </a:xfrm>
        </p:spPr>
        <p:txBody>
          <a:bodyPr>
            <a:noAutofit/>
          </a:bodyPr>
          <a:lstStyle/>
          <a:p>
            <a:pPr algn="just"/>
            <a:r>
              <a:rPr lang="en-US" sz="2800" dirty="0">
                <a:latin typeface="Times New Roman" panose="02020603050405020304" pitchFamily="18" charset="0"/>
                <a:cs typeface="Times New Roman" panose="02020603050405020304" pitchFamily="18" charset="0"/>
              </a:rPr>
              <a:t>Neoteny also called juvenilization, is one of the three ways by which paedomorphism can arise.</a:t>
            </a:r>
          </a:p>
          <a:p>
            <a:pPr algn="just"/>
            <a:r>
              <a:rPr lang="en-US" sz="2800" dirty="0">
                <a:latin typeface="Times New Roman" panose="02020603050405020304" pitchFamily="18" charset="0"/>
                <a:cs typeface="Times New Roman" panose="02020603050405020304" pitchFamily="18" charset="0"/>
              </a:rPr>
              <a:t>Paedomorphism or paedomorphosis is the retention by adults of traits previously seen only in juveniles, and is a subject studied in the field of developmental biology.</a:t>
            </a:r>
          </a:p>
          <a:p>
            <a:pPr algn="just"/>
            <a:r>
              <a:rPr lang="en-US" sz="2800" dirty="0">
                <a:latin typeface="Times New Roman" panose="02020603050405020304" pitchFamily="18" charset="0"/>
                <a:cs typeface="Times New Roman" panose="02020603050405020304" pitchFamily="18" charset="0"/>
              </a:rPr>
              <a:t>In Neoteny, the physiological (or somatic) development of an organism (typically an animal) is slowed or delayed.</a:t>
            </a:r>
          </a:p>
          <a:p>
            <a:pPr algn="just"/>
            <a:r>
              <a:rPr lang="en-US" sz="2800" dirty="0">
                <a:latin typeface="Times New Roman" panose="02020603050405020304" pitchFamily="18" charset="0"/>
                <a:cs typeface="Times New Roman" panose="02020603050405020304" pitchFamily="18" charset="0"/>
              </a:rPr>
              <a:t>In contrast, in paedogenesis, sexual development occurs faster. Both processes result in paedomorphism. Ultimately this process results in the retention, in the adults of a species, of juvenile physical characteristics well into maturity and paedogenesis, the reproduction in a neotenized state.</a:t>
            </a:r>
          </a:p>
          <a:p>
            <a:pPr algn="just"/>
            <a:r>
              <a:rPr lang="en-US" sz="2800" dirty="0">
                <a:latin typeface="Times New Roman" panose="02020603050405020304" pitchFamily="18" charset="0"/>
                <a:cs typeface="Times New Roman" panose="02020603050405020304" pitchFamily="18" charset="0"/>
              </a:rPr>
              <a:t>Growth hormones are responsible for this process.</a:t>
            </a:r>
          </a:p>
        </p:txBody>
      </p:sp>
    </p:spTree>
    <p:extLst>
      <p:ext uri="{BB962C8B-B14F-4D97-AF65-F5344CB8AC3E}">
        <p14:creationId xmlns:p14="http://schemas.microsoft.com/office/powerpoint/2010/main" val="1988639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5ABA4-7FD6-8759-4745-BCA803612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3BA9C-6B5B-4F67-D4F8-E49639B7DCC4}"/>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POLYMORPHISM </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887A8D-0E67-CA48-FDBC-0631568B9A60}"/>
              </a:ext>
            </a:extLst>
          </p:cNvPr>
          <p:cNvSpPr>
            <a:spLocks noGrp="1"/>
          </p:cNvSpPr>
          <p:nvPr>
            <p:ph idx="1"/>
          </p:nvPr>
        </p:nvSpPr>
        <p:spPr>
          <a:xfrm>
            <a:off x="142568" y="1032387"/>
            <a:ext cx="11906864" cy="5682611"/>
          </a:xfrm>
        </p:spPr>
        <p:txBody>
          <a:bodyPr>
            <a:noAutofit/>
          </a:bodyPr>
          <a:lstStyle/>
          <a:p>
            <a:pPr algn="just"/>
            <a:r>
              <a:rPr lang="en-US" sz="3200" dirty="0">
                <a:latin typeface="Times New Roman" panose="02020603050405020304" pitchFamily="18" charset="0"/>
                <a:cs typeface="Times New Roman" panose="02020603050405020304" pitchFamily="18" charset="0"/>
              </a:rPr>
              <a:t>The occurrence of different forms, stages, or types in individual organisms or in organisms of the same species, independent of sexual variations is called polymorphism.</a:t>
            </a:r>
          </a:p>
          <a:p>
            <a:pPr algn="just"/>
            <a:r>
              <a:rPr lang="en-US" sz="3200" dirty="0">
                <a:latin typeface="Times New Roman" panose="02020603050405020304" pitchFamily="18" charset="0"/>
                <a:cs typeface="Times New Roman" panose="02020603050405020304" pitchFamily="18" charset="0"/>
              </a:rPr>
              <a:t>In bees, the presence of queen, worker, and drone is an example of polymorphism. The occurrence of several forms or colors in one species of insect is also an example of polymorphism.</a:t>
            </a:r>
          </a:p>
          <a:p>
            <a:pPr algn="just"/>
            <a:r>
              <a:rPr lang="en-US" sz="3200" dirty="0">
                <a:latin typeface="Times New Roman" panose="02020603050405020304" pitchFamily="18" charset="0"/>
                <a:cs typeface="Times New Roman" panose="02020603050405020304" pitchFamily="18" charset="0"/>
              </a:rPr>
              <a:t>Differences between the sexes and between breeds of domesticated animals are not considered examples of polymorphism.</a:t>
            </a:r>
          </a:p>
          <a:p>
            <a:pPr algn="just"/>
            <a:r>
              <a:rPr lang="en-US" sz="3200" dirty="0">
                <a:latin typeface="Times New Roman" panose="02020603050405020304" pitchFamily="18" charset="0"/>
                <a:cs typeface="Times New Roman" panose="02020603050405020304" pitchFamily="18" charset="0"/>
              </a:rPr>
              <a:t>The hormones responsible for polymorphism are mainly Juvenile hormone and MSH.</a:t>
            </a:r>
          </a:p>
        </p:txBody>
      </p:sp>
    </p:spTree>
    <p:extLst>
      <p:ext uri="{BB962C8B-B14F-4D97-AF65-F5344CB8AC3E}">
        <p14:creationId xmlns:p14="http://schemas.microsoft.com/office/powerpoint/2010/main" val="2779959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F18D-4CD0-C4E0-9DEB-8A639242DEB4}"/>
            </a:ext>
          </a:extLst>
        </p:cNvPr>
        <p:cNvGrpSpPr/>
        <p:nvPr/>
      </p:nvGrpSpPr>
      <p:grpSpPr>
        <a:xfrm>
          <a:off x="0" y="0"/>
          <a:ext cx="0" cy="0"/>
          <a:chOff x="0" y="0"/>
          <a:chExt cx="0" cy="0"/>
        </a:xfrm>
      </p:grpSpPr>
      <p:pic>
        <p:nvPicPr>
          <p:cNvPr id="2" name="object 10">
            <a:extLst>
              <a:ext uri="{FF2B5EF4-FFF2-40B4-BE49-F238E27FC236}">
                <a16:creationId xmlns:a16="http://schemas.microsoft.com/office/drawing/2014/main" id="{F6884AA8-A240-E290-8479-3121162DE08B}"/>
              </a:ext>
            </a:extLst>
          </p:cNvPr>
          <p:cNvPicPr/>
          <p:nvPr/>
        </p:nvPicPr>
        <p:blipFill>
          <a:blip r:embed="rId2" cstate="print"/>
          <a:stretch>
            <a:fillRect/>
          </a:stretch>
        </p:blipFill>
        <p:spPr>
          <a:xfrm>
            <a:off x="824384" y="581035"/>
            <a:ext cx="4765255" cy="4639893"/>
          </a:xfrm>
          <a:prstGeom prst="rect">
            <a:avLst/>
          </a:prstGeom>
        </p:spPr>
      </p:pic>
      <p:pic>
        <p:nvPicPr>
          <p:cNvPr id="3" name="object 11">
            <a:extLst>
              <a:ext uri="{FF2B5EF4-FFF2-40B4-BE49-F238E27FC236}">
                <a16:creationId xmlns:a16="http://schemas.microsoft.com/office/drawing/2014/main" id="{2D2348CE-78A9-8B12-634C-812FA52ADB6C}"/>
              </a:ext>
            </a:extLst>
          </p:cNvPr>
          <p:cNvPicPr/>
          <p:nvPr/>
        </p:nvPicPr>
        <p:blipFill>
          <a:blip r:embed="rId3" cstate="print"/>
          <a:stretch>
            <a:fillRect/>
          </a:stretch>
        </p:blipFill>
        <p:spPr>
          <a:xfrm>
            <a:off x="5305435" y="581035"/>
            <a:ext cx="6062181" cy="4639892"/>
          </a:xfrm>
          <a:prstGeom prst="rect">
            <a:avLst/>
          </a:prstGeom>
        </p:spPr>
      </p:pic>
      <p:sp>
        <p:nvSpPr>
          <p:cNvPr id="4" name="object 12">
            <a:extLst>
              <a:ext uri="{FF2B5EF4-FFF2-40B4-BE49-F238E27FC236}">
                <a16:creationId xmlns:a16="http://schemas.microsoft.com/office/drawing/2014/main" id="{0887DDB4-4119-DC21-5CF3-DA64569CA739}"/>
              </a:ext>
            </a:extLst>
          </p:cNvPr>
          <p:cNvSpPr txBox="1"/>
          <p:nvPr/>
        </p:nvSpPr>
        <p:spPr>
          <a:xfrm>
            <a:off x="3208664" y="5410827"/>
            <a:ext cx="4947193" cy="566822"/>
          </a:xfrm>
          <a:prstGeom prst="rect">
            <a:avLst/>
          </a:prstGeom>
        </p:spPr>
        <p:txBody>
          <a:bodyPr vert="horz" wrap="square" lIns="0" tIns="12700" rIns="0" bIns="0" rtlCol="0">
            <a:spAutoFit/>
          </a:bodyPr>
          <a:lstStyle/>
          <a:p>
            <a:pPr marL="12700">
              <a:lnSpc>
                <a:spcPct val="100000"/>
              </a:lnSpc>
              <a:spcBef>
                <a:spcPts val="100"/>
              </a:spcBef>
            </a:pPr>
            <a:r>
              <a:rPr sz="3600" spc="-105" dirty="0">
                <a:latin typeface="Times New Roman"/>
                <a:cs typeface="Times New Roman"/>
              </a:rPr>
              <a:t>Polymorphism</a:t>
            </a:r>
            <a:r>
              <a:rPr sz="3600" spc="-15" dirty="0">
                <a:latin typeface="Times New Roman"/>
                <a:cs typeface="Times New Roman"/>
              </a:rPr>
              <a:t> </a:t>
            </a:r>
            <a:r>
              <a:rPr sz="3600" spc="-50" dirty="0">
                <a:latin typeface="Times New Roman"/>
                <a:cs typeface="Times New Roman"/>
              </a:rPr>
              <a:t>in</a:t>
            </a:r>
            <a:r>
              <a:rPr sz="3600" dirty="0">
                <a:latin typeface="Times New Roman"/>
                <a:cs typeface="Times New Roman"/>
              </a:rPr>
              <a:t> </a:t>
            </a:r>
            <a:r>
              <a:rPr sz="3600" spc="-95" dirty="0">
                <a:latin typeface="Times New Roman"/>
                <a:cs typeface="Times New Roman"/>
              </a:rPr>
              <a:t>bugs</a:t>
            </a:r>
            <a:endParaRPr sz="3600" dirty="0">
              <a:latin typeface="Times New Roman"/>
              <a:cs typeface="Times New Roman"/>
            </a:endParaRPr>
          </a:p>
        </p:txBody>
      </p:sp>
    </p:spTree>
    <p:extLst>
      <p:ext uri="{BB962C8B-B14F-4D97-AF65-F5344CB8AC3E}">
        <p14:creationId xmlns:p14="http://schemas.microsoft.com/office/powerpoint/2010/main" val="350549146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158D5-785A-60DF-C1FB-CF921F446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3343E-5134-D691-934A-5302E67CFAB6}"/>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MOLTING </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34ADF0B-06D8-F5EB-32B7-2590F3B43183}"/>
              </a:ext>
            </a:extLst>
          </p:cNvPr>
          <p:cNvSpPr>
            <a:spLocks noGrp="1"/>
          </p:cNvSpPr>
          <p:nvPr>
            <p:ph idx="1"/>
          </p:nvPr>
        </p:nvSpPr>
        <p:spPr>
          <a:xfrm>
            <a:off x="142568" y="1032387"/>
            <a:ext cx="11906864" cy="5682611"/>
          </a:xfrm>
        </p:spPr>
        <p:txBody>
          <a:bodyPr>
            <a:noAutofit/>
          </a:bodyPr>
          <a:lstStyle/>
          <a:p>
            <a:pPr algn="just"/>
            <a:r>
              <a:rPr lang="en-US" sz="4000" dirty="0">
                <a:latin typeface="Times New Roman" panose="02020603050405020304" pitchFamily="18" charset="0"/>
                <a:cs typeface="Times New Roman" panose="02020603050405020304" pitchFamily="18" charset="0"/>
              </a:rPr>
              <a:t>Molting or ecdysis, is the manner in which an animal routinely casts off a part of its body (often, but not always, an outer layer or covering), either at specific times of the year, or at specific points in its life cycle.</a:t>
            </a:r>
          </a:p>
          <a:p>
            <a:pPr algn="just"/>
            <a:r>
              <a:rPr lang="en-US" sz="4000" dirty="0">
                <a:latin typeface="Times New Roman" panose="02020603050405020304" pitchFamily="18" charset="0"/>
                <a:cs typeface="Times New Roman" panose="02020603050405020304" pitchFamily="18" charset="0"/>
              </a:rPr>
              <a:t>Brain releases </a:t>
            </a:r>
            <a:r>
              <a:rPr lang="en-US" sz="4000" dirty="0" err="1">
                <a:latin typeface="Times New Roman" panose="02020603050405020304" pitchFamily="18" charset="0"/>
                <a:cs typeface="Times New Roman" panose="02020603050405020304" pitchFamily="18" charset="0"/>
              </a:rPr>
              <a:t>ecdysiotropin</a:t>
            </a:r>
            <a:r>
              <a:rPr lang="en-US" sz="4000" dirty="0">
                <a:latin typeface="Times New Roman" panose="02020603050405020304" pitchFamily="18" charset="0"/>
                <a:cs typeface="Times New Roman" panose="02020603050405020304" pitchFamily="18" charset="0"/>
              </a:rPr>
              <a:t> which stimulates release of molting hormone (Ecdysone) from Prothoracic Gland in arthropods.</a:t>
            </a:r>
          </a:p>
          <a:p>
            <a:pPr algn="just"/>
            <a:r>
              <a:rPr lang="en-US" sz="4000" dirty="0">
                <a:latin typeface="Times New Roman" panose="02020603050405020304" pitchFamily="18" charset="0"/>
                <a:cs typeface="Times New Roman" panose="02020603050405020304" pitchFamily="18" charset="0"/>
              </a:rPr>
              <a:t>Growth hormones are responsible for molting in vertebrates.</a:t>
            </a:r>
          </a:p>
        </p:txBody>
      </p:sp>
    </p:spTree>
    <p:extLst>
      <p:ext uri="{BB962C8B-B14F-4D97-AF65-F5344CB8AC3E}">
        <p14:creationId xmlns:p14="http://schemas.microsoft.com/office/powerpoint/2010/main" val="2158401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D5E22-9DF7-453E-1FFA-B973D0737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AEE0B8-AE30-9B77-F16F-F601F1214259}"/>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INTRODUCTION</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FCF3CD-A697-FEAA-4947-C0BC304F574F}"/>
              </a:ext>
            </a:extLst>
          </p:cNvPr>
          <p:cNvSpPr>
            <a:spLocks noGrp="1"/>
          </p:cNvSpPr>
          <p:nvPr>
            <p:ph idx="1"/>
          </p:nvPr>
        </p:nvSpPr>
        <p:spPr>
          <a:xfrm>
            <a:off x="142568" y="1032387"/>
            <a:ext cx="11906864" cy="5682611"/>
          </a:xfrm>
        </p:spPr>
        <p:txBody>
          <a:bodyPr>
            <a:normAutofit lnSpcReduction="10000"/>
          </a:bodyPr>
          <a:lstStyle/>
          <a:p>
            <a:pPr algn="just"/>
            <a:r>
              <a:rPr lang="en-US" sz="4000" dirty="0">
                <a:latin typeface="Times New Roman" panose="02020603050405020304" pitchFamily="18" charset="0"/>
                <a:cs typeface="Times New Roman" panose="02020603050405020304" pitchFamily="18" charset="0"/>
              </a:rPr>
              <a:t>A new branch called “Behavioural Endocrinology” or</a:t>
            </a:r>
          </a:p>
          <a:p>
            <a:pPr algn="just"/>
            <a:r>
              <a:rPr lang="en-US" sz="4000" dirty="0">
                <a:latin typeface="Times New Roman" panose="02020603050405020304" pitchFamily="18" charset="0"/>
                <a:cs typeface="Times New Roman" panose="02020603050405020304" pitchFamily="18" charset="0"/>
              </a:rPr>
              <a:t>“Psycho-Endocrinology” has developed, which deals with the hormones and behaviour in animals.</a:t>
            </a:r>
          </a:p>
          <a:p>
            <a:pPr algn="just"/>
            <a:r>
              <a:rPr lang="en-US" sz="4000" dirty="0">
                <a:latin typeface="Times New Roman" panose="02020603050405020304" pitchFamily="18" charset="0"/>
                <a:cs typeface="Times New Roman" panose="02020603050405020304" pitchFamily="18" charset="0"/>
              </a:rPr>
              <a:t>Generally hormones show various effects or behavioural changes in animals which affects social life of animal and adaptation.</a:t>
            </a:r>
          </a:p>
          <a:p>
            <a:pPr algn="just"/>
            <a:r>
              <a:rPr lang="en-US" sz="4000" dirty="0">
                <a:latin typeface="Times New Roman" panose="02020603050405020304" pitchFamily="18" charset="0"/>
                <a:cs typeface="Times New Roman" panose="02020603050405020304" pitchFamily="18" charset="0"/>
              </a:rPr>
              <a:t>Natural selection is better seen when comes to behaviour as the more powerful an animal is can survive </a:t>
            </a:r>
            <a:r>
              <a:rPr lang="en-US" sz="4000" dirty="0" err="1">
                <a:latin typeface="Times New Roman" panose="02020603050405020304" pitchFamily="18" charset="0"/>
                <a:cs typeface="Times New Roman" panose="02020603050405020304" pitchFamily="18" charset="0"/>
              </a:rPr>
              <a:t>worthly</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2760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87BF-B2E7-2F97-174E-764011C58AC1}"/>
            </a:ext>
          </a:extLst>
        </p:cNvPr>
        <p:cNvGrpSpPr/>
        <p:nvPr/>
      </p:nvGrpSpPr>
      <p:grpSpPr>
        <a:xfrm>
          <a:off x="0" y="0"/>
          <a:ext cx="0" cy="0"/>
          <a:chOff x="0" y="0"/>
          <a:chExt cx="0" cy="0"/>
        </a:xfrm>
      </p:grpSpPr>
      <p:pic>
        <p:nvPicPr>
          <p:cNvPr id="2" name="object 8">
            <a:extLst>
              <a:ext uri="{FF2B5EF4-FFF2-40B4-BE49-F238E27FC236}">
                <a16:creationId xmlns:a16="http://schemas.microsoft.com/office/drawing/2014/main" id="{552E1581-4637-8F4E-B2AA-33D6E32B2D3A}"/>
              </a:ext>
            </a:extLst>
          </p:cNvPr>
          <p:cNvPicPr/>
          <p:nvPr/>
        </p:nvPicPr>
        <p:blipFill>
          <a:blip r:embed="rId2" cstate="print"/>
          <a:stretch>
            <a:fillRect/>
          </a:stretch>
        </p:blipFill>
        <p:spPr>
          <a:xfrm>
            <a:off x="0" y="0"/>
            <a:ext cx="6179575" cy="4443249"/>
          </a:xfrm>
          <a:prstGeom prst="rect">
            <a:avLst/>
          </a:prstGeom>
        </p:spPr>
      </p:pic>
      <p:pic>
        <p:nvPicPr>
          <p:cNvPr id="3" name="object 9">
            <a:extLst>
              <a:ext uri="{FF2B5EF4-FFF2-40B4-BE49-F238E27FC236}">
                <a16:creationId xmlns:a16="http://schemas.microsoft.com/office/drawing/2014/main" id="{8493AD2B-BAE6-10CA-FD24-785342CE84B1}"/>
              </a:ext>
            </a:extLst>
          </p:cNvPr>
          <p:cNvPicPr/>
          <p:nvPr/>
        </p:nvPicPr>
        <p:blipFill>
          <a:blip r:embed="rId3" cstate="print"/>
          <a:stretch>
            <a:fillRect/>
          </a:stretch>
        </p:blipFill>
        <p:spPr>
          <a:xfrm>
            <a:off x="5648631" y="-187745"/>
            <a:ext cx="6179574" cy="4630994"/>
          </a:xfrm>
          <a:prstGeom prst="rect">
            <a:avLst/>
          </a:prstGeom>
        </p:spPr>
      </p:pic>
      <p:sp>
        <p:nvSpPr>
          <p:cNvPr id="4" name="object 11">
            <a:extLst>
              <a:ext uri="{FF2B5EF4-FFF2-40B4-BE49-F238E27FC236}">
                <a16:creationId xmlns:a16="http://schemas.microsoft.com/office/drawing/2014/main" id="{A99F92F2-59F5-76E9-5129-0F7306203B07}"/>
              </a:ext>
            </a:extLst>
          </p:cNvPr>
          <p:cNvSpPr txBox="1"/>
          <p:nvPr/>
        </p:nvSpPr>
        <p:spPr>
          <a:xfrm>
            <a:off x="1564598" y="4443249"/>
            <a:ext cx="3050377" cy="567463"/>
          </a:xfrm>
          <a:prstGeom prst="rect">
            <a:avLst/>
          </a:prstGeom>
        </p:spPr>
        <p:txBody>
          <a:bodyPr vert="horz" wrap="square" lIns="0" tIns="13335" rIns="0" bIns="0" rtlCol="0">
            <a:spAutoFit/>
          </a:bodyPr>
          <a:lstStyle/>
          <a:p>
            <a:pPr marL="12700">
              <a:lnSpc>
                <a:spcPct val="100000"/>
              </a:lnSpc>
              <a:spcBef>
                <a:spcPts val="105"/>
              </a:spcBef>
            </a:pPr>
            <a:r>
              <a:rPr sz="3600" spc="-70" dirty="0">
                <a:solidFill>
                  <a:srgbClr val="FFFFFF"/>
                </a:solidFill>
                <a:latin typeface="Times New Roman"/>
                <a:cs typeface="Times New Roman"/>
              </a:rPr>
              <a:t>Molting</a:t>
            </a:r>
            <a:r>
              <a:rPr sz="3600" spc="-30" dirty="0">
                <a:solidFill>
                  <a:srgbClr val="FFFFFF"/>
                </a:solidFill>
                <a:latin typeface="Times New Roman"/>
                <a:cs typeface="Times New Roman"/>
              </a:rPr>
              <a:t> </a:t>
            </a:r>
            <a:r>
              <a:rPr sz="3600" spc="-50" dirty="0">
                <a:solidFill>
                  <a:srgbClr val="FFFFFF"/>
                </a:solidFill>
                <a:latin typeface="Times New Roman"/>
                <a:cs typeface="Times New Roman"/>
              </a:rPr>
              <a:t>in</a:t>
            </a:r>
            <a:r>
              <a:rPr sz="3600" spc="-40" dirty="0">
                <a:solidFill>
                  <a:srgbClr val="FFFFFF"/>
                </a:solidFill>
                <a:latin typeface="Times New Roman"/>
                <a:cs typeface="Times New Roman"/>
              </a:rPr>
              <a:t> </a:t>
            </a:r>
            <a:r>
              <a:rPr sz="3600" spc="-50" dirty="0">
                <a:solidFill>
                  <a:srgbClr val="FFFFFF"/>
                </a:solidFill>
                <a:latin typeface="Times New Roman"/>
                <a:cs typeface="Times New Roman"/>
              </a:rPr>
              <a:t>pupa</a:t>
            </a:r>
            <a:endParaRPr sz="3600" dirty="0">
              <a:latin typeface="Times New Roman"/>
              <a:cs typeface="Times New Roman"/>
            </a:endParaRPr>
          </a:p>
        </p:txBody>
      </p:sp>
      <p:sp>
        <p:nvSpPr>
          <p:cNvPr id="5" name="object 11">
            <a:extLst>
              <a:ext uri="{FF2B5EF4-FFF2-40B4-BE49-F238E27FC236}">
                <a16:creationId xmlns:a16="http://schemas.microsoft.com/office/drawing/2014/main" id="{F26481F7-3F40-D6CE-A990-33082E73E2CC}"/>
              </a:ext>
            </a:extLst>
          </p:cNvPr>
          <p:cNvSpPr txBox="1"/>
          <p:nvPr/>
        </p:nvSpPr>
        <p:spPr>
          <a:xfrm>
            <a:off x="7213231" y="4443248"/>
            <a:ext cx="3581320" cy="567463"/>
          </a:xfrm>
          <a:prstGeom prst="rect">
            <a:avLst/>
          </a:prstGeom>
        </p:spPr>
        <p:txBody>
          <a:bodyPr vert="horz" wrap="square" lIns="0" tIns="13335" rIns="0" bIns="0" rtlCol="0">
            <a:spAutoFit/>
          </a:bodyPr>
          <a:lstStyle/>
          <a:p>
            <a:pPr marL="12700">
              <a:lnSpc>
                <a:spcPct val="100000"/>
              </a:lnSpc>
              <a:spcBef>
                <a:spcPts val="105"/>
              </a:spcBef>
            </a:pPr>
            <a:r>
              <a:rPr sz="3600" spc="-70" dirty="0">
                <a:solidFill>
                  <a:srgbClr val="FFFFFF"/>
                </a:solidFill>
                <a:latin typeface="Times New Roman"/>
                <a:cs typeface="Times New Roman"/>
              </a:rPr>
              <a:t>Molting</a:t>
            </a:r>
            <a:r>
              <a:rPr sz="3600" spc="-30" dirty="0">
                <a:solidFill>
                  <a:srgbClr val="FFFFFF"/>
                </a:solidFill>
                <a:latin typeface="Times New Roman"/>
                <a:cs typeface="Times New Roman"/>
              </a:rPr>
              <a:t> </a:t>
            </a:r>
            <a:r>
              <a:rPr sz="3600" spc="-50" dirty="0">
                <a:solidFill>
                  <a:srgbClr val="FFFFFF"/>
                </a:solidFill>
                <a:latin typeface="Times New Roman"/>
                <a:cs typeface="Times New Roman"/>
              </a:rPr>
              <a:t>in</a:t>
            </a:r>
            <a:r>
              <a:rPr sz="3600" spc="-40" dirty="0">
                <a:solidFill>
                  <a:srgbClr val="FFFFFF"/>
                </a:solidFill>
                <a:latin typeface="Times New Roman"/>
                <a:cs typeface="Times New Roman"/>
              </a:rPr>
              <a:t> </a:t>
            </a:r>
            <a:r>
              <a:rPr lang="en-US" sz="3600" spc="-50" dirty="0">
                <a:solidFill>
                  <a:srgbClr val="FFFFFF"/>
                </a:solidFill>
                <a:latin typeface="Times New Roman"/>
                <a:cs typeface="Times New Roman"/>
              </a:rPr>
              <a:t>snakes</a:t>
            </a:r>
            <a:endParaRPr sz="3600" dirty="0">
              <a:latin typeface="Times New Roman"/>
              <a:cs typeface="Times New Roman"/>
            </a:endParaRPr>
          </a:p>
        </p:txBody>
      </p:sp>
    </p:spTree>
    <p:extLst>
      <p:ext uri="{BB962C8B-B14F-4D97-AF65-F5344CB8AC3E}">
        <p14:creationId xmlns:p14="http://schemas.microsoft.com/office/powerpoint/2010/main" val="333597463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9F81-2614-307C-DDBD-58025F65B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3ED66-8653-7F50-D002-BB97C50274A3}"/>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INDUCED HORMONES OF OTHERS</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627C81-ADE5-71BA-9E6F-794B3500B84E}"/>
              </a:ext>
            </a:extLst>
          </p:cNvPr>
          <p:cNvSpPr>
            <a:spLocks noGrp="1"/>
          </p:cNvSpPr>
          <p:nvPr>
            <p:ph idx="1"/>
          </p:nvPr>
        </p:nvSpPr>
        <p:spPr>
          <a:xfrm>
            <a:off x="142568" y="1032387"/>
            <a:ext cx="11906864" cy="5682611"/>
          </a:xfrm>
        </p:spPr>
        <p:txBody>
          <a:bodyPr>
            <a:noAutofit/>
          </a:bodyPr>
          <a:lstStyle/>
          <a:p>
            <a:pPr algn="just"/>
            <a:r>
              <a:rPr lang="en-US" sz="4000" dirty="0">
                <a:latin typeface="Times New Roman" panose="02020603050405020304" pitchFamily="18" charset="0"/>
                <a:cs typeface="Times New Roman" panose="02020603050405020304" pitchFamily="18" charset="0"/>
              </a:rPr>
              <a:t>When male frog croaks, it has been seen the female starts attracting towards them. This is due inducing of gonadotropin releasing hormone (GnRH) and there after gonadotropins in female are released.</a:t>
            </a:r>
          </a:p>
          <a:p>
            <a:pPr algn="just"/>
            <a:r>
              <a:rPr lang="en-US" sz="4000" dirty="0">
                <a:latin typeface="Times New Roman" panose="02020603050405020304" pitchFamily="18" charset="0"/>
                <a:cs typeface="Times New Roman" panose="02020603050405020304" pitchFamily="18" charset="0"/>
              </a:rPr>
              <a:t>Also in other animals like parrot, whenever male starts singing the female swings with the tune and is attracted to male due to induced action in it for the release of gonadotropin.</a:t>
            </a:r>
          </a:p>
        </p:txBody>
      </p:sp>
    </p:spTree>
    <p:extLst>
      <p:ext uri="{BB962C8B-B14F-4D97-AF65-F5344CB8AC3E}">
        <p14:creationId xmlns:p14="http://schemas.microsoft.com/office/powerpoint/2010/main" val="1315684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F6741-7035-00C1-2E6C-154AB38933AC}"/>
            </a:ext>
          </a:extLst>
        </p:cNvPr>
        <p:cNvGrpSpPr/>
        <p:nvPr/>
      </p:nvGrpSpPr>
      <p:grpSpPr>
        <a:xfrm>
          <a:off x="0" y="0"/>
          <a:ext cx="0" cy="0"/>
          <a:chOff x="0" y="0"/>
          <a:chExt cx="0" cy="0"/>
        </a:xfrm>
      </p:grpSpPr>
      <p:sp>
        <p:nvSpPr>
          <p:cNvPr id="4" name="object 11">
            <a:extLst>
              <a:ext uri="{FF2B5EF4-FFF2-40B4-BE49-F238E27FC236}">
                <a16:creationId xmlns:a16="http://schemas.microsoft.com/office/drawing/2014/main" id="{81BEF27F-B138-B011-230B-8C23F1CA8EE6}"/>
              </a:ext>
            </a:extLst>
          </p:cNvPr>
          <p:cNvSpPr txBox="1"/>
          <p:nvPr/>
        </p:nvSpPr>
        <p:spPr>
          <a:xfrm>
            <a:off x="1564598" y="4443249"/>
            <a:ext cx="3050377" cy="567463"/>
          </a:xfrm>
          <a:prstGeom prst="rect">
            <a:avLst/>
          </a:prstGeom>
        </p:spPr>
        <p:txBody>
          <a:bodyPr vert="horz" wrap="square" lIns="0" tIns="13335" rIns="0" bIns="0" rtlCol="0">
            <a:spAutoFit/>
          </a:bodyPr>
          <a:lstStyle/>
          <a:p>
            <a:pPr marL="12700">
              <a:lnSpc>
                <a:spcPct val="100000"/>
              </a:lnSpc>
              <a:spcBef>
                <a:spcPts val="105"/>
              </a:spcBef>
            </a:pPr>
            <a:r>
              <a:rPr lang="en-US" sz="3600" spc="-70" dirty="0">
                <a:solidFill>
                  <a:srgbClr val="FFFFFF"/>
                </a:solidFill>
                <a:latin typeface="Times New Roman"/>
                <a:cs typeface="Times New Roman"/>
              </a:rPr>
              <a:t>Parrot Singing</a:t>
            </a:r>
            <a:endParaRPr sz="3600" dirty="0">
              <a:latin typeface="Times New Roman"/>
              <a:cs typeface="Times New Roman"/>
            </a:endParaRPr>
          </a:p>
        </p:txBody>
      </p:sp>
      <p:sp>
        <p:nvSpPr>
          <p:cNvPr id="5" name="object 11">
            <a:extLst>
              <a:ext uri="{FF2B5EF4-FFF2-40B4-BE49-F238E27FC236}">
                <a16:creationId xmlns:a16="http://schemas.microsoft.com/office/drawing/2014/main" id="{D8701413-D2DC-FCC6-E40D-0930ECBAFAED}"/>
              </a:ext>
            </a:extLst>
          </p:cNvPr>
          <p:cNvSpPr txBox="1"/>
          <p:nvPr/>
        </p:nvSpPr>
        <p:spPr>
          <a:xfrm>
            <a:off x="7213231" y="4443248"/>
            <a:ext cx="3581320" cy="567463"/>
          </a:xfrm>
          <a:prstGeom prst="rect">
            <a:avLst/>
          </a:prstGeom>
        </p:spPr>
        <p:txBody>
          <a:bodyPr vert="horz" wrap="square" lIns="0" tIns="13335" rIns="0" bIns="0" rtlCol="0">
            <a:spAutoFit/>
          </a:bodyPr>
          <a:lstStyle/>
          <a:p>
            <a:pPr marL="12700">
              <a:lnSpc>
                <a:spcPct val="100000"/>
              </a:lnSpc>
              <a:spcBef>
                <a:spcPts val="105"/>
              </a:spcBef>
            </a:pPr>
            <a:r>
              <a:rPr lang="en-US" sz="3600" spc="-70" dirty="0">
                <a:solidFill>
                  <a:srgbClr val="FFFFFF"/>
                </a:solidFill>
                <a:latin typeface="Times New Roman"/>
                <a:cs typeface="Times New Roman"/>
              </a:rPr>
              <a:t>Frog Croaking</a:t>
            </a:r>
            <a:endParaRPr sz="3600" dirty="0">
              <a:latin typeface="Times New Roman"/>
              <a:cs typeface="Times New Roman"/>
            </a:endParaRPr>
          </a:p>
        </p:txBody>
      </p:sp>
      <p:pic>
        <p:nvPicPr>
          <p:cNvPr id="6" name="object 11">
            <a:extLst>
              <a:ext uri="{FF2B5EF4-FFF2-40B4-BE49-F238E27FC236}">
                <a16:creationId xmlns:a16="http://schemas.microsoft.com/office/drawing/2014/main" id="{DF9B9EC3-DE74-4482-A5D6-8055FA57E95D}"/>
              </a:ext>
            </a:extLst>
          </p:cNvPr>
          <p:cNvPicPr/>
          <p:nvPr/>
        </p:nvPicPr>
        <p:blipFill>
          <a:blip r:embed="rId2" cstate="print"/>
          <a:stretch>
            <a:fillRect/>
          </a:stretch>
        </p:blipFill>
        <p:spPr>
          <a:xfrm>
            <a:off x="239762" y="141043"/>
            <a:ext cx="5644843" cy="4150738"/>
          </a:xfrm>
          <a:prstGeom prst="rect">
            <a:avLst/>
          </a:prstGeom>
        </p:spPr>
      </p:pic>
      <p:pic>
        <p:nvPicPr>
          <p:cNvPr id="7" name="object 13">
            <a:extLst>
              <a:ext uri="{FF2B5EF4-FFF2-40B4-BE49-F238E27FC236}">
                <a16:creationId xmlns:a16="http://schemas.microsoft.com/office/drawing/2014/main" id="{93DEF74D-52AF-6F6F-86FC-2B2634BCA94C}"/>
              </a:ext>
            </a:extLst>
          </p:cNvPr>
          <p:cNvPicPr/>
          <p:nvPr/>
        </p:nvPicPr>
        <p:blipFill>
          <a:blip r:embed="rId3" cstate="print"/>
          <a:stretch>
            <a:fillRect/>
          </a:stretch>
        </p:blipFill>
        <p:spPr>
          <a:xfrm>
            <a:off x="5753100" y="96799"/>
            <a:ext cx="5780138" cy="4346449"/>
          </a:xfrm>
          <a:prstGeom prst="rect">
            <a:avLst/>
          </a:prstGeom>
        </p:spPr>
      </p:pic>
    </p:spTree>
    <p:extLst>
      <p:ext uri="{BB962C8B-B14F-4D97-AF65-F5344CB8AC3E}">
        <p14:creationId xmlns:p14="http://schemas.microsoft.com/office/powerpoint/2010/main" val="239537312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91A9D-CE2F-5EA9-E533-733E2BB39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B88A4-4B00-D35D-4EFC-E2883DD70070}"/>
              </a:ext>
            </a:extLst>
          </p:cNvPr>
          <p:cNvSpPr>
            <a:spLocks noGrp="1"/>
          </p:cNvSpPr>
          <p:nvPr>
            <p:ph type="title"/>
          </p:nvPr>
        </p:nvSpPr>
        <p:spPr>
          <a:xfrm>
            <a:off x="115169" y="143002"/>
            <a:ext cx="11934263" cy="889385"/>
          </a:xfrm>
        </p:spPr>
        <p:txBody>
          <a:bodyPr/>
          <a:lstStyle/>
          <a:p>
            <a:r>
              <a:rPr lang="en-US" b="1">
                <a:solidFill>
                  <a:srgbClr val="FF0000"/>
                </a:solidFill>
                <a:latin typeface="Times New Roman" panose="02020603050405020304" pitchFamily="18" charset="0"/>
                <a:cs typeface="Times New Roman" panose="02020603050405020304" pitchFamily="18" charset="0"/>
              </a:rPr>
              <a:t>ADAPTIVE BEHAVIOUR</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E1CA2FD-2F42-FFE4-B259-FDE784207C1E}"/>
              </a:ext>
            </a:extLst>
          </p:cNvPr>
          <p:cNvSpPr>
            <a:spLocks noGrp="1"/>
          </p:cNvSpPr>
          <p:nvPr>
            <p:ph idx="1"/>
          </p:nvPr>
        </p:nvSpPr>
        <p:spPr>
          <a:xfrm>
            <a:off x="142568" y="1032387"/>
            <a:ext cx="11906864" cy="5682611"/>
          </a:xfrm>
        </p:spPr>
        <p:txBody>
          <a:bodyPr>
            <a:noAutofit/>
          </a:bodyPr>
          <a:lstStyle/>
          <a:p>
            <a:pPr algn="just"/>
            <a:r>
              <a:rPr lang="en-US" sz="4000" dirty="0">
                <a:latin typeface="Times New Roman" panose="02020603050405020304" pitchFamily="18" charset="0"/>
                <a:cs typeface="Times New Roman" panose="02020603050405020304" pitchFamily="18" charset="0"/>
              </a:rPr>
              <a:t>Adaptive behavior is a type of behavior that is used to adjust to another type of behavior or situation. This is often characterized by a kind of behavior that allows an individual to change an unconstructive or disruptive behavior to something more constructive.</a:t>
            </a:r>
          </a:p>
          <a:p>
            <a:pPr algn="just"/>
            <a:r>
              <a:rPr lang="en-US" sz="4000" dirty="0">
                <a:latin typeface="Times New Roman" panose="02020603050405020304" pitchFamily="18" charset="0"/>
                <a:cs typeface="Times New Roman" panose="02020603050405020304" pitchFamily="18" charset="0"/>
              </a:rPr>
              <a:t>These behaviors are most often social or personal behaviors.</a:t>
            </a:r>
          </a:p>
          <a:p>
            <a:pPr algn="just"/>
            <a:r>
              <a:rPr lang="en-US" sz="4000" dirty="0">
                <a:latin typeface="Times New Roman" panose="02020603050405020304" pitchFamily="18" charset="0"/>
                <a:cs typeface="Times New Roman" panose="02020603050405020304" pitchFamily="18" charset="0"/>
              </a:rPr>
              <a:t>Vasopressin and ACTH are responsible for adaptive behaviour.</a:t>
            </a:r>
          </a:p>
        </p:txBody>
      </p:sp>
    </p:spTree>
    <p:extLst>
      <p:ext uri="{BB962C8B-B14F-4D97-AF65-F5344CB8AC3E}">
        <p14:creationId xmlns:p14="http://schemas.microsoft.com/office/powerpoint/2010/main" val="3741792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890E-E648-1976-CE7E-23DD3747DD45}"/>
            </a:ext>
          </a:extLst>
        </p:cNvPr>
        <p:cNvGrpSpPr/>
        <p:nvPr/>
      </p:nvGrpSpPr>
      <p:grpSpPr>
        <a:xfrm>
          <a:off x="0" y="0"/>
          <a:ext cx="0" cy="0"/>
          <a:chOff x="0" y="0"/>
          <a:chExt cx="0" cy="0"/>
        </a:xfrm>
      </p:grpSpPr>
      <p:sp>
        <p:nvSpPr>
          <p:cNvPr id="4" name="object 11">
            <a:extLst>
              <a:ext uri="{FF2B5EF4-FFF2-40B4-BE49-F238E27FC236}">
                <a16:creationId xmlns:a16="http://schemas.microsoft.com/office/drawing/2014/main" id="{FE55CAED-7813-2084-3195-37F38880516E}"/>
              </a:ext>
            </a:extLst>
          </p:cNvPr>
          <p:cNvSpPr txBox="1"/>
          <p:nvPr/>
        </p:nvSpPr>
        <p:spPr>
          <a:xfrm>
            <a:off x="1253614" y="4443247"/>
            <a:ext cx="10102645" cy="567463"/>
          </a:xfrm>
          <a:prstGeom prst="rect">
            <a:avLst/>
          </a:prstGeom>
        </p:spPr>
        <p:txBody>
          <a:bodyPr vert="horz" wrap="square" lIns="0" tIns="13335" rIns="0" bIns="0" rtlCol="0">
            <a:spAutoFit/>
          </a:bodyPr>
          <a:lstStyle/>
          <a:p>
            <a:pPr marL="12700" algn="just">
              <a:lnSpc>
                <a:spcPct val="100000"/>
              </a:lnSpc>
              <a:spcBef>
                <a:spcPts val="105"/>
              </a:spcBef>
            </a:pPr>
            <a:r>
              <a:rPr lang="en-US" sz="3600" spc="-125" dirty="0">
                <a:latin typeface="Times New Roman"/>
                <a:cs typeface="Times New Roman"/>
              </a:rPr>
              <a:t>All</a:t>
            </a:r>
            <a:r>
              <a:rPr lang="en-US" sz="3600" spc="5" dirty="0">
                <a:latin typeface="Times New Roman"/>
                <a:cs typeface="Times New Roman"/>
              </a:rPr>
              <a:t> </a:t>
            </a:r>
            <a:r>
              <a:rPr lang="en-US" sz="3600" spc="-114" dirty="0">
                <a:latin typeface="Times New Roman"/>
                <a:cs typeface="Times New Roman"/>
              </a:rPr>
              <a:t>animals</a:t>
            </a:r>
            <a:r>
              <a:rPr lang="en-US" sz="3600" dirty="0">
                <a:latin typeface="Times New Roman"/>
                <a:cs typeface="Times New Roman"/>
              </a:rPr>
              <a:t> </a:t>
            </a:r>
            <a:r>
              <a:rPr lang="en-US" sz="3600" spc="-80" dirty="0">
                <a:latin typeface="Times New Roman"/>
                <a:cs typeface="Times New Roman"/>
              </a:rPr>
              <a:t>adjust</a:t>
            </a:r>
            <a:r>
              <a:rPr lang="en-US" sz="3600" spc="25" dirty="0">
                <a:latin typeface="Times New Roman"/>
                <a:cs typeface="Times New Roman"/>
              </a:rPr>
              <a:t> </a:t>
            </a:r>
            <a:r>
              <a:rPr lang="en-US" sz="3600" spc="-114" dirty="0">
                <a:latin typeface="Times New Roman"/>
                <a:cs typeface="Times New Roman"/>
              </a:rPr>
              <a:t>according</a:t>
            </a:r>
            <a:r>
              <a:rPr lang="en-US" sz="3600" spc="5" dirty="0">
                <a:latin typeface="Times New Roman"/>
                <a:cs typeface="Times New Roman"/>
              </a:rPr>
              <a:t> </a:t>
            </a:r>
            <a:r>
              <a:rPr lang="en-US" sz="3600" spc="-25" dirty="0">
                <a:latin typeface="Times New Roman"/>
                <a:cs typeface="Times New Roman"/>
              </a:rPr>
              <a:t>to </a:t>
            </a:r>
            <a:r>
              <a:rPr lang="en-US" sz="3600" spc="-110" dirty="0">
                <a:latin typeface="Times New Roman"/>
                <a:cs typeface="Times New Roman"/>
              </a:rPr>
              <a:t>environment</a:t>
            </a:r>
            <a:r>
              <a:rPr lang="en-US" sz="3600" spc="-45" dirty="0">
                <a:latin typeface="Times New Roman"/>
                <a:cs typeface="Times New Roman"/>
              </a:rPr>
              <a:t> </a:t>
            </a:r>
            <a:r>
              <a:rPr lang="en-US" sz="3600" spc="-50" dirty="0">
                <a:latin typeface="Times New Roman"/>
                <a:cs typeface="Times New Roman"/>
              </a:rPr>
              <a:t>for </a:t>
            </a:r>
            <a:r>
              <a:rPr lang="en-US" sz="3600" spc="-10" dirty="0">
                <a:latin typeface="Times New Roman"/>
                <a:cs typeface="Times New Roman"/>
              </a:rPr>
              <a:t>survival</a:t>
            </a:r>
            <a:endParaRPr lang="en-US" sz="3600" dirty="0">
              <a:latin typeface="Times New Roman"/>
              <a:cs typeface="Times New Roman"/>
            </a:endParaRPr>
          </a:p>
        </p:txBody>
      </p:sp>
      <p:pic>
        <p:nvPicPr>
          <p:cNvPr id="2" name="object 10">
            <a:extLst>
              <a:ext uri="{FF2B5EF4-FFF2-40B4-BE49-F238E27FC236}">
                <a16:creationId xmlns:a16="http://schemas.microsoft.com/office/drawing/2014/main" id="{F70DADCC-0162-84C9-8E54-AE00DE3533D5}"/>
              </a:ext>
            </a:extLst>
          </p:cNvPr>
          <p:cNvPicPr/>
          <p:nvPr/>
        </p:nvPicPr>
        <p:blipFill>
          <a:blip r:embed="rId2" cstate="print"/>
          <a:stretch>
            <a:fillRect/>
          </a:stretch>
        </p:blipFill>
        <p:spPr>
          <a:xfrm>
            <a:off x="150266" y="133374"/>
            <a:ext cx="5780138" cy="4309873"/>
          </a:xfrm>
          <a:prstGeom prst="rect">
            <a:avLst/>
          </a:prstGeom>
        </p:spPr>
      </p:pic>
      <p:pic>
        <p:nvPicPr>
          <p:cNvPr id="3" name="object 11">
            <a:extLst>
              <a:ext uri="{FF2B5EF4-FFF2-40B4-BE49-F238E27FC236}">
                <a16:creationId xmlns:a16="http://schemas.microsoft.com/office/drawing/2014/main" id="{313288CF-E074-A33D-2CA5-7BFB0E258F8A}"/>
              </a:ext>
            </a:extLst>
          </p:cNvPr>
          <p:cNvPicPr/>
          <p:nvPr/>
        </p:nvPicPr>
        <p:blipFill>
          <a:blip r:embed="rId3" cstate="print"/>
          <a:stretch>
            <a:fillRect/>
          </a:stretch>
        </p:blipFill>
        <p:spPr>
          <a:xfrm>
            <a:off x="5914426" y="133372"/>
            <a:ext cx="5986748" cy="4223055"/>
          </a:xfrm>
          <a:prstGeom prst="rect">
            <a:avLst/>
          </a:prstGeom>
        </p:spPr>
      </p:pic>
    </p:spTree>
    <p:extLst>
      <p:ext uri="{BB962C8B-B14F-4D97-AF65-F5344CB8AC3E}">
        <p14:creationId xmlns:p14="http://schemas.microsoft.com/office/powerpoint/2010/main" val="153966944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0F0CE-4C40-3E78-96B3-9E89915D0DB9}"/>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E65840C-0FD0-753A-5A67-5D4E9D096384}"/>
              </a:ext>
            </a:extLst>
          </p:cNvPr>
          <p:cNvGraphicFramePr>
            <a:graphicFrameLocks noGrp="1"/>
          </p:cNvGraphicFramePr>
          <p:nvPr>
            <p:extLst>
              <p:ext uri="{D42A27DB-BD31-4B8C-83A1-F6EECF244321}">
                <p14:modId xmlns:p14="http://schemas.microsoft.com/office/powerpoint/2010/main" val="3895235955"/>
              </p:ext>
            </p:extLst>
          </p:nvPr>
        </p:nvGraphicFramePr>
        <p:xfrm>
          <a:off x="173702" y="184191"/>
          <a:ext cx="11875730" cy="6522720"/>
        </p:xfrm>
        <a:graphic>
          <a:graphicData uri="http://schemas.openxmlformats.org/drawingml/2006/table">
            <a:tbl>
              <a:tblPr firstRow="1" bandRow="1">
                <a:tableStyleId>{5C22544A-7EE6-4342-B048-85BDC9FD1C3A}</a:tableStyleId>
              </a:tblPr>
              <a:tblGrid>
                <a:gridCol w="5150466">
                  <a:extLst>
                    <a:ext uri="{9D8B030D-6E8A-4147-A177-3AD203B41FA5}">
                      <a16:colId xmlns:a16="http://schemas.microsoft.com/office/drawing/2014/main" val="991972308"/>
                    </a:ext>
                  </a:extLst>
                </a:gridCol>
                <a:gridCol w="6725264">
                  <a:extLst>
                    <a:ext uri="{9D8B030D-6E8A-4147-A177-3AD203B41FA5}">
                      <a16:colId xmlns:a16="http://schemas.microsoft.com/office/drawing/2014/main" val="3814025170"/>
                    </a:ext>
                  </a:extLst>
                </a:gridCol>
              </a:tblGrid>
              <a:tr h="467220">
                <a:tc>
                  <a:txBody>
                    <a:bodyPr/>
                    <a:lstStyle/>
                    <a:p>
                      <a:pPr algn="ctr"/>
                      <a:r>
                        <a:rPr lang="en-US" sz="3600" dirty="0">
                          <a:latin typeface="Times New Roman" panose="02020603050405020304" pitchFamily="18" charset="0"/>
                          <a:cs typeface="Times New Roman" panose="02020603050405020304" pitchFamily="18" charset="0"/>
                        </a:rPr>
                        <a:t>ANIMAL BEHAVIOUR</a:t>
                      </a:r>
                    </a:p>
                    <a:p>
                      <a:endParaRPr lang="en-PK" sz="2000" dirty="0">
                        <a:latin typeface="Times New Roman" panose="02020603050405020304" pitchFamily="18" charset="0"/>
                        <a:cs typeface="Times New Roman" panose="02020603050405020304" pitchFamily="18" charset="0"/>
                      </a:endParaRPr>
                    </a:p>
                  </a:txBody>
                  <a:tcPr/>
                </a:tc>
                <a:tc>
                  <a:txBody>
                    <a:bodyPr/>
                    <a:lstStyle/>
                    <a:p>
                      <a:pPr algn="ctr"/>
                      <a:r>
                        <a:rPr lang="en-US" sz="3600" dirty="0">
                          <a:latin typeface="Times New Roman" panose="02020603050405020304" pitchFamily="18" charset="0"/>
                          <a:cs typeface="Times New Roman" panose="02020603050405020304" pitchFamily="18" charset="0"/>
                        </a:rPr>
                        <a:t>HORMONES RESPONSIBLE</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4912891"/>
                  </a:ext>
                </a:extLst>
              </a:tr>
              <a:tr h="467220">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1. Aggressive behaviour	</a:t>
                      </a:r>
                      <a:endParaRPr lang="en-PK"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High level of testosterone and low level of serotonin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1513074"/>
                  </a:ext>
                </a:extLst>
              </a:tr>
              <a:tr h="467220">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2. Sexual behaviour</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Estrogens and androgens</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9267210"/>
                  </a:ext>
                </a:extLst>
              </a:tr>
              <a:tr h="467220">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3. Maternal behaviour </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Estrogen, progesterone &amp; oxytocin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26044019"/>
                  </a:ext>
                </a:extLst>
              </a:tr>
              <a:tr h="467220">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4. Paternal behaviour</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Glucocorticoids increase in paternal brain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92319511"/>
                  </a:ext>
                </a:extLst>
              </a:tr>
              <a:tr h="467220">
                <a:tc>
                  <a:txBody>
                    <a:bodyPr/>
                    <a:lstStyle/>
                    <a:p>
                      <a:r>
                        <a:rPr lang="it-IT" sz="3600" kern="1200" dirty="0">
                          <a:solidFill>
                            <a:schemeClr val="dk1"/>
                          </a:solidFill>
                          <a:effectLst/>
                          <a:latin typeface="Times New Roman" panose="02020603050405020304" pitchFamily="18" charset="0"/>
                          <a:ea typeface="+mn-ea"/>
                          <a:cs typeface="Times New Roman" panose="02020603050405020304" pitchFamily="18" charset="0"/>
                        </a:rPr>
                        <a:t>5. Dominance hierarchy</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it-IT" sz="3600" kern="1200" dirty="0">
                          <a:solidFill>
                            <a:schemeClr val="dk1"/>
                          </a:solidFill>
                          <a:effectLst/>
                          <a:latin typeface="Times New Roman" panose="02020603050405020304" pitchFamily="18" charset="0"/>
                          <a:ea typeface="+mn-ea"/>
                          <a:cs typeface="Times New Roman" panose="02020603050405020304" pitchFamily="18" charset="0"/>
                        </a:rPr>
                        <a:t>Testosterone and androgen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27290278"/>
                  </a:ext>
                </a:extLst>
              </a:tr>
              <a:tr h="467220">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6. Territorial marking</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Pheromones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0034629"/>
                  </a:ext>
                </a:extLst>
              </a:tr>
              <a:tr h="467220">
                <a:tc>
                  <a:txBody>
                    <a:bodyPr/>
                    <a:lstStyle/>
                    <a:p>
                      <a:r>
                        <a:rPr lang="en-US" sz="3600" kern="1200" dirty="0">
                          <a:solidFill>
                            <a:schemeClr val="dk1"/>
                          </a:solidFill>
                          <a:effectLst/>
                          <a:latin typeface="Times New Roman" panose="02020603050405020304" pitchFamily="18" charset="0"/>
                          <a:ea typeface="+mn-ea"/>
                          <a:cs typeface="Times New Roman" panose="02020603050405020304" pitchFamily="18" charset="0"/>
                        </a:rPr>
                        <a:t>7. Food gathering </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en-US" sz="3200" kern="1200" dirty="0">
                          <a:solidFill>
                            <a:schemeClr val="dk1"/>
                          </a:solidFill>
                          <a:effectLst/>
                          <a:latin typeface="Times New Roman" panose="02020603050405020304" pitchFamily="18" charset="0"/>
                          <a:ea typeface="+mn-ea"/>
                          <a:cs typeface="Times New Roman" panose="02020603050405020304" pitchFamily="18" charset="0"/>
                        </a:rPr>
                        <a:t>Low level of testosterone and estrogen </a:t>
                      </a:r>
                      <a:endParaRPr lang="en-PK"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052945"/>
                  </a:ext>
                </a:extLst>
              </a:tr>
            </a:tbl>
          </a:graphicData>
        </a:graphic>
      </p:graphicFrame>
    </p:spTree>
    <p:extLst>
      <p:ext uri="{BB962C8B-B14F-4D97-AF65-F5344CB8AC3E}">
        <p14:creationId xmlns:p14="http://schemas.microsoft.com/office/powerpoint/2010/main" val="195675491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7FA-C3D5-34A9-1F5C-773D6CB3E523}"/>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60C97A4-CA9F-597A-D8AD-0F5B84772179}"/>
              </a:ext>
            </a:extLst>
          </p:cNvPr>
          <p:cNvGraphicFramePr>
            <a:graphicFrameLocks noGrp="1"/>
          </p:cNvGraphicFramePr>
          <p:nvPr>
            <p:extLst>
              <p:ext uri="{D42A27DB-BD31-4B8C-83A1-F6EECF244321}">
                <p14:modId xmlns:p14="http://schemas.microsoft.com/office/powerpoint/2010/main" val="1087413534"/>
              </p:ext>
            </p:extLst>
          </p:nvPr>
        </p:nvGraphicFramePr>
        <p:xfrm>
          <a:off x="173702" y="184191"/>
          <a:ext cx="11875730" cy="6533455"/>
        </p:xfrm>
        <a:graphic>
          <a:graphicData uri="http://schemas.openxmlformats.org/drawingml/2006/table">
            <a:tbl>
              <a:tblPr firstRow="1" bandRow="1">
                <a:tableStyleId>{5C22544A-7EE6-4342-B048-85BDC9FD1C3A}</a:tableStyleId>
              </a:tblPr>
              <a:tblGrid>
                <a:gridCol w="5460182">
                  <a:extLst>
                    <a:ext uri="{9D8B030D-6E8A-4147-A177-3AD203B41FA5}">
                      <a16:colId xmlns:a16="http://schemas.microsoft.com/office/drawing/2014/main" val="991972308"/>
                    </a:ext>
                  </a:extLst>
                </a:gridCol>
                <a:gridCol w="6415548">
                  <a:extLst>
                    <a:ext uri="{9D8B030D-6E8A-4147-A177-3AD203B41FA5}">
                      <a16:colId xmlns:a16="http://schemas.microsoft.com/office/drawing/2014/main" val="3814025170"/>
                    </a:ext>
                  </a:extLst>
                </a:gridCol>
              </a:tblGrid>
              <a:tr h="467220">
                <a:tc>
                  <a:txBody>
                    <a:bodyPr/>
                    <a:lstStyle/>
                    <a:p>
                      <a:pPr algn="ctr">
                        <a:lnSpc>
                          <a:spcPct val="150000"/>
                        </a:lnSpc>
                      </a:pPr>
                      <a:r>
                        <a:rPr lang="en-US" sz="3600" dirty="0">
                          <a:latin typeface="Times New Roman" panose="02020603050405020304" pitchFamily="18" charset="0"/>
                          <a:cs typeface="Times New Roman" panose="02020603050405020304" pitchFamily="18" charset="0"/>
                        </a:rPr>
                        <a:t>ANIMAL BEHAVIOUR</a:t>
                      </a:r>
                      <a:endParaRPr lang="en-PK" sz="3600" dirty="0">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3600" dirty="0">
                          <a:latin typeface="Times New Roman" panose="02020603050405020304" pitchFamily="18" charset="0"/>
                          <a:cs typeface="Times New Roman" panose="02020603050405020304" pitchFamily="18" charset="0"/>
                        </a:rPr>
                        <a:t>HORMONES RESPONSIBLE</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4912891"/>
                  </a:ext>
                </a:extLst>
              </a:tr>
              <a:tr h="467220">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8. Learning capability</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ACTH and MSH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95062279"/>
                  </a:ext>
                </a:extLst>
              </a:tr>
              <a:tr h="467220">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9. Neoteny &amp; Paedogenesis</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Growth hormones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621575"/>
                  </a:ext>
                </a:extLst>
              </a:tr>
              <a:tr h="467220">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10. Polymorphism </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Juvenile hormone and MSH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3230258"/>
                  </a:ext>
                </a:extLst>
              </a:tr>
              <a:tr h="467220">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11. Molting </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Growth hormones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9556861"/>
                  </a:ext>
                </a:extLst>
              </a:tr>
              <a:tr h="467220">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12. Inducing hormone of other</a:t>
                      </a:r>
                      <a:endParaRPr lang="en-PK" sz="36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Inducing of gonadotropins in female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5623094"/>
                  </a:ext>
                </a:extLst>
              </a:tr>
              <a:tr h="467220">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13. Adaptive behaviour</a:t>
                      </a:r>
                      <a:endParaRPr lang="en-PK" sz="36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sz="3600" kern="1200" dirty="0">
                          <a:solidFill>
                            <a:schemeClr val="dk1"/>
                          </a:solidFill>
                          <a:effectLst/>
                          <a:latin typeface="Times New Roman" panose="02020603050405020304" pitchFamily="18" charset="0"/>
                          <a:ea typeface="+mn-ea"/>
                          <a:cs typeface="Times New Roman" panose="02020603050405020304" pitchFamily="18" charset="0"/>
                        </a:rPr>
                        <a:t>Vasopressin and ACTH </a:t>
                      </a:r>
                      <a:endParaRPr lang="en-PK"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4189322"/>
                  </a:ext>
                </a:extLst>
              </a:tr>
            </a:tbl>
          </a:graphicData>
        </a:graphic>
      </p:graphicFrame>
    </p:spTree>
    <p:extLst>
      <p:ext uri="{BB962C8B-B14F-4D97-AF65-F5344CB8AC3E}">
        <p14:creationId xmlns:p14="http://schemas.microsoft.com/office/powerpoint/2010/main" val="21349225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7412-EBE0-B1CB-AB6A-5986279087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6056E-F85F-9A07-0331-6BD2E90F4D8E}"/>
              </a:ext>
            </a:extLst>
          </p:cNvPr>
          <p:cNvSpPr>
            <a:spLocks noGrp="1"/>
          </p:cNvSpPr>
          <p:nvPr>
            <p:ph idx="1"/>
          </p:nvPr>
        </p:nvSpPr>
        <p:spPr>
          <a:xfrm>
            <a:off x="1027470" y="2462980"/>
            <a:ext cx="10564761" cy="2182761"/>
          </a:xfrm>
        </p:spPr>
        <p:txBody>
          <a:bodyPr>
            <a:normAutofit/>
          </a:bodyPr>
          <a:lstStyle/>
          <a:p>
            <a:pPr marL="0" indent="0" algn="just">
              <a:buNone/>
            </a:pPr>
            <a:r>
              <a:rPr lang="en-US" sz="12900" b="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36253535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B64B-31FD-96DE-32A7-A09DA32FF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73832-98FD-6B1A-FCB0-2FFE03786F5D}"/>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HISTORY</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24E0704-4D2C-E993-6760-035F0651164F}"/>
              </a:ext>
            </a:extLst>
          </p:cNvPr>
          <p:cNvSpPr>
            <a:spLocks noGrp="1"/>
          </p:cNvSpPr>
          <p:nvPr>
            <p:ph idx="1"/>
          </p:nvPr>
        </p:nvSpPr>
        <p:spPr>
          <a:xfrm>
            <a:off x="142567" y="1032387"/>
            <a:ext cx="8004867" cy="5682611"/>
          </a:xfrm>
        </p:spPr>
        <p:txBody>
          <a:bodyPr>
            <a:normAutofit/>
          </a:bodyPr>
          <a:lstStyle/>
          <a:p>
            <a:pPr algn="just"/>
            <a:r>
              <a:rPr lang="en-US" sz="4000" dirty="0">
                <a:latin typeface="Times New Roman" panose="02020603050405020304" pitchFamily="18" charset="0"/>
                <a:cs typeface="Times New Roman" panose="02020603050405020304" pitchFamily="18" charset="0"/>
              </a:rPr>
              <a:t>In order to understand the role of hormones in our behaviour scientists have conducted fundamental research using laboratory animals. Frank Beach is generally considered to be the founding father of the study of the effects of hormones on behaviour.</a:t>
            </a:r>
          </a:p>
          <a:p>
            <a:pPr algn="just"/>
            <a:endParaRPr lang="en-US" sz="4000" dirty="0">
              <a:latin typeface="Times New Roman" panose="02020603050405020304" pitchFamily="18" charset="0"/>
              <a:cs typeface="Times New Roman" panose="02020603050405020304" pitchFamily="18" charset="0"/>
            </a:endParaRPr>
          </a:p>
        </p:txBody>
      </p:sp>
      <p:pic>
        <p:nvPicPr>
          <p:cNvPr id="4" name="object 18">
            <a:extLst>
              <a:ext uri="{FF2B5EF4-FFF2-40B4-BE49-F238E27FC236}">
                <a16:creationId xmlns:a16="http://schemas.microsoft.com/office/drawing/2014/main" id="{84DA8C66-3B91-7C92-6045-BCEC3B3C35A2}"/>
              </a:ext>
            </a:extLst>
          </p:cNvPr>
          <p:cNvPicPr/>
          <p:nvPr/>
        </p:nvPicPr>
        <p:blipFill>
          <a:blip r:embed="rId2" cstate="print"/>
          <a:stretch>
            <a:fillRect/>
          </a:stretch>
        </p:blipFill>
        <p:spPr>
          <a:xfrm>
            <a:off x="8379197" y="1199785"/>
            <a:ext cx="3438472" cy="4125381"/>
          </a:xfrm>
          <a:prstGeom prst="rect">
            <a:avLst/>
          </a:prstGeom>
        </p:spPr>
      </p:pic>
      <p:sp>
        <p:nvSpPr>
          <p:cNvPr id="5" name="object 19">
            <a:extLst>
              <a:ext uri="{FF2B5EF4-FFF2-40B4-BE49-F238E27FC236}">
                <a16:creationId xmlns:a16="http://schemas.microsoft.com/office/drawing/2014/main" id="{414D52B6-EE65-7A57-41E9-1069FC5DDB87}"/>
              </a:ext>
            </a:extLst>
          </p:cNvPr>
          <p:cNvSpPr txBox="1"/>
          <p:nvPr/>
        </p:nvSpPr>
        <p:spPr>
          <a:xfrm>
            <a:off x="8684114" y="5239930"/>
            <a:ext cx="3133555" cy="505267"/>
          </a:xfrm>
          <a:prstGeom prst="rect">
            <a:avLst/>
          </a:prstGeom>
        </p:spPr>
        <p:txBody>
          <a:bodyPr vert="horz" wrap="square" lIns="0" tIns="12700" rIns="0" bIns="0" rtlCol="0">
            <a:spAutoFit/>
          </a:bodyPr>
          <a:lstStyle/>
          <a:p>
            <a:pPr marL="12700">
              <a:lnSpc>
                <a:spcPct val="100000"/>
              </a:lnSpc>
              <a:spcBef>
                <a:spcPts val="100"/>
              </a:spcBef>
            </a:pPr>
            <a:r>
              <a:rPr sz="3200" b="1" spc="-60" dirty="0">
                <a:latin typeface="Times New Roman"/>
                <a:cs typeface="Times New Roman"/>
              </a:rPr>
              <a:t>FRANK</a:t>
            </a:r>
            <a:r>
              <a:rPr sz="3200" b="1" spc="-50" dirty="0">
                <a:latin typeface="Times New Roman"/>
                <a:cs typeface="Times New Roman"/>
              </a:rPr>
              <a:t> </a:t>
            </a:r>
            <a:r>
              <a:rPr sz="3200" b="1" spc="-55" dirty="0">
                <a:latin typeface="Times New Roman"/>
                <a:cs typeface="Times New Roman"/>
              </a:rPr>
              <a:t>BEACH</a:t>
            </a:r>
            <a:endParaRPr sz="3200" dirty="0">
              <a:latin typeface="Times New Roman"/>
              <a:cs typeface="Times New Roman"/>
            </a:endParaRPr>
          </a:p>
        </p:txBody>
      </p:sp>
    </p:spTree>
    <p:extLst>
      <p:ext uri="{BB962C8B-B14F-4D97-AF65-F5344CB8AC3E}">
        <p14:creationId xmlns:p14="http://schemas.microsoft.com/office/powerpoint/2010/main" val="4011138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801BF-BF15-5897-24EA-37EDF41C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95660-4E74-5A39-6E42-DFB416A59222}"/>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HISTORY</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D99A082-2153-3AF3-8D35-04FC86A71F33}"/>
              </a:ext>
            </a:extLst>
          </p:cNvPr>
          <p:cNvSpPr>
            <a:spLocks noGrp="1"/>
          </p:cNvSpPr>
          <p:nvPr>
            <p:ph idx="1"/>
          </p:nvPr>
        </p:nvSpPr>
        <p:spPr>
          <a:xfrm>
            <a:off x="142567" y="1032387"/>
            <a:ext cx="8004867" cy="5682611"/>
          </a:xfrm>
        </p:spPr>
        <p:txBody>
          <a:bodyPr>
            <a:normAutofit lnSpcReduction="10000"/>
          </a:bodyPr>
          <a:lstStyle/>
          <a:p>
            <a:pPr algn="just"/>
            <a:r>
              <a:rPr lang="en-US" sz="4000" dirty="0">
                <a:latin typeface="Times New Roman" panose="02020603050405020304" pitchFamily="18" charset="0"/>
                <a:cs typeface="Times New Roman" panose="02020603050405020304" pitchFamily="18" charset="0"/>
              </a:rPr>
              <a:t>An area of scientific investigation that is known today as behavioural endocrinology or psycho endocrinology. </a:t>
            </a:r>
          </a:p>
          <a:p>
            <a:pPr algn="just"/>
            <a:r>
              <a:rPr lang="en-US" sz="4000" dirty="0">
                <a:latin typeface="Times New Roman" panose="02020603050405020304" pitchFamily="18" charset="0"/>
                <a:cs typeface="Times New Roman" panose="02020603050405020304" pitchFamily="18" charset="0"/>
              </a:rPr>
              <a:t>His first book, Hormones and Behavior (1948), summarizes all that was known at the time and organized the field for all subsequent investigators.</a:t>
            </a:r>
          </a:p>
        </p:txBody>
      </p:sp>
      <p:pic>
        <p:nvPicPr>
          <p:cNvPr id="4" name="object 18">
            <a:extLst>
              <a:ext uri="{FF2B5EF4-FFF2-40B4-BE49-F238E27FC236}">
                <a16:creationId xmlns:a16="http://schemas.microsoft.com/office/drawing/2014/main" id="{16885244-4D04-9ACD-30ED-66825ED6C28B}"/>
              </a:ext>
            </a:extLst>
          </p:cNvPr>
          <p:cNvPicPr/>
          <p:nvPr/>
        </p:nvPicPr>
        <p:blipFill>
          <a:blip r:embed="rId2" cstate="print"/>
          <a:stretch>
            <a:fillRect/>
          </a:stretch>
        </p:blipFill>
        <p:spPr>
          <a:xfrm>
            <a:off x="8379197" y="1199785"/>
            <a:ext cx="3438472" cy="4125381"/>
          </a:xfrm>
          <a:prstGeom prst="rect">
            <a:avLst/>
          </a:prstGeom>
        </p:spPr>
      </p:pic>
      <p:sp>
        <p:nvSpPr>
          <p:cNvPr id="5" name="object 19">
            <a:extLst>
              <a:ext uri="{FF2B5EF4-FFF2-40B4-BE49-F238E27FC236}">
                <a16:creationId xmlns:a16="http://schemas.microsoft.com/office/drawing/2014/main" id="{10B84A53-581E-55FE-1924-5E5FA0038F54}"/>
              </a:ext>
            </a:extLst>
          </p:cNvPr>
          <p:cNvSpPr txBox="1"/>
          <p:nvPr/>
        </p:nvSpPr>
        <p:spPr>
          <a:xfrm>
            <a:off x="8684114" y="5239930"/>
            <a:ext cx="3133555" cy="505267"/>
          </a:xfrm>
          <a:prstGeom prst="rect">
            <a:avLst/>
          </a:prstGeom>
        </p:spPr>
        <p:txBody>
          <a:bodyPr vert="horz" wrap="square" lIns="0" tIns="12700" rIns="0" bIns="0" rtlCol="0">
            <a:spAutoFit/>
          </a:bodyPr>
          <a:lstStyle/>
          <a:p>
            <a:pPr marL="12700">
              <a:lnSpc>
                <a:spcPct val="100000"/>
              </a:lnSpc>
              <a:spcBef>
                <a:spcPts val="100"/>
              </a:spcBef>
            </a:pPr>
            <a:r>
              <a:rPr sz="3200" b="1" spc="-60" dirty="0">
                <a:latin typeface="Times New Roman"/>
                <a:cs typeface="Times New Roman"/>
              </a:rPr>
              <a:t>FRANK</a:t>
            </a:r>
            <a:r>
              <a:rPr sz="3200" b="1" spc="-50" dirty="0">
                <a:latin typeface="Times New Roman"/>
                <a:cs typeface="Times New Roman"/>
              </a:rPr>
              <a:t> </a:t>
            </a:r>
            <a:r>
              <a:rPr sz="3200" b="1" spc="-55" dirty="0">
                <a:latin typeface="Times New Roman"/>
                <a:cs typeface="Times New Roman"/>
              </a:rPr>
              <a:t>BEACH</a:t>
            </a:r>
            <a:endParaRPr sz="3200" dirty="0">
              <a:latin typeface="Times New Roman"/>
              <a:cs typeface="Times New Roman"/>
            </a:endParaRPr>
          </a:p>
        </p:txBody>
      </p:sp>
    </p:spTree>
    <p:extLst>
      <p:ext uri="{BB962C8B-B14F-4D97-AF65-F5344CB8AC3E}">
        <p14:creationId xmlns:p14="http://schemas.microsoft.com/office/powerpoint/2010/main" val="1393250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35658-D1BE-8DA7-E845-7871E821B9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C0FDDC-7600-F789-F5E5-798845EE7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71659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6D64-FDDB-5D29-7988-7571245CE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5760B-4504-BCF2-CE2E-826F3FA8D98E}"/>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AGGRESSIVE BEHAVIOR</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A54EC1A-506F-1C91-E3B0-166C8585C84D}"/>
              </a:ext>
            </a:extLst>
          </p:cNvPr>
          <p:cNvSpPr>
            <a:spLocks noGrp="1"/>
          </p:cNvSpPr>
          <p:nvPr>
            <p:ph idx="1"/>
          </p:nvPr>
        </p:nvSpPr>
        <p:spPr>
          <a:xfrm>
            <a:off x="142567" y="1032387"/>
            <a:ext cx="8541547" cy="5682611"/>
          </a:xfrm>
        </p:spPr>
        <p:txBody>
          <a:bodyPr>
            <a:normAutofit lnSpcReduction="10000"/>
          </a:bodyPr>
          <a:lstStyle/>
          <a:p>
            <a:pPr algn="just"/>
            <a:r>
              <a:rPr lang="en-US" sz="4000" dirty="0">
                <a:latin typeface="Times New Roman" panose="02020603050405020304" pitchFamily="18" charset="0"/>
                <a:cs typeface="Times New Roman" panose="02020603050405020304" pitchFamily="18" charset="0"/>
              </a:rPr>
              <a:t>	It has been that in several animals male androgens are responsible for aggressiveness.</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Sevenster</a:t>
            </a:r>
            <a:r>
              <a:rPr lang="en-US" sz="4000" dirty="0">
                <a:latin typeface="Times New Roman" panose="02020603050405020304" pitchFamily="18" charset="0"/>
                <a:cs typeface="Times New Roman" panose="02020603050405020304" pitchFamily="18" charset="0"/>
              </a:rPr>
              <a:t> &amp; </a:t>
            </a:r>
            <a:r>
              <a:rPr lang="en-US" sz="4000" dirty="0" err="1">
                <a:latin typeface="Times New Roman" panose="02020603050405020304" pitchFamily="18" charset="0"/>
                <a:cs typeface="Times New Roman" panose="02020603050405020304" pitchFamily="18" charset="0"/>
              </a:rPr>
              <a:t>Wilz</a:t>
            </a:r>
            <a:r>
              <a:rPr lang="en-US" sz="4000" dirty="0">
                <a:latin typeface="Times New Roman" panose="02020603050405020304" pitchFamily="18" charset="0"/>
                <a:cs typeface="Times New Roman" panose="02020603050405020304" pitchFamily="18" charset="0"/>
              </a:rPr>
              <a:t> (1961) performed an experiment on stickleback fishes. It had been observed male stickleback due to aggressiveness kill other males by biting when injected high level of testosterone.</a:t>
            </a:r>
          </a:p>
        </p:txBody>
      </p:sp>
      <p:sp>
        <p:nvSpPr>
          <p:cNvPr id="5" name="object 19">
            <a:extLst>
              <a:ext uri="{FF2B5EF4-FFF2-40B4-BE49-F238E27FC236}">
                <a16:creationId xmlns:a16="http://schemas.microsoft.com/office/drawing/2014/main" id="{5121320D-B020-141E-D767-4DD937CEE986}"/>
              </a:ext>
            </a:extLst>
          </p:cNvPr>
          <p:cNvSpPr txBox="1"/>
          <p:nvPr/>
        </p:nvSpPr>
        <p:spPr>
          <a:xfrm>
            <a:off x="9126399" y="3967316"/>
            <a:ext cx="2760802" cy="505267"/>
          </a:xfrm>
          <a:prstGeom prst="rect">
            <a:avLst/>
          </a:prstGeom>
        </p:spPr>
        <p:txBody>
          <a:bodyPr vert="horz" wrap="square" lIns="0" tIns="12700" rIns="0" bIns="0" rtlCol="0">
            <a:spAutoFit/>
          </a:bodyPr>
          <a:lstStyle/>
          <a:p>
            <a:pPr marL="12700">
              <a:lnSpc>
                <a:spcPct val="100000"/>
              </a:lnSpc>
              <a:spcBef>
                <a:spcPts val="100"/>
              </a:spcBef>
            </a:pPr>
            <a:r>
              <a:rPr lang="en-US" sz="3200" b="1" spc="-60" dirty="0">
                <a:latin typeface="Times New Roman"/>
                <a:cs typeface="Times New Roman"/>
              </a:rPr>
              <a:t>Stickleback Fish</a:t>
            </a:r>
            <a:endParaRPr lang="en-US" sz="3200" dirty="0">
              <a:latin typeface="Times New Roman"/>
              <a:cs typeface="Times New Roman"/>
            </a:endParaRPr>
          </a:p>
        </p:txBody>
      </p:sp>
      <p:pic>
        <p:nvPicPr>
          <p:cNvPr id="6" name="object 14">
            <a:extLst>
              <a:ext uri="{FF2B5EF4-FFF2-40B4-BE49-F238E27FC236}">
                <a16:creationId xmlns:a16="http://schemas.microsoft.com/office/drawing/2014/main" id="{A1D97E41-EAC3-A4B6-D880-7D0BC768734A}"/>
              </a:ext>
            </a:extLst>
          </p:cNvPr>
          <p:cNvPicPr/>
          <p:nvPr/>
        </p:nvPicPr>
        <p:blipFill>
          <a:blip r:embed="rId2" cstate="print"/>
          <a:stretch>
            <a:fillRect/>
          </a:stretch>
        </p:blipFill>
        <p:spPr>
          <a:xfrm>
            <a:off x="8905256" y="1196712"/>
            <a:ext cx="3133555" cy="2770604"/>
          </a:xfrm>
          <a:prstGeom prst="rect">
            <a:avLst/>
          </a:prstGeom>
        </p:spPr>
      </p:pic>
    </p:spTree>
    <p:extLst>
      <p:ext uri="{BB962C8B-B14F-4D97-AF65-F5344CB8AC3E}">
        <p14:creationId xmlns:p14="http://schemas.microsoft.com/office/powerpoint/2010/main" val="3241087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FE3A-A71B-A02F-DFBA-C2373CA354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6E11D-8EFF-5C9E-7C20-510E556DA9F1}"/>
              </a:ext>
            </a:extLst>
          </p:cNvPr>
          <p:cNvSpPr>
            <a:spLocks noGrp="1"/>
          </p:cNvSpPr>
          <p:nvPr>
            <p:ph type="title"/>
          </p:nvPr>
        </p:nvSpPr>
        <p:spPr>
          <a:xfrm>
            <a:off x="115169" y="143002"/>
            <a:ext cx="11934263" cy="889385"/>
          </a:xfrm>
        </p:spPr>
        <p:txBody>
          <a:bodyPr/>
          <a:lstStyle/>
          <a:p>
            <a:r>
              <a:rPr lang="en-US" b="1" dirty="0">
                <a:solidFill>
                  <a:srgbClr val="FF0000"/>
                </a:solidFill>
                <a:latin typeface="Times New Roman" panose="02020603050405020304" pitchFamily="18" charset="0"/>
                <a:cs typeface="Times New Roman" panose="02020603050405020304" pitchFamily="18" charset="0"/>
              </a:rPr>
              <a:t>AGGRESSIVE BEHAVIOR</a:t>
            </a:r>
            <a:endParaRPr lang="en-PK"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855DC89-A48F-D9F4-72B7-1A24B33C1474}"/>
              </a:ext>
            </a:extLst>
          </p:cNvPr>
          <p:cNvSpPr>
            <a:spLocks noGrp="1"/>
          </p:cNvSpPr>
          <p:nvPr>
            <p:ph idx="1"/>
          </p:nvPr>
        </p:nvSpPr>
        <p:spPr>
          <a:xfrm>
            <a:off x="142567" y="1032387"/>
            <a:ext cx="8541547" cy="5682611"/>
          </a:xfrm>
        </p:spPr>
        <p:txBody>
          <a:bodyPr>
            <a:normAutofit fontScale="92500" lnSpcReduction="10000"/>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Wilz</a:t>
            </a:r>
            <a:r>
              <a:rPr lang="en-US" sz="4000" dirty="0">
                <a:latin typeface="Times New Roman" panose="02020603050405020304" pitchFamily="18" charset="0"/>
                <a:cs typeface="Times New Roman" panose="02020603050405020304" pitchFamily="18" charset="0"/>
              </a:rPr>
              <a:t> (1970) confirmed that even when the dead males are removed from that particular site aggressive male starts killing female ones.</a:t>
            </a:r>
          </a:p>
          <a:p>
            <a:pPr algn="just"/>
            <a:r>
              <a:rPr lang="en-US" sz="4000" dirty="0">
                <a:latin typeface="Times New Roman" panose="02020603050405020304" pitchFamily="18" charset="0"/>
                <a:cs typeface="Times New Roman" panose="02020603050405020304" pitchFamily="18" charset="0"/>
              </a:rPr>
              <a:t>	The main hormone responsible for the aggressive behaviour of an animal is high level of testosterone and low level of serotonin.</a:t>
            </a:r>
          </a:p>
          <a:p>
            <a:pPr algn="just"/>
            <a:r>
              <a:rPr lang="en-US" sz="4000" dirty="0">
                <a:latin typeface="Times New Roman" panose="02020603050405020304" pitchFamily="18" charset="0"/>
                <a:cs typeface="Times New Roman" panose="02020603050405020304" pitchFamily="18" charset="0"/>
              </a:rPr>
              <a:t>	This is the reason males are more aggressive than females.</a:t>
            </a:r>
          </a:p>
        </p:txBody>
      </p:sp>
      <p:sp>
        <p:nvSpPr>
          <p:cNvPr id="5" name="object 19">
            <a:extLst>
              <a:ext uri="{FF2B5EF4-FFF2-40B4-BE49-F238E27FC236}">
                <a16:creationId xmlns:a16="http://schemas.microsoft.com/office/drawing/2014/main" id="{09440577-515E-6066-3FBF-513951AD8BAA}"/>
              </a:ext>
            </a:extLst>
          </p:cNvPr>
          <p:cNvSpPr txBox="1"/>
          <p:nvPr/>
        </p:nvSpPr>
        <p:spPr>
          <a:xfrm>
            <a:off x="9126398" y="3967316"/>
            <a:ext cx="2912413" cy="505267"/>
          </a:xfrm>
          <a:prstGeom prst="rect">
            <a:avLst/>
          </a:prstGeom>
        </p:spPr>
        <p:txBody>
          <a:bodyPr vert="horz" wrap="square" lIns="0" tIns="12700" rIns="0" bIns="0" rtlCol="0">
            <a:spAutoFit/>
          </a:bodyPr>
          <a:lstStyle/>
          <a:p>
            <a:pPr marL="12700">
              <a:lnSpc>
                <a:spcPct val="100000"/>
              </a:lnSpc>
              <a:spcBef>
                <a:spcPts val="100"/>
              </a:spcBef>
            </a:pPr>
            <a:r>
              <a:rPr lang="en-US" sz="3200" b="1" spc="-60" dirty="0">
                <a:latin typeface="Times New Roman"/>
                <a:cs typeface="Times New Roman"/>
              </a:rPr>
              <a:t>Stickleback Fish</a:t>
            </a:r>
            <a:endParaRPr sz="3200" dirty="0">
              <a:latin typeface="Times New Roman"/>
              <a:cs typeface="Times New Roman"/>
            </a:endParaRPr>
          </a:p>
        </p:txBody>
      </p:sp>
      <p:pic>
        <p:nvPicPr>
          <p:cNvPr id="6" name="object 14">
            <a:extLst>
              <a:ext uri="{FF2B5EF4-FFF2-40B4-BE49-F238E27FC236}">
                <a16:creationId xmlns:a16="http://schemas.microsoft.com/office/drawing/2014/main" id="{348D0741-9E6B-3DD9-CE01-2F72F95499E8}"/>
              </a:ext>
            </a:extLst>
          </p:cNvPr>
          <p:cNvPicPr/>
          <p:nvPr/>
        </p:nvPicPr>
        <p:blipFill>
          <a:blip r:embed="rId2" cstate="print"/>
          <a:stretch>
            <a:fillRect/>
          </a:stretch>
        </p:blipFill>
        <p:spPr>
          <a:xfrm>
            <a:off x="8905256" y="1196712"/>
            <a:ext cx="3133555" cy="2770604"/>
          </a:xfrm>
          <a:prstGeom prst="rect">
            <a:avLst/>
          </a:prstGeom>
        </p:spPr>
      </p:pic>
    </p:spTree>
    <p:extLst>
      <p:ext uri="{BB962C8B-B14F-4D97-AF65-F5344CB8AC3E}">
        <p14:creationId xmlns:p14="http://schemas.microsoft.com/office/powerpoint/2010/main" val="221282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B4780-DB05-9EEE-399C-6AB0278B8246}"/>
            </a:ext>
          </a:extLst>
        </p:cNvPr>
        <p:cNvGrpSpPr/>
        <p:nvPr/>
      </p:nvGrpSpPr>
      <p:grpSpPr>
        <a:xfrm>
          <a:off x="0" y="0"/>
          <a:ext cx="0" cy="0"/>
          <a:chOff x="0" y="0"/>
          <a:chExt cx="0" cy="0"/>
        </a:xfrm>
      </p:grpSpPr>
      <p:pic>
        <p:nvPicPr>
          <p:cNvPr id="2" name="object 15">
            <a:extLst>
              <a:ext uri="{FF2B5EF4-FFF2-40B4-BE49-F238E27FC236}">
                <a16:creationId xmlns:a16="http://schemas.microsoft.com/office/drawing/2014/main" id="{1D6D90D9-CE4E-206E-7E2E-3DE478AFA57E}"/>
              </a:ext>
            </a:extLst>
          </p:cNvPr>
          <p:cNvPicPr/>
          <p:nvPr/>
        </p:nvPicPr>
        <p:blipFill>
          <a:blip r:embed="rId2" cstate="print"/>
          <a:stretch>
            <a:fillRect/>
          </a:stretch>
        </p:blipFill>
        <p:spPr>
          <a:xfrm>
            <a:off x="60689" y="0"/>
            <a:ext cx="5471653" cy="2949678"/>
          </a:xfrm>
          <a:prstGeom prst="rect">
            <a:avLst/>
          </a:prstGeom>
        </p:spPr>
      </p:pic>
      <p:pic>
        <p:nvPicPr>
          <p:cNvPr id="3" name="object 5">
            <a:extLst>
              <a:ext uri="{FF2B5EF4-FFF2-40B4-BE49-F238E27FC236}">
                <a16:creationId xmlns:a16="http://schemas.microsoft.com/office/drawing/2014/main" id="{B14BDE48-6245-B119-B334-3AFC94579950}"/>
              </a:ext>
            </a:extLst>
          </p:cNvPr>
          <p:cNvPicPr/>
          <p:nvPr/>
        </p:nvPicPr>
        <p:blipFill>
          <a:blip r:embed="rId3" cstate="print"/>
          <a:stretch>
            <a:fillRect/>
          </a:stretch>
        </p:blipFill>
        <p:spPr>
          <a:xfrm>
            <a:off x="121380" y="2829373"/>
            <a:ext cx="5350272" cy="4028627"/>
          </a:xfrm>
          <a:prstGeom prst="rect">
            <a:avLst/>
          </a:prstGeom>
        </p:spPr>
      </p:pic>
      <p:pic>
        <p:nvPicPr>
          <p:cNvPr id="4" name="object 4">
            <a:extLst>
              <a:ext uri="{FF2B5EF4-FFF2-40B4-BE49-F238E27FC236}">
                <a16:creationId xmlns:a16="http://schemas.microsoft.com/office/drawing/2014/main" id="{C1DCC707-943E-DFB1-C6E8-89C3C9BB7EAC}"/>
              </a:ext>
            </a:extLst>
          </p:cNvPr>
          <p:cNvPicPr/>
          <p:nvPr/>
        </p:nvPicPr>
        <p:blipFill>
          <a:blip r:embed="rId4" cstate="print"/>
          <a:stretch>
            <a:fillRect/>
          </a:stretch>
        </p:blipFill>
        <p:spPr>
          <a:xfrm>
            <a:off x="5239072" y="1430594"/>
            <a:ext cx="6952928" cy="5508228"/>
          </a:xfrm>
          <a:prstGeom prst="rect">
            <a:avLst/>
          </a:prstGeom>
        </p:spPr>
      </p:pic>
      <p:sp>
        <p:nvSpPr>
          <p:cNvPr id="7" name="Title 1">
            <a:extLst>
              <a:ext uri="{FF2B5EF4-FFF2-40B4-BE49-F238E27FC236}">
                <a16:creationId xmlns:a16="http://schemas.microsoft.com/office/drawing/2014/main" id="{47B62956-939A-ED48-9C62-D455C6B49CDE}"/>
              </a:ext>
            </a:extLst>
          </p:cNvPr>
          <p:cNvSpPr>
            <a:spLocks noGrp="1"/>
          </p:cNvSpPr>
          <p:nvPr>
            <p:ph type="title"/>
          </p:nvPr>
        </p:nvSpPr>
        <p:spPr>
          <a:xfrm>
            <a:off x="115169" y="143002"/>
            <a:ext cx="11934263" cy="889385"/>
          </a:xfrm>
        </p:spPr>
        <p:txBody>
          <a:bodyPr/>
          <a:lstStyle/>
          <a:p>
            <a:pPr algn="r"/>
            <a:r>
              <a:rPr lang="en-US" b="1" dirty="0">
                <a:solidFill>
                  <a:schemeClr val="tx1"/>
                </a:solidFill>
                <a:latin typeface="Times New Roman" panose="02020603050405020304" pitchFamily="18" charset="0"/>
                <a:cs typeface="Times New Roman" panose="02020603050405020304" pitchFamily="18" charset="0"/>
              </a:rPr>
              <a:t>AGGRESSIVE BEHAVIOR</a:t>
            </a:r>
            <a:endParaRPr lang="en-PK"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749504"/>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206</TotalTime>
  <Words>1779</Words>
  <Application>Microsoft Office PowerPoint</Application>
  <PresentationFormat>Widescreen</PresentationFormat>
  <Paragraphs>142</Paragraphs>
  <Slides>37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Century Gothic</vt:lpstr>
      <vt:lpstr>Times New Roman</vt:lpstr>
      <vt:lpstr>Wingdings</vt:lpstr>
      <vt:lpstr>Wingdings 3</vt:lpstr>
      <vt:lpstr>Ion</vt:lpstr>
      <vt:lpstr>Subject:  Animal Behaviour  (ZOL-509)</vt:lpstr>
      <vt:lpstr>INTRODUCTION</vt:lpstr>
      <vt:lpstr>INTRODUCTION</vt:lpstr>
      <vt:lpstr>HISTORY</vt:lpstr>
      <vt:lpstr>HISTORY</vt:lpstr>
      <vt:lpstr>PowerPoint Presentation</vt:lpstr>
      <vt:lpstr>AGGRESSIVE BEHAVIOR</vt:lpstr>
      <vt:lpstr>AGGRESSIVE BEHAVIOR</vt:lpstr>
      <vt:lpstr>AGGRESSIVE BEHAVIOR</vt:lpstr>
      <vt:lpstr>SEXUAL BEHAVIOR</vt:lpstr>
      <vt:lpstr>SEXUAL BEHAVIOR (Courtship Behaviors)</vt:lpstr>
      <vt:lpstr>Sexual Behaviour In Female And The Release Of Hormone During Estrus Cycle in Rats</vt:lpstr>
      <vt:lpstr>SEXUAL BEHAVIOR (Mating Behaviors)</vt:lpstr>
      <vt:lpstr>MATERNAL BEHAVIOUR</vt:lpstr>
      <vt:lpstr>PowerPoint Presentation</vt:lpstr>
      <vt:lpstr>PATERNAL BEHAVIOUR</vt:lpstr>
      <vt:lpstr>PowerPoint Presentation</vt:lpstr>
      <vt:lpstr>PowerPoint Presentation</vt:lpstr>
      <vt:lpstr>DOMINANCE HIERARCHY </vt:lpstr>
      <vt:lpstr>PowerPoint Presentation</vt:lpstr>
      <vt:lpstr>TERRITORIAL MARKING </vt:lpstr>
      <vt:lpstr>PowerPoint Presentation</vt:lpstr>
      <vt:lpstr>FOOD GATHERING</vt:lpstr>
      <vt:lpstr>PowerPoint Presentation</vt:lpstr>
      <vt:lpstr>LEARNING CAPABILITY </vt:lpstr>
      <vt:lpstr>PAEDOGENESIS </vt:lpstr>
      <vt:lpstr>POLYMORPHISM </vt:lpstr>
      <vt:lpstr>PowerPoint Presentation</vt:lpstr>
      <vt:lpstr>MOLTING </vt:lpstr>
      <vt:lpstr>PowerPoint Presentation</vt:lpstr>
      <vt:lpstr>INDUCED HORMONES OF OTHERS</vt:lpstr>
      <vt:lpstr>PowerPoint Presentation</vt:lpstr>
      <vt:lpstr>ADAPTIVE BEHAVIOUR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Shozab Seemab Khan</dc:creator>
  <cp:lastModifiedBy>Shozab Seemab Khan</cp:lastModifiedBy>
  <cp:revision>87</cp:revision>
  <dcterms:created xsi:type="dcterms:W3CDTF">2024-11-25T06:30:27Z</dcterms:created>
  <dcterms:modified xsi:type="dcterms:W3CDTF">2024-12-03T06:53:06Z</dcterms:modified>
</cp:coreProperties>
</file>