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57" r:id="rId3"/>
    <p:sldId id="277" r:id="rId4"/>
    <p:sldId id="272" r:id="rId5"/>
    <p:sldId id="279" r:id="rId6"/>
    <p:sldId id="280" r:id="rId7"/>
    <p:sldId id="282" r:id="rId8"/>
    <p:sldId id="283" r:id="rId9"/>
    <p:sldId id="284" r:id="rId10"/>
    <p:sldId id="285" r:id="rId11"/>
    <p:sldId id="286" r:id="rId12"/>
    <p:sldId id="287" r:id="rId13"/>
    <p:sldId id="288" r:id="rId14"/>
    <p:sldId id="289" r:id="rId15"/>
    <p:sldId id="290" r:id="rId16"/>
    <p:sldId id="292" r:id="rId17"/>
    <p:sldId id="293" r:id="rId18"/>
    <p:sldId id="294" r:id="rId19"/>
    <p:sldId id="303" r:id="rId20"/>
    <p:sldId id="295" r:id="rId21"/>
    <p:sldId id="296" r:id="rId22"/>
    <p:sldId id="299" r:id="rId23"/>
    <p:sldId id="300" r:id="rId24"/>
    <p:sldId id="301" r:id="rId25"/>
    <p:sldId id="302"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A938-54C7-444B-9015-209030B36C75}" type="datetimeFigureOut">
              <a:rPr lang="en-PK" smtClean="0"/>
              <a:t>12/12/2024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476D9-CC70-44B2-8D27-ABA3DCA54920}" type="slidenum">
              <a:rPr lang="en-PK" smtClean="0"/>
              <a:t>‹#›</a:t>
            </a:fld>
            <a:endParaRPr lang="en-PK"/>
          </a:p>
        </p:txBody>
      </p:sp>
    </p:spTree>
    <p:extLst>
      <p:ext uri="{BB962C8B-B14F-4D97-AF65-F5344CB8AC3E}">
        <p14:creationId xmlns:p14="http://schemas.microsoft.com/office/powerpoint/2010/main" val="160593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D62476D9-CC70-44B2-8D27-ABA3DCA54920}" type="slidenum">
              <a:rPr lang="en-PK" smtClean="0"/>
              <a:t>19</a:t>
            </a:fld>
            <a:endParaRPr lang="en-PK"/>
          </a:p>
        </p:txBody>
      </p:sp>
    </p:spTree>
    <p:extLst>
      <p:ext uri="{BB962C8B-B14F-4D97-AF65-F5344CB8AC3E}">
        <p14:creationId xmlns:p14="http://schemas.microsoft.com/office/powerpoint/2010/main" val="403388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3052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12/12/2024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8351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2309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82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23376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9566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33747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72514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19930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4967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19762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C8A1A-AEA3-4FDB-9647-F6935A0076A4}" type="datetimeFigureOut">
              <a:rPr lang="en-PK" smtClean="0"/>
              <a:t>12/12/2024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1321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C8A1A-AEA3-4FDB-9647-F6935A0076A4}" type="datetimeFigureOut">
              <a:rPr lang="en-PK" smtClean="0"/>
              <a:t>12/12/2024</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9843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3"/>
          <p:cNvSpPr>
            <a:spLocks noGrp="1"/>
          </p:cNvSpPr>
          <p:nvPr>
            <p:ph type="ftr" sz="quarter" idx="11"/>
          </p:nvPr>
        </p:nvSpPr>
        <p:spPr/>
        <p:txBody>
          <a:bodyPr/>
          <a:lstStyle/>
          <a:p>
            <a:endParaRPr lang="en-PK"/>
          </a:p>
        </p:txBody>
      </p:sp>
      <p:sp>
        <p:nvSpPr>
          <p:cNvPr id="6" name="Slide Number Placeholder 4"/>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6762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2"/>
          <p:cNvSpPr>
            <a:spLocks noGrp="1"/>
          </p:cNvSpPr>
          <p:nvPr>
            <p:ph type="ftr" sz="quarter" idx="11"/>
          </p:nvPr>
        </p:nvSpPr>
        <p:spPr/>
        <p:txBody>
          <a:bodyPr/>
          <a:lstStyle/>
          <a:p>
            <a:endParaRPr lang="en-PK"/>
          </a:p>
        </p:txBody>
      </p:sp>
      <p:sp>
        <p:nvSpPr>
          <p:cNvPr id="6" name="Slide Number Placeholder 3"/>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29588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2C8A1A-AEA3-4FDB-9647-F6935A0076A4}" type="datetimeFigureOut">
              <a:rPr lang="en-PK" smtClean="0"/>
              <a:t>12/12/2024</a:t>
            </a:fld>
            <a:endParaRPr lang="en-PK"/>
          </a:p>
        </p:txBody>
      </p:sp>
      <p:sp>
        <p:nvSpPr>
          <p:cNvPr id="5" name="Footer Placeholder 5"/>
          <p:cNvSpPr>
            <a:spLocks noGrp="1"/>
          </p:cNvSpPr>
          <p:nvPr>
            <p:ph type="ftr" sz="quarter" idx="11"/>
          </p:nvPr>
        </p:nvSpPr>
        <p:spPr/>
        <p:txBody>
          <a:bodyPr/>
          <a:lstStyle/>
          <a:p>
            <a:endParaRPr lang="en-PK"/>
          </a:p>
        </p:txBody>
      </p:sp>
      <p:sp>
        <p:nvSpPr>
          <p:cNvPr id="6"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69035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12/12/2024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4093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2C8A1A-AEA3-4FDB-9647-F6935A0076A4}" type="datetimeFigureOut">
              <a:rPr lang="en-PK" smtClean="0"/>
              <a:t>12/12/2024</a:t>
            </a:fld>
            <a:endParaRPr lang="en-P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P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D9AD2A-5B33-4A65-B7CD-7080CF82C269}" type="slidenum">
              <a:rPr lang="en-PK" smtClean="0"/>
              <a:t>‹#›</a:t>
            </a:fld>
            <a:endParaRPr lang="en-PK"/>
          </a:p>
        </p:txBody>
      </p:sp>
    </p:spTree>
    <p:extLst>
      <p:ext uri="{BB962C8B-B14F-4D97-AF65-F5344CB8AC3E}">
        <p14:creationId xmlns:p14="http://schemas.microsoft.com/office/powerpoint/2010/main" val="10029754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C9AE-5F4B-72AB-37B4-98647A873CDA}"/>
              </a:ext>
            </a:extLst>
          </p:cNvPr>
          <p:cNvSpPr>
            <a:spLocks noGrp="1"/>
          </p:cNvSpPr>
          <p:nvPr>
            <p:ph type="ctrTitle"/>
          </p:nvPr>
        </p:nvSpPr>
        <p:spPr>
          <a:xfrm>
            <a:off x="447032" y="198003"/>
            <a:ext cx="8825658" cy="1918389"/>
          </a:xfrm>
        </p:spPr>
        <p:txBody>
          <a:bodyPr/>
          <a:lstStyle/>
          <a:p>
            <a:r>
              <a:rPr lang="en-US" sz="4000" b="1" dirty="0">
                <a:solidFill>
                  <a:srgbClr val="C00000"/>
                </a:solidFill>
                <a:latin typeface="Times New Roman" panose="02020603050405020304" pitchFamily="18" charset="0"/>
                <a:cs typeface="Times New Roman" panose="02020603050405020304" pitchFamily="18" charset="0"/>
              </a:rPr>
              <a:t>Subject: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Animal Behaviour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(ZOL-509)</a:t>
            </a:r>
            <a:endParaRPr lang="en-PK"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D39A92C-3B38-01C4-C231-267AD4957BF1}"/>
              </a:ext>
            </a:extLst>
          </p:cNvPr>
          <p:cNvSpPr>
            <a:spLocks noGrp="1"/>
          </p:cNvSpPr>
          <p:nvPr>
            <p:ph type="subTitle" idx="1"/>
          </p:nvPr>
        </p:nvSpPr>
        <p:spPr>
          <a:xfrm>
            <a:off x="257928" y="2337619"/>
            <a:ext cx="11676143" cy="2980273"/>
          </a:xfrm>
        </p:spPr>
        <p:txBody>
          <a:bodyPr>
            <a:normAutofit fontScale="77500" lnSpcReduction="20000"/>
          </a:bodyPr>
          <a:lstStyle/>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Innate behavior and innate releasing mechanisms; </a:t>
            </a:r>
          </a:p>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built in programmed performance by offspring to that of parents. </a:t>
            </a:r>
          </a:p>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Innate behavior of three spined stickle back fish</a:t>
            </a:r>
            <a:endParaRPr lang="en-PK" sz="4000" b="1" dirty="0">
              <a:solidFill>
                <a:schemeClr val="tx1"/>
              </a:solidFill>
            </a:endParaRPr>
          </a:p>
        </p:txBody>
      </p:sp>
      <p:sp>
        <p:nvSpPr>
          <p:cNvPr id="5" name="TextBox 4">
            <a:extLst>
              <a:ext uri="{FF2B5EF4-FFF2-40B4-BE49-F238E27FC236}">
                <a16:creationId xmlns:a16="http://schemas.microsoft.com/office/drawing/2014/main" id="{5771CC55-2B72-54AA-CA4D-E89F8C842B65}"/>
              </a:ext>
            </a:extLst>
          </p:cNvPr>
          <p:cNvSpPr txBox="1"/>
          <p:nvPr/>
        </p:nvSpPr>
        <p:spPr>
          <a:xfrm>
            <a:off x="579767" y="4832830"/>
            <a:ext cx="10525768" cy="1827167"/>
          </a:xfrm>
          <a:prstGeom prst="rect">
            <a:avLst/>
          </a:prstGeom>
          <a:noFill/>
        </p:spPr>
        <p:txBody>
          <a:bodyPr wrap="square">
            <a:spAutoFit/>
          </a:bodyPr>
          <a:lstStyle/>
          <a:p>
            <a:pPr>
              <a:lnSpc>
                <a:spcPct val="150000"/>
              </a:lnSpc>
            </a:pPr>
            <a:r>
              <a:rPr lang="en-US" sz="4000" b="1" dirty="0">
                <a:solidFill>
                  <a:srgbClr val="C00000"/>
                </a:solidFill>
                <a:latin typeface="Times New Roman" panose="02020603050405020304" pitchFamily="18" charset="0"/>
                <a:cs typeface="Times New Roman" panose="02020603050405020304" pitchFamily="18" charset="0"/>
              </a:rPr>
              <a:t>By: Shozab Seemab Khan</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ABAIDULLAH COLLEGE PAKPATTAN</a:t>
            </a:r>
            <a:endParaRPr lang="en-PK" sz="4000" dirty="0"/>
          </a:p>
        </p:txBody>
      </p:sp>
    </p:spTree>
    <p:extLst>
      <p:ext uri="{BB962C8B-B14F-4D97-AF65-F5344CB8AC3E}">
        <p14:creationId xmlns:p14="http://schemas.microsoft.com/office/powerpoint/2010/main" val="3093344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E32E-B15A-0E1E-0ED1-85C4C13AF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C8060-06C8-B48D-BA1B-023AE6465787}"/>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A847F9-5238-AE5B-D98D-CB3F87B84402}"/>
              </a:ext>
            </a:extLst>
          </p:cNvPr>
          <p:cNvSpPr>
            <a:spLocks noGrp="1"/>
          </p:cNvSpPr>
          <p:nvPr>
            <p:ph idx="1"/>
          </p:nvPr>
        </p:nvSpPr>
        <p:spPr>
          <a:xfrm>
            <a:off x="693174" y="1032387"/>
            <a:ext cx="11356257" cy="5682611"/>
          </a:xfrm>
        </p:spPr>
        <p:txBody>
          <a:bodyPr>
            <a:normAutofit fontScale="92500" lnSpcReduction="10000"/>
          </a:bodyPr>
          <a:lstStyle/>
          <a:p>
            <a:pPr algn="just"/>
            <a:r>
              <a:rPr lang="en-US" sz="4000" dirty="0">
                <a:latin typeface="Times New Roman" panose="02020603050405020304" pitchFamily="18" charset="0"/>
                <a:cs typeface="Times New Roman" panose="02020603050405020304" pitchFamily="18" charset="0"/>
              </a:rPr>
              <a:t>Three Spine Stickleback, a small freshwater fish.</a:t>
            </a:r>
          </a:p>
          <a:p>
            <a:pPr algn="just"/>
            <a:r>
              <a:rPr lang="en-US" sz="4000" dirty="0">
                <a:latin typeface="Times New Roman" panose="02020603050405020304" pitchFamily="18" charset="0"/>
                <a:cs typeface="Times New Roman" panose="02020603050405020304" pitchFamily="18" charset="0"/>
              </a:rPr>
              <a:t>During the breeding season, male sticklebacks develop a red belly and display innate aggressive behavior towards other males.</a:t>
            </a:r>
          </a:p>
          <a:p>
            <a:pPr algn="just"/>
            <a:r>
              <a:rPr lang="en-US" sz="4000" dirty="0">
                <a:latin typeface="Times New Roman" panose="02020603050405020304" pitchFamily="18" charset="0"/>
                <a:cs typeface="Times New Roman" panose="02020603050405020304" pitchFamily="18" charset="0"/>
              </a:rPr>
              <a:t>When a male stickleback spots another nearby male, he will launch into a fixed action pattern involving aggressive displays designed to scare off the stranger.</a:t>
            </a:r>
          </a:p>
          <a:p>
            <a:pPr algn="just"/>
            <a:r>
              <a:rPr lang="en-US" sz="4000" dirty="0">
                <a:latin typeface="Times New Roman" panose="02020603050405020304" pitchFamily="18" charset="0"/>
                <a:cs typeface="Times New Roman" panose="02020603050405020304" pitchFamily="18" charset="0"/>
              </a:rPr>
              <a:t>The specific stimulus that triggers this fixed action pattern is the red belly coloration pattern characteristic of males during breeding season.</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674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EBB8F-B87F-7C14-DE12-E711B332E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0BA39-E127-80C7-4F13-A69DAE269404}"/>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D15A06-C150-629A-AE2C-32E9F6014EFD}"/>
              </a:ext>
            </a:extLst>
          </p:cNvPr>
          <p:cNvSpPr>
            <a:spLocks noGrp="1"/>
          </p:cNvSpPr>
          <p:nvPr>
            <p:ph idx="1"/>
          </p:nvPr>
        </p:nvSpPr>
        <p:spPr>
          <a:xfrm>
            <a:off x="693174" y="1032387"/>
            <a:ext cx="11356257" cy="5682611"/>
          </a:xfrm>
        </p:spPr>
        <p:txBody>
          <a:bodyPr>
            <a:normAutofit/>
          </a:bodyPr>
          <a:lstStyle/>
          <a:p>
            <a:pPr algn="just"/>
            <a:r>
              <a:rPr lang="en-US" sz="4000" dirty="0">
                <a:latin typeface="Times New Roman" panose="02020603050405020304" pitchFamily="18" charset="0"/>
                <a:cs typeface="Times New Roman" panose="02020603050405020304" pitchFamily="18" charset="0"/>
              </a:rPr>
              <a:t>How do we know that this is the trigger?</a:t>
            </a:r>
          </a:p>
          <a:p>
            <a:pPr algn="just"/>
            <a:r>
              <a:rPr lang="en-US" sz="4000" dirty="0">
                <a:latin typeface="Times New Roman" panose="02020603050405020304" pitchFamily="18" charset="0"/>
                <a:cs typeface="Times New Roman" panose="02020603050405020304" pitchFamily="18" charset="0"/>
              </a:rPr>
              <a:t>In the lab, researchers exposed male fish to objects that were painted red on their lower halves but didn't otherwise look like a fish,</a:t>
            </a:r>
          </a:p>
          <a:p>
            <a:pPr algn="just"/>
            <a:r>
              <a:rPr lang="en-US" sz="4000" dirty="0">
                <a:latin typeface="Times New Roman" panose="02020603050405020304" pitchFamily="18" charset="0"/>
                <a:cs typeface="Times New Roman" panose="02020603050405020304" pitchFamily="18" charset="0"/>
              </a:rPr>
              <a:t>The male sticklebacks responded aggressively to the objects just as if they were male sticklebacks.</a:t>
            </a:r>
          </a:p>
          <a:p>
            <a:pPr algn="just"/>
            <a:r>
              <a:rPr lang="en-US" sz="4000" dirty="0">
                <a:latin typeface="Times New Roman" panose="02020603050405020304" pitchFamily="18" charset="0"/>
                <a:cs typeface="Times New Roman" panose="02020603050405020304" pitchFamily="18" charset="0"/>
              </a:rPr>
              <a:t>In contrast, no response was triggered by lifelike male stickleback models that were painted white.</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75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D32A-049E-43A5-2D37-F3D9C60B0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DB25A-D4C7-98D0-D9CA-14308B4A6521}"/>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FEATURES OF INNATE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214C43-1887-465A-B745-9CCDDF9F36AE}"/>
              </a:ext>
            </a:extLst>
          </p:cNvPr>
          <p:cNvSpPr>
            <a:spLocks noGrp="1"/>
          </p:cNvSpPr>
          <p:nvPr>
            <p:ph idx="1"/>
          </p:nvPr>
        </p:nvSpPr>
        <p:spPr>
          <a:xfrm>
            <a:off x="693174" y="1032387"/>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Innate behaviour is genetically programmed. </a:t>
            </a:r>
          </a:p>
          <a:p>
            <a:pPr algn="just"/>
            <a:r>
              <a:rPr lang="en-US" sz="3600" dirty="0">
                <a:latin typeface="Times New Roman" panose="02020603050405020304" pitchFamily="18" charset="0"/>
                <a:cs typeface="Times New Roman" panose="02020603050405020304" pitchFamily="18" charset="0"/>
              </a:rPr>
              <a:t>Individuals inherit a suite of behaviors just as they inherit physical traits such as body color and wing venation.</a:t>
            </a:r>
          </a:p>
          <a:p>
            <a:pPr algn="just"/>
            <a:r>
              <a:rPr lang="en-US" sz="3600" b="1" dirty="0">
                <a:latin typeface="Times New Roman" panose="02020603050405020304" pitchFamily="18" charset="0"/>
                <a:cs typeface="Times New Roman" panose="02020603050405020304" pitchFamily="18" charset="0"/>
              </a:rPr>
              <a:t>1. Heritable: </a:t>
            </a:r>
            <a:r>
              <a:rPr lang="en-US" sz="3600" dirty="0">
                <a:latin typeface="Times New Roman" panose="02020603050405020304" pitchFamily="18" charset="0"/>
                <a:cs typeface="Times New Roman" panose="02020603050405020304" pitchFamily="18" charset="0"/>
              </a:rPr>
              <a:t>Encoded in DNA and passed from generation to generation.</a:t>
            </a:r>
          </a:p>
          <a:p>
            <a:pPr algn="just"/>
            <a:r>
              <a:rPr lang="en-US" sz="3600" b="1" dirty="0">
                <a:latin typeface="Times New Roman" panose="02020603050405020304" pitchFamily="18" charset="0"/>
                <a:cs typeface="Times New Roman" panose="02020603050405020304" pitchFamily="18" charset="0"/>
              </a:rPr>
              <a:t>2. Intrinsic: </a:t>
            </a:r>
            <a:r>
              <a:rPr lang="en-US" sz="3600" dirty="0">
                <a:latin typeface="Times New Roman" panose="02020603050405020304" pitchFamily="18" charset="0"/>
                <a:cs typeface="Times New Roman" panose="02020603050405020304" pitchFamily="18" charset="0"/>
              </a:rPr>
              <a:t>Present in animals raised in isolation from others.</a:t>
            </a:r>
          </a:p>
          <a:p>
            <a:pPr algn="just"/>
            <a:r>
              <a:rPr lang="en-US" sz="3600" b="1" dirty="0">
                <a:latin typeface="Times New Roman" panose="02020603050405020304" pitchFamily="18" charset="0"/>
                <a:cs typeface="Times New Roman" panose="02020603050405020304" pitchFamily="18" charset="0"/>
              </a:rPr>
              <a:t>3. Stereotypic: </a:t>
            </a:r>
            <a:r>
              <a:rPr lang="en-US" sz="3600" dirty="0">
                <a:latin typeface="Times New Roman" panose="02020603050405020304" pitchFamily="18" charset="0"/>
                <a:cs typeface="Times New Roman" panose="02020603050405020304" pitchFamily="18" charset="0"/>
              </a:rPr>
              <a:t>Performed in the same way each time by every individual.</a:t>
            </a:r>
          </a:p>
        </p:txBody>
      </p:sp>
    </p:spTree>
    <p:extLst>
      <p:ext uri="{BB962C8B-B14F-4D97-AF65-F5344CB8AC3E}">
        <p14:creationId xmlns:p14="http://schemas.microsoft.com/office/powerpoint/2010/main" val="2824535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2D5A-BBF3-722E-0104-4EC816E39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464A0-EF5A-25EA-939D-A54D87B80ECD}"/>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FEATURES OF INNATE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CF714F-AFF5-0A4F-0C28-4775DD6CAB9F}"/>
              </a:ext>
            </a:extLst>
          </p:cNvPr>
          <p:cNvSpPr>
            <a:spLocks noGrp="1"/>
          </p:cNvSpPr>
          <p:nvPr>
            <p:ph idx="1"/>
          </p:nvPr>
        </p:nvSpPr>
        <p:spPr>
          <a:xfrm>
            <a:off x="693174" y="1032387"/>
            <a:ext cx="11356257" cy="5682611"/>
          </a:xfrm>
        </p:spPr>
        <p:txBody>
          <a:bodyPr>
            <a:noAutofit/>
          </a:bodyPr>
          <a:lstStyle/>
          <a:p>
            <a:pPr algn="just"/>
            <a:r>
              <a:rPr lang="en-US" sz="3600" b="1" dirty="0">
                <a:latin typeface="Times New Roman" panose="02020603050405020304" pitchFamily="18" charset="0"/>
                <a:cs typeface="Times New Roman" panose="02020603050405020304" pitchFamily="18" charset="0"/>
              </a:rPr>
              <a:t>4. Inflexible: </a:t>
            </a:r>
            <a:r>
              <a:rPr lang="en-US" sz="3600" dirty="0">
                <a:latin typeface="Times New Roman" panose="02020603050405020304" pitchFamily="18" charset="0"/>
                <a:cs typeface="Times New Roman" panose="02020603050405020304" pitchFamily="18" charset="0"/>
              </a:rPr>
              <a:t>Not modified by development or experience (but some exceptions)</a:t>
            </a:r>
          </a:p>
          <a:p>
            <a:pPr algn="just"/>
            <a:r>
              <a:rPr lang="en-US" sz="3600" b="1" dirty="0">
                <a:latin typeface="Times New Roman" panose="02020603050405020304" pitchFamily="18" charset="0"/>
                <a:cs typeface="Times New Roman" panose="02020603050405020304" pitchFamily="18" charset="0"/>
              </a:rPr>
              <a:t>5. Consummate: </a:t>
            </a:r>
            <a:r>
              <a:rPr lang="en-US" sz="3600" dirty="0">
                <a:latin typeface="Times New Roman" panose="02020603050405020304" pitchFamily="18" charset="0"/>
                <a:cs typeface="Times New Roman" panose="02020603050405020304" pitchFamily="18" charset="0"/>
              </a:rPr>
              <a:t>Fully developed or expressed at first performance</a:t>
            </a:r>
            <a:endParaRPr lang="en-PK"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Example: </a:t>
            </a:r>
          </a:p>
          <a:p>
            <a:pPr algn="just"/>
            <a:r>
              <a:rPr lang="en-US" sz="3600" dirty="0">
                <a:latin typeface="Times New Roman" panose="02020603050405020304" pitchFamily="18" charset="0"/>
                <a:cs typeface="Times New Roman" panose="02020603050405020304" pitchFamily="18" charset="0"/>
              </a:rPr>
              <a:t>Sucking reflexes by new offspring, reflex action, rolling of egg back to nest by graylag geese, spot pecking behaviour in herring gulls etc.</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585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749C-8826-C221-7100-DE2F506491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4C21C4-6A52-CB91-3BD2-461FD3C7A8A2}"/>
              </a:ext>
            </a:extLst>
          </p:cNvPr>
          <p:cNvPicPr>
            <a:picLocks noChangeAspect="1"/>
          </p:cNvPicPr>
          <p:nvPr/>
        </p:nvPicPr>
        <p:blipFill>
          <a:blip r:embed="rId2"/>
          <a:stretch>
            <a:fillRect/>
          </a:stretch>
        </p:blipFill>
        <p:spPr>
          <a:xfrm>
            <a:off x="786350" y="231218"/>
            <a:ext cx="10619300" cy="6395563"/>
          </a:xfrm>
          <a:prstGeom prst="rect">
            <a:avLst/>
          </a:prstGeom>
        </p:spPr>
      </p:pic>
    </p:spTree>
    <p:extLst>
      <p:ext uri="{BB962C8B-B14F-4D97-AF65-F5344CB8AC3E}">
        <p14:creationId xmlns:p14="http://schemas.microsoft.com/office/powerpoint/2010/main" val="29128097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6AF4-7EAB-1122-DC53-50CE05F013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B3853-9FB6-C29F-C6BA-1B9DC99E61FD}"/>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INTRINSIC</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670F29-47DD-B0C5-7EA5-2D6814C215F4}"/>
              </a:ext>
            </a:extLst>
          </p:cNvPr>
          <p:cNvSpPr>
            <a:spLocks noGrp="1"/>
          </p:cNvSpPr>
          <p:nvPr>
            <p:ph idx="1"/>
          </p:nvPr>
        </p:nvSpPr>
        <p:spPr>
          <a:xfrm>
            <a:off x="693174" y="1032387"/>
            <a:ext cx="11356257" cy="5682611"/>
          </a:xfrm>
        </p:spPr>
        <p:txBody>
          <a:bodyPr>
            <a:noAutofit/>
          </a:bodyPr>
          <a:lstStyle/>
          <a:p>
            <a:pPr algn="just"/>
            <a:r>
              <a:rPr lang="en-US" sz="4000" dirty="0">
                <a:latin typeface="Times New Roman" panose="02020603050405020304" pitchFamily="18" charset="0"/>
                <a:cs typeface="Times New Roman" panose="02020603050405020304" pitchFamily="18" charset="0"/>
              </a:rPr>
              <a:t>Digging behaviour in the deer mouse.</a:t>
            </a:r>
          </a:p>
          <a:p>
            <a:pPr algn="just"/>
            <a:r>
              <a:rPr lang="en-US" sz="4000" dirty="0">
                <a:latin typeface="Times New Roman" panose="02020603050405020304" pitchFamily="18" charset="0"/>
                <a:cs typeface="Times New Roman" panose="02020603050405020304" pitchFamily="18" charset="0"/>
              </a:rPr>
              <a:t>Researchers raised mice in the lab with no exposure to sand or opportunity to burrow.</a:t>
            </a:r>
          </a:p>
          <a:p>
            <a:pPr algn="just"/>
            <a:r>
              <a:rPr lang="en-US" sz="4000" dirty="0">
                <a:latin typeface="Times New Roman" panose="02020603050405020304" pitchFamily="18" charset="0"/>
                <a:cs typeface="Times New Roman" panose="02020603050405020304" pitchFamily="18" charset="0"/>
              </a:rPr>
              <a:t>Then, they provided them with sand, a cue for burrow construction.</a:t>
            </a:r>
          </a:p>
          <a:p>
            <a:pPr algn="just"/>
            <a:r>
              <a:rPr lang="en-US" sz="4000" dirty="0">
                <a:latin typeface="Times New Roman" panose="02020603050405020304" pitchFamily="18" charset="0"/>
                <a:cs typeface="Times New Roman" panose="02020603050405020304" pitchFamily="18" charset="0"/>
              </a:rPr>
              <a:t>Given sand, each naive mouse dug exactly the type of burrow made by its species in the wild.</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49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957CA-3C13-140A-297E-88D0D04DF4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88F95B-0D53-002F-1ED8-D3842A3F77A8}"/>
              </a:ext>
            </a:extLst>
          </p:cNvPr>
          <p:cNvPicPr>
            <a:picLocks noChangeAspect="1"/>
          </p:cNvPicPr>
          <p:nvPr/>
        </p:nvPicPr>
        <p:blipFill>
          <a:blip r:embed="rId2"/>
          <a:stretch>
            <a:fillRect/>
          </a:stretch>
        </p:blipFill>
        <p:spPr>
          <a:xfrm>
            <a:off x="2694499" y="0"/>
            <a:ext cx="6729720" cy="6858000"/>
          </a:xfrm>
          <a:prstGeom prst="rect">
            <a:avLst/>
          </a:prstGeom>
        </p:spPr>
      </p:pic>
    </p:spTree>
    <p:extLst>
      <p:ext uri="{BB962C8B-B14F-4D97-AF65-F5344CB8AC3E}">
        <p14:creationId xmlns:p14="http://schemas.microsoft.com/office/powerpoint/2010/main" val="13554176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89005-D620-0E8B-CE2A-A45F4DAEC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A27C6-DECB-8EF6-6AD6-9631EA2F389C}"/>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SIGN STIMULUS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15D5CE-7E84-4233-DA7B-150D536CE985}"/>
              </a:ext>
            </a:extLst>
          </p:cNvPr>
          <p:cNvSpPr>
            <a:spLocks noGrp="1"/>
          </p:cNvSpPr>
          <p:nvPr>
            <p:ph idx="1"/>
          </p:nvPr>
        </p:nvSpPr>
        <p:spPr>
          <a:xfrm>
            <a:off x="693174" y="1032387"/>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“Sign Stimulus’, or ‘releaser’, is used to denote a simple feature of complex stimulus that can initiate a FAP.</a:t>
            </a:r>
          </a:p>
          <a:p>
            <a:pPr algn="just"/>
            <a:r>
              <a:rPr lang="en-US" sz="3600" dirty="0">
                <a:latin typeface="Times New Roman" panose="02020603050405020304" pitchFamily="18" charset="0"/>
                <a:cs typeface="Times New Roman" panose="02020603050405020304" pitchFamily="18" charset="0"/>
              </a:rPr>
              <a:t>For example, the red belly of a male stickleback starts an aggressive, attack behaviour in other male sticklebacks.</a:t>
            </a:r>
          </a:p>
          <a:p>
            <a:pPr algn="just"/>
            <a:r>
              <a:rPr lang="en-US" sz="3600" dirty="0">
                <a:latin typeface="Times New Roman" panose="02020603050405020304" pitchFamily="18" charset="0"/>
                <a:cs typeface="Times New Roman" panose="02020603050405020304" pitchFamily="18" charset="0"/>
              </a:rPr>
              <a:t>Konrad Lorenz (1972) was the first biologist to identify sign stimuli which he called key stimuli because they function as keys to release and unlock the fixed action pattern of the animal. He proposed the Innate Release Mechanism in response to sign stimuli.</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97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A1C7-63FB-D8DB-408F-0FE55A27F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E22BE-B040-213A-81E5-08AF5AE2D9CE}"/>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SIGN STIMULUS TYPES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FE7FB1-3C00-6E5A-2E69-CC71EB87664C}"/>
              </a:ext>
            </a:extLst>
          </p:cNvPr>
          <p:cNvSpPr>
            <a:spLocks noGrp="1"/>
          </p:cNvSpPr>
          <p:nvPr>
            <p:ph idx="1"/>
          </p:nvPr>
        </p:nvSpPr>
        <p:spPr>
          <a:xfrm>
            <a:off x="693174" y="1032387"/>
            <a:ext cx="11356257" cy="5682611"/>
          </a:xfrm>
        </p:spPr>
        <p:txBody>
          <a:bodyPr>
            <a:noAutofit/>
          </a:bodyPr>
          <a:lstStyle/>
          <a:p>
            <a:pPr algn="just"/>
            <a:r>
              <a:rPr lang="en-US" sz="3600" b="1" dirty="0">
                <a:latin typeface="Times New Roman" panose="02020603050405020304" pitchFamily="18" charset="0"/>
                <a:cs typeface="Times New Roman" panose="02020603050405020304" pitchFamily="18" charset="0"/>
              </a:rPr>
              <a:t>Visual Releasers: </a:t>
            </a:r>
            <a:r>
              <a:rPr lang="en-US" sz="3600" dirty="0">
                <a:latin typeface="Times New Roman" panose="02020603050405020304" pitchFamily="18" charset="0"/>
                <a:cs typeface="Times New Roman" panose="02020603050405020304" pitchFamily="18" charset="0"/>
              </a:rPr>
              <a:t>Morphological characters that are displayed to elicit response, as display of feathers or dancing in birds. </a:t>
            </a:r>
            <a:r>
              <a:rPr lang="en-US" sz="3600" b="1" dirty="0">
                <a:latin typeface="Times New Roman" panose="02020603050405020304" pitchFamily="18" charset="0"/>
                <a:cs typeface="Times New Roman" panose="02020603050405020304" pitchFamily="18" charset="0"/>
              </a:rPr>
              <a:t>Example: </a:t>
            </a:r>
            <a:r>
              <a:rPr lang="en-US" sz="3600" dirty="0">
                <a:latin typeface="Times New Roman" panose="02020603050405020304" pitchFamily="18" charset="0"/>
                <a:cs typeface="Times New Roman" panose="02020603050405020304" pitchFamily="18" charset="0"/>
              </a:rPr>
              <a:t>Three-spined stickleback fish</a:t>
            </a:r>
          </a:p>
          <a:p>
            <a:pPr algn="just"/>
            <a:r>
              <a:rPr lang="en-US" sz="3600" b="1" dirty="0">
                <a:latin typeface="Times New Roman" panose="02020603050405020304" pitchFamily="18" charset="0"/>
                <a:cs typeface="Times New Roman" panose="02020603050405020304" pitchFamily="18" charset="0"/>
              </a:rPr>
              <a:t>Auditory Releasers: </a:t>
            </a:r>
            <a:r>
              <a:rPr lang="en-US" sz="3600" dirty="0">
                <a:latin typeface="Times New Roman" panose="02020603050405020304" pitchFamily="18" charset="0"/>
                <a:cs typeface="Times New Roman" panose="02020603050405020304" pitchFamily="18" charset="0"/>
              </a:rPr>
              <a:t>Stimuli include sounds or calls that trigger specific innate behaviors in animals. </a:t>
            </a:r>
            <a:r>
              <a:rPr lang="en-US" sz="3600" b="1" dirty="0">
                <a:latin typeface="Times New Roman" panose="02020603050405020304" pitchFamily="18" charset="0"/>
                <a:cs typeface="Times New Roman" panose="02020603050405020304" pitchFamily="18" charset="0"/>
              </a:rPr>
              <a:t>Example: </a:t>
            </a:r>
            <a:r>
              <a:rPr lang="en-US" sz="3600" dirty="0">
                <a:latin typeface="Times New Roman" panose="02020603050405020304" pitchFamily="18" charset="0"/>
                <a:cs typeface="Times New Roman" panose="02020603050405020304" pitchFamily="18" charset="0"/>
              </a:rPr>
              <a:t>Cricket Mating Calls and Birdsong in Courtship</a:t>
            </a:r>
          </a:p>
          <a:p>
            <a:pPr algn="just"/>
            <a:r>
              <a:rPr lang="en-US" sz="3600" b="1" dirty="0">
                <a:latin typeface="Times New Roman" panose="02020603050405020304" pitchFamily="18" charset="0"/>
                <a:cs typeface="Times New Roman" panose="02020603050405020304" pitchFamily="18" charset="0"/>
              </a:rPr>
              <a:t>Chemical Releasers: </a:t>
            </a:r>
            <a:r>
              <a:rPr lang="en-US" sz="3600" dirty="0">
                <a:latin typeface="Times New Roman" panose="02020603050405020304" pitchFamily="18" charset="0"/>
                <a:cs typeface="Times New Roman" panose="02020603050405020304" pitchFamily="18" charset="0"/>
              </a:rPr>
              <a:t>Pheromones are different types of volatile chemicals released in the atmosphere that act as releasers on the individuals of the same species or other species.</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78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6210-D76F-7D7B-66AD-8B9F9E7B5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D5A30-A200-AD1F-450A-3CD7B7389E21}"/>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Examples of Chemical Releasers:</a:t>
            </a:r>
          </a:p>
        </p:txBody>
      </p:sp>
      <p:sp>
        <p:nvSpPr>
          <p:cNvPr id="3" name="Content Placeholder 2">
            <a:extLst>
              <a:ext uri="{FF2B5EF4-FFF2-40B4-BE49-F238E27FC236}">
                <a16:creationId xmlns:a16="http://schemas.microsoft.com/office/drawing/2014/main" id="{BF3A12E0-CDEC-0E24-F902-7155040C887A}"/>
              </a:ext>
            </a:extLst>
          </p:cNvPr>
          <p:cNvSpPr>
            <a:spLocks noGrp="1"/>
          </p:cNvSpPr>
          <p:nvPr>
            <p:ph idx="1"/>
          </p:nvPr>
        </p:nvSpPr>
        <p:spPr>
          <a:xfrm>
            <a:off x="693174" y="1032387"/>
            <a:ext cx="11356257" cy="5682611"/>
          </a:xfrm>
        </p:spPr>
        <p:txBody>
          <a:bodyPr>
            <a:noAutofit/>
          </a:bodyPr>
          <a:lstStyle/>
          <a:p>
            <a:pPr algn="just"/>
            <a:r>
              <a:rPr lang="en-US" sz="2800" b="1" dirty="0">
                <a:latin typeface="Times New Roman" panose="02020603050405020304" pitchFamily="18" charset="0"/>
                <a:cs typeface="Times New Roman" panose="02020603050405020304" pitchFamily="18" charset="0"/>
              </a:rPr>
              <a:t>Ant Trail Pheromones: </a:t>
            </a:r>
            <a:r>
              <a:rPr lang="en-US" sz="2800" dirty="0">
                <a:latin typeface="Times New Roman" panose="02020603050405020304" pitchFamily="18" charset="0"/>
                <a:cs typeface="Times New Roman" panose="02020603050405020304" pitchFamily="18" charset="0"/>
              </a:rPr>
              <a:t>When foraging ants find food, they release trail pheromones to mark the path back to the nest. This chemical trail acts as a releaser, guiding other ants to the food source.</a:t>
            </a:r>
          </a:p>
          <a:p>
            <a:pPr algn="just"/>
            <a:r>
              <a:rPr lang="en-US" sz="2800" b="1" dirty="0">
                <a:latin typeface="Times New Roman" panose="02020603050405020304" pitchFamily="18" charset="0"/>
                <a:cs typeface="Times New Roman" panose="02020603050405020304" pitchFamily="18" charset="0"/>
              </a:rPr>
              <a:t>Sex Pheromones in Moths: </a:t>
            </a:r>
            <a:r>
              <a:rPr lang="en-US" sz="2800" dirty="0">
                <a:latin typeface="Times New Roman" panose="02020603050405020304" pitchFamily="18" charset="0"/>
                <a:cs typeface="Times New Roman" panose="02020603050405020304" pitchFamily="18" charset="0"/>
              </a:rPr>
              <a:t>Female moths release species-specific sex pheromones to attract males from a distance. These pheromones act as chemical releasers that trigger courtship and mating behaviors in males.</a:t>
            </a:r>
          </a:p>
          <a:p>
            <a:pPr algn="just"/>
            <a:r>
              <a:rPr lang="en-US" sz="2800" b="1" dirty="0">
                <a:latin typeface="Times New Roman" panose="02020603050405020304" pitchFamily="18" charset="0"/>
                <a:cs typeface="Times New Roman" panose="02020603050405020304" pitchFamily="18" charset="0"/>
              </a:rPr>
              <a:t>Alarm Pheromones in Bees: </a:t>
            </a:r>
            <a:r>
              <a:rPr lang="en-US" sz="2800" dirty="0">
                <a:latin typeface="Times New Roman" panose="02020603050405020304" pitchFamily="18" charset="0"/>
                <a:cs typeface="Times New Roman" panose="02020603050405020304" pitchFamily="18" charset="0"/>
              </a:rPr>
              <a:t>When a honeybee stings an intruder, it releases an alarm pheromone that attracts other bees to the area and triggers aggressive and defensive behaviors.</a:t>
            </a:r>
          </a:p>
          <a:p>
            <a:pPr algn="just"/>
            <a:r>
              <a:rPr lang="en-US" sz="2800" b="1" dirty="0">
                <a:latin typeface="Times New Roman" panose="02020603050405020304" pitchFamily="18" charset="0"/>
                <a:cs typeface="Times New Roman" panose="02020603050405020304" pitchFamily="18" charset="0"/>
              </a:rPr>
              <a:t>Nursing Behavior in Mammals: </a:t>
            </a:r>
            <a:r>
              <a:rPr lang="en-US" sz="2800" dirty="0">
                <a:latin typeface="Times New Roman" panose="02020603050405020304" pitchFamily="18" charset="0"/>
                <a:cs typeface="Times New Roman" panose="02020603050405020304" pitchFamily="18" charset="0"/>
              </a:rPr>
              <a:t>In some mammals, like rabbits, the smell of pheromones produced by the mother’s mammary glands acts as a chemical releaser that triggers the nursing behavior in her offspring.</a:t>
            </a:r>
            <a:endParaRPr lang="en-P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474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C1C7-078B-3B6C-1683-E5A7DD84ED6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25A72A-3E6A-664B-AE13-C29ACFCCD6D6}"/>
              </a:ext>
            </a:extLst>
          </p:cNvPr>
          <p:cNvSpPr>
            <a:spLocks noGrp="1"/>
          </p:cNvSpPr>
          <p:nvPr>
            <p:ph idx="1"/>
          </p:nvPr>
        </p:nvSpPr>
        <p:spPr>
          <a:xfrm>
            <a:off x="693174" y="1032387"/>
            <a:ext cx="11356257" cy="5682611"/>
          </a:xfrm>
        </p:spPr>
        <p:txBody>
          <a:bodyPr>
            <a:normAutofit fontScale="92500" lnSpcReduction="20000"/>
          </a:bodyPr>
          <a:lstStyle/>
          <a:p>
            <a:pPr algn="just"/>
            <a:r>
              <a:rPr lang="en-US" sz="4000" dirty="0">
                <a:latin typeface="Times New Roman" panose="02020603050405020304" pitchFamily="18" charset="0"/>
                <a:cs typeface="Times New Roman" panose="02020603050405020304" pitchFamily="18" charset="0"/>
              </a:rPr>
              <a:t>It is a series of sequences of acts that occur behaviorally in animals. </a:t>
            </a:r>
          </a:p>
          <a:p>
            <a:pPr algn="just"/>
            <a:r>
              <a:rPr lang="en-US" sz="4000" dirty="0">
                <a:latin typeface="Times New Roman" panose="02020603050405020304" pitchFamily="18" charset="0"/>
                <a:cs typeface="Times New Roman" panose="02020603050405020304" pitchFamily="18" charset="0"/>
              </a:rPr>
              <a:t>It is automatic and involuntary.</a:t>
            </a:r>
          </a:p>
          <a:p>
            <a:pPr algn="just"/>
            <a:r>
              <a:rPr lang="en-US" sz="4000" dirty="0">
                <a:latin typeface="Times New Roman" panose="02020603050405020304" pitchFamily="18" charset="0"/>
                <a:cs typeface="Times New Roman" panose="02020603050405020304" pitchFamily="18" charset="0"/>
              </a:rPr>
              <a:t>The sequence is unchangeable and will be carried out to completion once started, regardless of changes in the original stimulus.</a:t>
            </a:r>
          </a:p>
          <a:p>
            <a:pPr algn="just"/>
            <a:r>
              <a:rPr lang="en-US" sz="4000" dirty="0">
                <a:latin typeface="Times New Roman" panose="02020603050405020304" pitchFamily="18" charset="0"/>
                <a:cs typeface="Times New Roman" panose="02020603050405020304" pitchFamily="18" charset="0"/>
              </a:rPr>
              <a:t>It is triggered by a key stimulus.</a:t>
            </a:r>
          </a:p>
          <a:p>
            <a:pPr algn="just"/>
            <a:r>
              <a:rPr lang="en-US" sz="4000" dirty="0">
                <a:latin typeface="Times New Roman" panose="02020603050405020304" pitchFamily="18" charset="0"/>
                <a:cs typeface="Times New Roman" panose="02020603050405020304" pitchFamily="18" charset="0"/>
              </a:rPr>
              <a:t>Fixed action patterns, or similar behaviour sequences, are produced by a neural network known as the innate releasing mechanism in response to an external sensory stimulus known as a sign stimulus or releaser.</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91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D323-FC1D-FE9A-CDF5-D7DAB3378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F9C7C-7EC0-C66F-E025-40E945E00807}"/>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Innate Releasing Mechanism (IRM)</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05EF76-A3CC-2348-B0DB-AAAC81508449}"/>
              </a:ext>
            </a:extLst>
          </p:cNvPr>
          <p:cNvSpPr>
            <a:spLocks noGrp="1"/>
          </p:cNvSpPr>
          <p:nvPr>
            <p:ph idx="1"/>
          </p:nvPr>
        </p:nvSpPr>
        <p:spPr>
          <a:xfrm>
            <a:off x="693175" y="899651"/>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The ethological explanation proposes that aggression can be the result of an evolved automatic biological response in the brain. </a:t>
            </a:r>
          </a:p>
          <a:p>
            <a:pPr algn="just"/>
            <a:r>
              <a:rPr lang="en-US" sz="3600" dirty="0">
                <a:latin typeface="Times New Roman" panose="02020603050405020304" pitchFamily="18" charset="0"/>
                <a:cs typeface="Times New Roman" panose="02020603050405020304" pitchFamily="18" charset="0"/>
              </a:rPr>
              <a:t>It is believed that animals have a built-in neural structure (a network of neurons) which, when exposed to specific stimuli (signs or releasers) such as facial expressions, will cause the release of an automatic behavioural response (a fixed action pattern). </a:t>
            </a:r>
          </a:p>
          <a:p>
            <a:pPr algn="just"/>
            <a:r>
              <a:rPr lang="en-US" sz="3600" dirty="0">
                <a:latin typeface="Times New Roman" panose="02020603050405020304" pitchFamily="18" charset="0"/>
                <a:cs typeface="Times New Roman" panose="02020603050405020304" pitchFamily="18" charset="0"/>
              </a:rPr>
              <a:t>This inbuilt biological structure or process is called the innate releasing mechanism (IRM). </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204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E1DB7-D550-A0A4-8ECA-77DFD2D40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FBB40-DED3-2309-5645-A91304E29567}"/>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Example of Innate Releasing Mechanism (IRM)</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584909-9D40-67B2-9B20-FB0857DDB4A5}"/>
              </a:ext>
            </a:extLst>
          </p:cNvPr>
          <p:cNvSpPr>
            <a:spLocks noGrp="1"/>
          </p:cNvSpPr>
          <p:nvPr>
            <p:ph idx="1"/>
          </p:nvPr>
        </p:nvSpPr>
        <p:spPr>
          <a:xfrm>
            <a:off x="693175" y="884903"/>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For example, when a dog sees a cat running away from them, they have an instinctive response to chase the cat. </a:t>
            </a:r>
          </a:p>
          <a:p>
            <a:pPr algn="just"/>
            <a:r>
              <a:rPr lang="en-US" sz="3600" dirty="0">
                <a:latin typeface="Times New Roman" panose="02020603050405020304" pitchFamily="18" charset="0"/>
                <a:cs typeface="Times New Roman" panose="02020603050405020304" pitchFamily="18" charset="0"/>
              </a:rPr>
              <a:t>When the cat is still, the innate releasing mechanism is not activated; however, it is the cat running that activates the innate releasing mechanism. </a:t>
            </a:r>
          </a:p>
          <a:p>
            <a:pPr algn="just"/>
            <a:r>
              <a:rPr lang="en-US" sz="3600" dirty="0">
                <a:latin typeface="Times New Roman" panose="02020603050405020304" pitchFamily="18" charset="0"/>
                <a:cs typeface="Times New Roman" panose="02020603050405020304" pitchFamily="18" charset="0"/>
              </a:rPr>
              <a:t>Consequently, the dog chasing the cat is an example of a fixed action pattern which is activated by an innate releasing mechanism. The dog’s desire to chase is automatic and instinctual in response to a cat or any other small animal running away.</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847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A8088-7EA5-1759-C5C2-87E89D18F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C7D98-59BB-A8F6-063A-E43FEA77E6AC}"/>
              </a:ext>
            </a:extLst>
          </p:cNvPr>
          <p:cNvSpPr>
            <a:spLocks noGrp="1"/>
          </p:cNvSpPr>
          <p:nvPr>
            <p:ph type="title"/>
          </p:nvPr>
        </p:nvSpPr>
        <p:spPr>
          <a:xfrm>
            <a:off x="914400" y="143002"/>
            <a:ext cx="11135032" cy="889385"/>
          </a:xfrm>
        </p:spPr>
        <p:txBody>
          <a:bodyPr/>
          <a:lstStyle/>
          <a:p>
            <a:r>
              <a:rPr lang="en-US" sz="3600" b="1" dirty="0">
                <a:solidFill>
                  <a:srgbClr val="FF0000"/>
                </a:solidFill>
                <a:latin typeface="Times New Roman" panose="02020603050405020304" pitchFamily="18" charset="0"/>
                <a:cs typeface="Times New Roman" panose="02020603050405020304" pitchFamily="18" charset="0"/>
              </a:rPr>
              <a:t>MOTIVATIONAL (ACTION SPECIFIC ENERGY)</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2E1AA6-26C5-E422-137D-C33D309867E3}"/>
              </a:ext>
            </a:extLst>
          </p:cNvPr>
          <p:cNvSpPr>
            <a:spLocks noGrp="1"/>
          </p:cNvSpPr>
          <p:nvPr>
            <p:ph idx="1"/>
          </p:nvPr>
        </p:nvSpPr>
        <p:spPr>
          <a:xfrm>
            <a:off x="693175" y="884903"/>
            <a:ext cx="11356257" cy="5682611"/>
          </a:xfrm>
        </p:spPr>
        <p:txBody>
          <a:bodyPr>
            <a:noAutofit/>
          </a:bodyPr>
          <a:lstStyle/>
          <a:p>
            <a:pPr algn="just"/>
            <a:r>
              <a:rPr lang="en-US" sz="3400" dirty="0">
                <a:latin typeface="Times New Roman" panose="02020603050405020304" pitchFamily="18" charset="0"/>
                <a:cs typeface="Times New Roman" panose="02020603050405020304" pitchFamily="18" charset="0"/>
              </a:rPr>
              <a:t>Lorenz gave this concept which says:</a:t>
            </a:r>
          </a:p>
          <a:p>
            <a:pPr algn="just"/>
            <a:r>
              <a:rPr lang="en-US" sz="3400" dirty="0">
                <a:latin typeface="Times New Roman" panose="02020603050405020304" pitchFamily="18" charset="0"/>
                <a:cs typeface="Times New Roman" panose="02020603050405020304" pitchFamily="18" charset="0"/>
              </a:rPr>
              <a:t>Each response has its own energy supply, which builds up until the organism encounters the appropriate stimulus (releasers) that triggers the response and thus depletes the energy supply.</a:t>
            </a:r>
          </a:p>
          <a:p>
            <a:pPr algn="just"/>
            <a:r>
              <a:rPr lang="en-US" sz="3400" dirty="0">
                <a:latin typeface="Times New Roman" panose="02020603050405020304" pitchFamily="18" charset="0"/>
                <a:cs typeface="Times New Roman" panose="02020603050405020304" pitchFamily="18" charset="0"/>
              </a:rPr>
              <a:t>After the response and in the absence of the releaser, the action-specific energy begins to build up again.</a:t>
            </a:r>
          </a:p>
          <a:p>
            <a:pPr algn="just"/>
            <a:r>
              <a:rPr lang="en-US" sz="3400" dirty="0">
                <a:latin typeface="Times New Roman" panose="02020603050405020304" pitchFamily="18" charset="0"/>
                <a:cs typeface="Times New Roman" panose="02020603050405020304" pitchFamily="18" charset="0"/>
              </a:rPr>
              <a:t>He explained things with the help of hydraulic model.</a:t>
            </a:r>
          </a:p>
          <a:p>
            <a:pPr algn="just"/>
            <a:r>
              <a:rPr lang="en-US" sz="3400" dirty="0">
                <a:latin typeface="Times New Roman" panose="02020603050405020304" pitchFamily="18" charset="0"/>
                <a:cs typeface="Times New Roman" panose="02020603050405020304" pitchFamily="18" charset="0"/>
              </a:rPr>
              <a:t>Because it views motivation as a liquid whose accumulation and discharge influences behaviour.</a:t>
            </a:r>
            <a:endParaRPr lang="en-PK"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757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C9B69-4BC1-23D2-1C24-2F5D37EFB0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C83C79-08C4-00F4-76AE-226CC86AFDA0}"/>
              </a:ext>
            </a:extLst>
          </p:cNvPr>
          <p:cNvPicPr>
            <a:picLocks noChangeAspect="1"/>
          </p:cNvPicPr>
          <p:nvPr/>
        </p:nvPicPr>
        <p:blipFill>
          <a:blip r:embed="rId2"/>
          <a:stretch>
            <a:fillRect/>
          </a:stretch>
        </p:blipFill>
        <p:spPr>
          <a:xfrm>
            <a:off x="1930963" y="199131"/>
            <a:ext cx="8330074" cy="6459737"/>
          </a:xfrm>
          <a:prstGeom prst="rect">
            <a:avLst/>
          </a:prstGeom>
        </p:spPr>
      </p:pic>
    </p:spTree>
    <p:extLst>
      <p:ext uri="{BB962C8B-B14F-4D97-AF65-F5344CB8AC3E}">
        <p14:creationId xmlns:p14="http://schemas.microsoft.com/office/powerpoint/2010/main" val="98599928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32F9-6A23-7A0F-BC97-DA04B30F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4DEF7-3619-3E71-76DC-E046B9A5E55B}"/>
              </a:ext>
            </a:extLst>
          </p:cNvPr>
          <p:cNvSpPr>
            <a:spLocks noGrp="1"/>
          </p:cNvSpPr>
          <p:nvPr>
            <p:ph type="title"/>
          </p:nvPr>
        </p:nvSpPr>
        <p:spPr>
          <a:xfrm>
            <a:off x="914400" y="143002"/>
            <a:ext cx="11135032" cy="889385"/>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VACUUM ACTIVITY</a:t>
            </a:r>
            <a:endParaRPr lang="en-PK"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4073D1-06B0-E6D5-42DD-95EEC40C423D}"/>
              </a:ext>
            </a:extLst>
          </p:cNvPr>
          <p:cNvSpPr>
            <a:spLocks noGrp="1"/>
          </p:cNvSpPr>
          <p:nvPr>
            <p:ph idx="1"/>
          </p:nvPr>
        </p:nvSpPr>
        <p:spPr>
          <a:xfrm>
            <a:off x="693175" y="884903"/>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Lorenz coined the term vacuum activity to describe behaviour which apparently occurs in the absence of any external stimulus.</a:t>
            </a:r>
          </a:p>
          <a:p>
            <a:pPr algn="just"/>
            <a:r>
              <a:rPr lang="en-US" sz="3600" dirty="0">
                <a:latin typeface="Times New Roman" panose="02020603050405020304" pitchFamily="18" charset="0"/>
                <a:cs typeface="Times New Roman" panose="02020603050405020304" pitchFamily="18" charset="0"/>
              </a:rPr>
              <a:t>In the hydraulic model, action specific energy can accumulate to such a high level that the pressure of water in the reservoir is capable of pushing open the restraining valve.</a:t>
            </a:r>
          </a:p>
          <a:p>
            <a:pPr algn="just"/>
            <a:r>
              <a:rPr lang="en-US" sz="3600" dirty="0">
                <a:latin typeface="Times New Roman" panose="02020603050405020304" pitchFamily="18" charset="0"/>
                <a:cs typeface="Times New Roman" panose="02020603050405020304" pitchFamily="18" charset="0"/>
              </a:rPr>
              <a:t>This causes water to flow into the trough, and out through holes in the floor that represent fixed action patterns.</a:t>
            </a:r>
            <a:endParaRPr lang="en-P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055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79A2-CD63-8C15-0FBF-3AFFE1F1D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B9ABF-CE3C-BFB2-4F43-C9260ED327A8}"/>
              </a:ext>
            </a:extLst>
          </p:cNvPr>
          <p:cNvSpPr>
            <a:spLocks noGrp="1"/>
          </p:cNvSpPr>
          <p:nvPr>
            <p:ph type="title"/>
          </p:nvPr>
        </p:nvSpPr>
        <p:spPr>
          <a:xfrm>
            <a:off x="914400" y="143002"/>
            <a:ext cx="11135032" cy="889385"/>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BEHAVIOURAL QUIESCENCE</a:t>
            </a:r>
            <a:endParaRPr lang="en-PK"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6C8E61-5A51-2E53-F875-FEE2DA9D7515}"/>
              </a:ext>
            </a:extLst>
          </p:cNvPr>
          <p:cNvSpPr>
            <a:spLocks noGrp="1"/>
          </p:cNvSpPr>
          <p:nvPr>
            <p:ph idx="1"/>
          </p:nvPr>
        </p:nvSpPr>
        <p:spPr>
          <a:xfrm>
            <a:off x="693175" y="884903"/>
            <a:ext cx="11356257" cy="5682611"/>
          </a:xfrm>
        </p:spPr>
        <p:txBody>
          <a:bodyPr>
            <a:noAutofit/>
          </a:bodyPr>
          <a:lstStyle/>
          <a:p>
            <a:pPr algn="just"/>
            <a:r>
              <a:rPr lang="en-US" sz="3600" dirty="0">
                <a:latin typeface="Times New Roman" panose="02020603050405020304" pitchFamily="18" charset="0"/>
                <a:cs typeface="Times New Roman" panose="02020603050405020304" pitchFamily="18" charset="0"/>
              </a:rPr>
              <a:t>An important feature of the model s that after the animal has engaged in a particular behaviour (FAP) there is a period of time when they less likely to respond even if the same stimulus is presented again - behavioural quiescence.</a:t>
            </a:r>
          </a:p>
          <a:p>
            <a:pPr algn="just"/>
            <a:r>
              <a:rPr lang="en-US" sz="3600" dirty="0">
                <a:latin typeface="Times New Roman" panose="02020603050405020304" pitchFamily="18" charset="0"/>
                <a:cs typeface="Times New Roman" panose="02020603050405020304" pitchFamily="18" charset="0"/>
              </a:rPr>
              <a:t>This occurs because the reservoir has been drained of action specific energy.</a:t>
            </a:r>
          </a:p>
          <a:p>
            <a:pPr algn="just"/>
            <a:r>
              <a:rPr lang="en-US" sz="3600" dirty="0">
                <a:latin typeface="Times New Roman" panose="02020603050405020304" pitchFamily="18" charset="0"/>
                <a:cs typeface="Times New Roman" panose="02020603050405020304" pitchFamily="18" charset="0"/>
              </a:rPr>
              <a:t>Never the less the model has now fallen out of favour because it proved impossible to locate structures in the brain where action specific energy accumulated within a reservoir.</a:t>
            </a:r>
          </a:p>
        </p:txBody>
      </p:sp>
    </p:spTree>
    <p:extLst>
      <p:ext uri="{BB962C8B-B14F-4D97-AF65-F5344CB8AC3E}">
        <p14:creationId xmlns:p14="http://schemas.microsoft.com/office/powerpoint/2010/main" val="11912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5658-D1BE-8DA7-E845-7871E821B9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7862-FE5B-D3D0-7CDE-7ED7E84CB99B}"/>
              </a:ext>
            </a:extLst>
          </p:cNvPr>
          <p:cNvSpPr>
            <a:spLocks noGrp="1"/>
          </p:cNvSpPr>
          <p:nvPr>
            <p:ph idx="1"/>
          </p:nvPr>
        </p:nvSpPr>
        <p:spPr>
          <a:xfrm>
            <a:off x="1027470" y="2462980"/>
            <a:ext cx="10564761" cy="2182761"/>
          </a:xfrm>
        </p:spPr>
        <p:txBody>
          <a:bodyPr>
            <a:normAutofit/>
          </a:bodyPr>
          <a:lstStyle/>
          <a:p>
            <a:pPr marL="0" indent="0" algn="just">
              <a:buNone/>
            </a:pPr>
            <a:r>
              <a:rPr lang="en-US" sz="129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3871659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D5ADC-2585-2FE2-7241-AAD8D8B1E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93393-7286-B3C9-D7BB-6A56C3D3A6DF}"/>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43B673-04BC-BB95-D7B5-EC4300598324}"/>
              </a:ext>
            </a:extLst>
          </p:cNvPr>
          <p:cNvSpPr>
            <a:spLocks noGrp="1"/>
          </p:cNvSpPr>
          <p:nvPr>
            <p:ph idx="1"/>
          </p:nvPr>
        </p:nvSpPr>
        <p:spPr>
          <a:xfrm>
            <a:off x="693174" y="1032387"/>
            <a:ext cx="11356257" cy="5682611"/>
          </a:xfrm>
        </p:spPr>
        <p:txBody>
          <a:bodyPr>
            <a:normAutofit/>
          </a:bodyPr>
          <a:lstStyle/>
          <a:p>
            <a:pPr algn="just"/>
            <a:r>
              <a:rPr lang="en-US" sz="4800" dirty="0">
                <a:latin typeface="Times New Roman" panose="02020603050405020304" pitchFamily="18" charset="0"/>
                <a:cs typeface="Times New Roman" panose="02020603050405020304" pitchFamily="18" charset="0"/>
              </a:rPr>
              <a:t>Herring gull caring for its chicks</a:t>
            </a:r>
          </a:p>
          <a:p>
            <a:pPr algn="just"/>
            <a:r>
              <a:rPr lang="en-US" sz="4800" dirty="0">
                <a:latin typeface="Times New Roman" panose="02020603050405020304" pitchFamily="18" charset="0"/>
                <a:cs typeface="Times New Roman" panose="02020603050405020304" pitchFamily="18" charset="0"/>
              </a:rPr>
              <a:t>The parent gull has a red spot on its beak. when it taps its beak on the ground, the chick will peck at the spot several times.</a:t>
            </a:r>
          </a:p>
          <a:p>
            <a:pPr algn="just"/>
            <a:r>
              <a:rPr lang="en-US" sz="4800" dirty="0">
                <a:latin typeface="Times New Roman" panose="02020603050405020304" pitchFamily="18" charset="0"/>
                <a:cs typeface="Times New Roman" panose="02020603050405020304" pitchFamily="18" charset="0"/>
              </a:rPr>
              <a:t>This pecking triggers a response in the parent: it throws up food for the chick</a:t>
            </a:r>
            <a:endParaRPr lang="en-PK"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900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6C44-6AC9-4418-57B9-E66CBC546B3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4C3333-61A6-18F8-760F-FEB6FF10F8B1}"/>
              </a:ext>
            </a:extLst>
          </p:cNvPr>
          <p:cNvPicPr>
            <a:picLocks noChangeAspect="1"/>
          </p:cNvPicPr>
          <p:nvPr/>
        </p:nvPicPr>
        <p:blipFill>
          <a:blip r:embed="rId2"/>
          <a:stretch>
            <a:fillRect/>
          </a:stretch>
        </p:blipFill>
        <p:spPr>
          <a:xfrm>
            <a:off x="234384" y="469490"/>
            <a:ext cx="11723231" cy="5919019"/>
          </a:xfrm>
          <a:prstGeom prst="rect">
            <a:avLst/>
          </a:prstGeom>
        </p:spPr>
      </p:pic>
    </p:spTree>
    <p:extLst>
      <p:ext uri="{BB962C8B-B14F-4D97-AF65-F5344CB8AC3E}">
        <p14:creationId xmlns:p14="http://schemas.microsoft.com/office/powerpoint/2010/main" val="3916448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716B-225C-B2F9-4C53-CFA0189C6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F0BE8-1A71-1492-88CC-B6D84A98C9D7}"/>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00672D-9700-6003-C852-7D1FC1792E54}"/>
              </a:ext>
            </a:extLst>
          </p:cNvPr>
          <p:cNvSpPr>
            <a:spLocks noGrp="1"/>
          </p:cNvSpPr>
          <p:nvPr>
            <p:ph idx="1"/>
          </p:nvPr>
        </p:nvSpPr>
        <p:spPr>
          <a:xfrm>
            <a:off x="693174" y="1032387"/>
            <a:ext cx="11356257" cy="5682611"/>
          </a:xfrm>
        </p:spPr>
        <p:txBody>
          <a:bodyPr>
            <a:normAutofit lnSpcReduction="10000"/>
          </a:bodyPr>
          <a:lstStyle/>
          <a:p>
            <a:pPr algn="just"/>
            <a:r>
              <a:rPr lang="en-US" sz="4000" dirty="0">
                <a:latin typeface="Times New Roman" panose="02020603050405020304" pitchFamily="18" charset="0"/>
                <a:cs typeface="Times New Roman" panose="02020603050405020304" pitchFamily="18" charset="0"/>
              </a:rPr>
              <a:t>The tapping behaviour is innate, or genetically pre-programmed.</a:t>
            </a:r>
          </a:p>
          <a:p>
            <a:pPr algn="just"/>
            <a:r>
              <a:rPr lang="en-US" sz="4000" dirty="0">
                <a:latin typeface="Times New Roman" panose="02020603050405020304" pitchFamily="18" charset="0"/>
                <a:cs typeface="Times New Roman" panose="02020603050405020304" pitchFamily="18" charset="0"/>
              </a:rPr>
              <a:t>Herring gull chicks will peck at the red dots of their parents’ beaks without any prior training.</a:t>
            </a:r>
          </a:p>
          <a:p>
            <a:pPr algn="just"/>
            <a:r>
              <a:rPr lang="en-US" sz="4000" dirty="0">
                <a:latin typeface="Times New Roman" panose="02020603050405020304" pitchFamily="18" charset="0"/>
                <a:cs typeface="Times New Roman" panose="02020603050405020304" pitchFamily="18" charset="0"/>
              </a:rPr>
              <a:t>In fact, a baby herring gull can be tricked by a yellow stick adorned with a red dot—it will peck at the stick just as eagerly as it would at a parent's beak.</a:t>
            </a:r>
          </a:p>
          <a:p>
            <a:pPr algn="just"/>
            <a:r>
              <a:rPr lang="en-US" sz="4000" dirty="0">
                <a:latin typeface="Times New Roman" panose="02020603050405020304" pitchFamily="18" charset="0"/>
                <a:cs typeface="Times New Roman" panose="02020603050405020304" pitchFamily="18" charset="0"/>
              </a:rPr>
              <a:t>What is sign stimulus here?</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738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750D-D576-2001-699A-80C9C213D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43E33-02E2-5475-9A70-F8D7B6F3B3AA}"/>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59F54B-FBF3-BC8E-93D4-2562ADB18A40}"/>
              </a:ext>
            </a:extLst>
          </p:cNvPr>
          <p:cNvSpPr>
            <a:spLocks noGrp="1"/>
          </p:cNvSpPr>
          <p:nvPr>
            <p:ph idx="1"/>
          </p:nvPr>
        </p:nvSpPr>
        <p:spPr>
          <a:xfrm>
            <a:off x="693174" y="1032387"/>
            <a:ext cx="11356257" cy="5682611"/>
          </a:xfrm>
        </p:spPr>
        <p:txBody>
          <a:bodyPr>
            <a:normAutofit/>
          </a:bodyPr>
          <a:lstStyle/>
          <a:p>
            <a:pPr algn="just"/>
            <a:r>
              <a:rPr lang="en-US" sz="4000" dirty="0">
                <a:latin typeface="Times New Roman" panose="02020603050405020304" pitchFamily="18" charset="0"/>
                <a:cs typeface="Times New Roman" panose="02020603050405020304" pitchFamily="18" charset="0"/>
              </a:rPr>
              <a:t>Ground Nesting water birds, like Graylag geese.</a:t>
            </a:r>
          </a:p>
          <a:p>
            <a:pPr algn="just"/>
            <a:r>
              <a:rPr lang="en-US" sz="4000" dirty="0">
                <a:latin typeface="Times New Roman" panose="02020603050405020304" pitchFamily="18" charset="0"/>
                <a:cs typeface="Times New Roman" panose="02020603050405020304" pitchFamily="18" charset="0"/>
              </a:rPr>
              <a:t>If a female Graylag goose's egg rolls out of her nest, she will instinctively use her bill to push the egg back into the nest in a series of very stereotyped, predictable, movements.</a:t>
            </a:r>
          </a:p>
          <a:p>
            <a:pPr algn="just"/>
            <a:r>
              <a:rPr lang="en-US" sz="4000" dirty="0">
                <a:latin typeface="Times New Roman" panose="02020603050405020304" pitchFamily="18" charset="0"/>
                <a:cs typeface="Times New Roman" panose="02020603050405020304" pitchFamily="18" charset="0"/>
              </a:rPr>
              <a:t>The sight of an egg outside the nest is the stimulus that triggers the retrieval behavior.</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04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90F1-B983-6DB8-0D55-ADD73AEFD1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E1AB3A-AA49-53CB-B131-B5B434AA8FE8}"/>
              </a:ext>
            </a:extLst>
          </p:cNvPr>
          <p:cNvPicPr>
            <a:picLocks noChangeAspect="1"/>
          </p:cNvPicPr>
          <p:nvPr/>
        </p:nvPicPr>
        <p:blipFill>
          <a:blip r:embed="rId2"/>
          <a:stretch>
            <a:fillRect/>
          </a:stretch>
        </p:blipFill>
        <p:spPr>
          <a:xfrm>
            <a:off x="186318" y="458967"/>
            <a:ext cx="11819364" cy="5940066"/>
          </a:xfrm>
          <a:prstGeom prst="rect">
            <a:avLst/>
          </a:prstGeom>
        </p:spPr>
      </p:pic>
    </p:spTree>
    <p:extLst>
      <p:ext uri="{BB962C8B-B14F-4D97-AF65-F5344CB8AC3E}">
        <p14:creationId xmlns:p14="http://schemas.microsoft.com/office/powerpoint/2010/main" val="30274326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ADD6-2B5D-375D-246E-69AD23486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F8FA1-3D6D-93AE-EA1C-8B5CB26C85D3}"/>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CASE STUDY OF FIXED ACTION PATTERN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0B9CB6-AA9D-421A-F2D7-A4844FEC8995}"/>
              </a:ext>
            </a:extLst>
          </p:cNvPr>
          <p:cNvSpPr>
            <a:spLocks noGrp="1"/>
          </p:cNvSpPr>
          <p:nvPr>
            <p:ph idx="1"/>
          </p:nvPr>
        </p:nvSpPr>
        <p:spPr>
          <a:xfrm>
            <a:off x="693174" y="1032387"/>
            <a:ext cx="11356257" cy="5682611"/>
          </a:xfrm>
        </p:spPr>
        <p:txBody>
          <a:bodyPr>
            <a:normAutofit fontScale="92500" lnSpcReduction="10000"/>
          </a:bodyPr>
          <a:lstStyle/>
          <a:p>
            <a:pPr algn="just"/>
            <a:r>
              <a:rPr lang="en-US" sz="4000" dirty="0">
                <a:latin typeface="Times New Roman" panose="02020603050405020304" pitchFamily="18" charset="0"/>
                <a:cs typeface="Times New Roman" panose="02020603050405020304" pitchFamily="18" charset="0"/>
              </a:rPr>
              <a:t>However, this fixed action pattern can also occur under circumstances where it is not useful.</a:t>
            </a:r>
          </a:p>
          <a:p>
            <a:pPr algn="just"/>
            <a:r>
              <a:rPr lang="en-US" sz="4000" dirty="0">
                <a:latin typeface="Times New Roman" panose="02020603050405020304" pitchFamily="18" charset="0"/>
                <a:cs typeface="Times New Roman" panose="02020603050405020304" pitchFamily="18" charset="0"/>
              </a:rPr>
              <a:t>If the egg that rolls out of the nest is picked up and taken away, the goose will keep moving her head as though pushing an imaginary egg.</a:t>
            </a:r>
          </a:p>
          <a:p>
            <a:pPr algn="just"/>
            <a:r>
              <a:rPr lang="en-US" sz="4000" dirty="0">
                <a:latin typeface="Times New Roman" panose="02020603050405020304" pitchFamily="18" charset="0"/>
                <a:cs typeface="Times New Roman" panose="02020603050405020304" pitchFamily="18" charset="0"/>
              </a:rPr>
              <a:t>The goose will try to push any egg-shaped object, such as a golf ball, if it is placed near the nest.</a:t>
            </a:r>
          </a:p>
          <a:p>
            <a:pPr algn="just"/>
            <a:r>
              <a:rPr lang="en-US" sz="4000" dirty="0">
                <a:latin typeface="Times New Roman" panose="02020603050405020304" pitchFamily="18" charset="0"/>
                <a:cs typeface="Times New Roman" panose="02020603050405020304" pitchFamily="18" charset="0"/>
              </a:rPr>
              <a:t>ADVANTAGES: Geese with this heritable behavior will tend to have more offspring that survive to hatch than geese without the behavior.</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90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E978-DB4A-23B4-0C5A-FB3F5BB2A2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BD1FB6-4609-502D-7E35-2ACBE01B8E26}"/>
              </a:ext>
            </a:extLst>
          </p:cNvPr>
          <p:cNvPicPr>
            <a:picLocks noChangeAspect="1"/>
          </p:cNvPicPr>
          <p:nvPr/>
        </p:nvPicPr>
        <p:blipFill>
          <a:blip r:embed="rId2"/>
          <a:stretch>
            <a:fillRect/>
          </a:stretch>
        </p:blipFill>
        <p:spPr>
          <a:xfrm>
            <a:off x="1430823" y="1277949"/>
            <a:ext cx="9330353" cy="5221130"/>
          </a:xfrm>
          <a:prstGeom prst="rect">
            <a:avLst/>
          </a:prstGeom>
        </p:spPr>
      </p:pic>
      <p:sp>
        <p:nvSpPr>
          <p:cNvPr id="6" name="TextBox 5">
            <a:extLst>
              <a:ext uri="{FF2B5EF4-FFF2-40B4-BE49-F238E27FC236}">
                <a16:creationId xmlns:a16="http://schemas.microsoft.com/office/drawing/2014/main" id="{46381AA8-9550-1B2A-A76C-2A1723D49DBD}"/>
              </a:ext>
            </a:extLst>
          </p:cNvPr>
          <p:cNvSpPr txBox="1"/>
          <p:nvPr/>
        </p:nvSpPr>
        <p:spPr>
          <a:xfrm>
            <a:off x="2193207" y="408126"/>
            <a:ext cx="7805584" cy="769441"/>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MALE STICKLE BACK FISH</a:t>
            </a:r>
            <a:endParaRPr lang="en-PK" sz="4400" b="1" dirty="0"/>
          </a:p>
        </p:txBody>
      </p:sp>
    </p:spTree>
    <p:extLst>
      <p:ext uri="{BB962C8B-B14F-4D97-AF65-F5344CB8AC3E}">
        <p14:creationId xmlns:p14="http://schemas.microsoft.com/office/powerpoint/2010/main" val="408551998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125</TotalTime>
  <Words>1563</Words>
  <Application>Microsoft Office PowerPoint</Application>
  <PresentationFormat>Widescreen</PresentationFormat>
  <Paragraphs>94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Century Gothic</vt:lpstr>
      <vt:lpstr>Times New Roman</vt:lpstr>
      <vt:lpstr>Wingdings</vt:lpstr>
      <vt:lpstr>Wingdings 3</vt:lpstr>
      <vt:lpstr>Ion</vt:lpstr>
      <vt:lpstr>Subject:  Animal Behaviour  (ZOL-509)</vt:lpstr>
      <vt:lpstr>FIXED ACTION PATTERN</vt:lpstr>
      <vt:lpstr>CASE STUDY OF FIXED ACTION PATTERN</vt:lpstr>
      <vt:lpstr>PowerPoint Presentation</vt:lpstr>
      <vt:lpstr>CASE STUDY OF FIXED ACTION PATTERN</vt:lpstr>
      <vt:lpstr>CASE STUDY OF FIXED ACTION PATTERN</vt:lpstr>
      <vt:lpstr>PowerPoint Presentation</vt:lpstr>
      <vt:lpstr>CASE STUDY OF FIXED ACTION PATTERN</vt:lpstr>
      <vt:lpstr>PowerPoint Presentation</vt:lpstr>
      <vt:lpstr>CASE STUDY OF FIXED ACTION PATTERN</vt:lpstr>
      <vt:lpstr>CASE STUDY OF FIXED ACTION PATTERN</vt:lpstr>
      <vt:lpstr>FEATURES OF INNATE BEHAVIOUR</vt:lpstr>
      <vt:lpstr>FEATURES OF INNATE BEHAVIOUR</vt:lpstr>
      <vt:lpstr>PowerPoint Presentation</vt:lpstr>
      <vt:lpstr>INTRINSIC</vt:lpstr>
      <vt:lpstr>PowerPoint Presentation</vt:lpstr>
      <vt:lpstr>SIGN STIMULUS</vt:lpstr>
      <vt:lpstr>SIGN STIMULUS TYPES</vt:lpstr>
      <vt:lpstr>Examples of Chemical Releasers:</vt:lpstr>
      <vt:lpstr>Innate Releasing Mechanism (IRM)</vt:lpstr>
      <vt:lpstr>Example of Innate Releasing Mechanism (IRM)</vt:lpstr>
      <vt:lpstr>MOTIVATIONAL (ACTION SPECIFIC ENERGY)</vt:lpstr>
      <vt:lpstr>PowerPoint Presentation</vt:lpstr>
      <vt:lpstr>VACUUM ACTIVITY</vt:lpstr>
      <vt:lpstr>BEHAVIOURAL QUIESCENCE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Shozab Seemab Khan</dc:creator>
  <cp:lastModifiedBy>Shozab Seemab Khan</cp:lastModifiedBy>
  <cp:revision>96</cp:revision>
  <dcterms:created xsi:type="dcterms:W3CDTF">2024-11-25T06:30:27Z</dcterms:created>
  <dcterms:modified xsi:type="dcterms:W3CDTF">2024-12-12T08:23:22Z</dcterms:modified>
</cp:coreProperties>
</file>