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338" r:id="rId3"/>
    <p:sldId id="339" r:id="rId4"/>
    <p:sldId id="357" r:id="rId5"/>
    <p:sldId id="340" r:id="rId6"/>
    <p:sldId id="257" r:id="rId7"/>
    <p:sldId id="343" r:id="rId8"/>
    <p:sldId id="344" r:id="rId9"/>
    <p:sldId id="358" r:id="rId10"/>
    <p:sldId id="359" r:id="rId11"/>
    <p:sldId id="345" r:id="rId12"/>
    <p:sldId id="360" r:id="rId13"/>
    <p:sldId id="361" r:id="rId14"/>
    <p:sldId id="346" r:id="rId15"/>
    <p:sldId id="362" r:id="rId16"/>
    <p:sldId id="363" r:id="rId17"/>
    <p:sldId id="347" r:id="rId18"/>
    <p:sldId id="364" r:id="rId19"/>
    <p:sldId id="365" r:id="rId20"/>
    <p:sldId id="348" r:id="rId21"/>
    <p:sldId id="353" r:id="rId22"/>
    <p:sldId id="354" r:id="rId23"/>
    <p:sldId id="349" r:id="rId24"/>
    <p:sldId id="355" r:id="rId25"/>
    <p:sldId id="356" r:id="rId26"/>
    <p:sldId id="350" r:id="rId27"/>
    <p:sldId id="351" r:id="rId28"/>
    <p:sldId id="352" r:id="rId29"/>
    <p:sldId id="27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0A938-54C7-444B-9015-209030B36C75}" type="datetimeFigureOut">
              <a:rPr lang="en-PK" smtClean="0"/>
              <a:t>19/12/2024</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476D9-CC70-44B2-8D27-ABA3DCA54920}" type="slidenum">
              <a:rPr lang="en-PK" smtClean="0"/>
              <a:t>‹#›</a:t>
            </a:fld>
            <a:endParaRPr lang="en-PK"/>
          </a:p>
        </p:txBody>
      </p:sp>
    </p:spTree>
    <p:extLst>
      <p:ext uri="{BB962C8B-B14F-4D97-AF65-F5344CB8AC3E}">
        <p14:creationId xmlns:p14="http://schemas.microsoft.com/office/powerpoint/2010/main" val="160593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Echolocation is the use of sound waves and their echoes to locate objects or navigate an environment, commonly used by animals like bats and dolphins.</a:t>
            </a:r>
            <a:endParaRPr lang="en-PK" dirty="0"/>
          </a:p>
        </p:txBody>
      </p:sp>
      <p:sp>
        <p:nvSpPr>
          <p:cNvPr id="4" name="Slide Number Placeholder 3"/>
          <p:cNvSpPr>
            <a:spLocks noGrp="1"/>
          </p:cNvSpPr>
          <p:nvPr>
            <p:ph type="sldNum" sz="quarter" idx="5"/>
          </p:nvPr>
        </p:nvSpPr>
        <p:spPr/>
        <p:txBody>
          <a:bodyPr/>
          <a:lstStyle/>
          <a:p>
            <a:fld id="{D62476D9-CC70-44B2-8D27-ABA3DCA54920}" type="slidenum">
              <a:rPr lang="en-PK" smtClean="0"/>
              <a:t>8</a:t>
            </a:fld>
            <a:endParaRPr lang="en-PK"/>
          </a:p>
        </p:txBody>
      </p:sp>
    </p:spTree>
    <p:extLst>
      <p:ext uri="{BB962C8B-B14F-4D97-AF65-F5344CB8AC3E}">
        <p14:creationId xmlns:p14="http://schemas.microsoft.com/office/powerpoint/2010/main" val="253264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Celestial cues are natural markers like the position of the sun, moon, stars, or Milky Way, used by animals and humans for navigation.</a:t>
            </a:r>
            <a:endParaRPr lang="en-PK" dirty="0"/>
          </a:p>
        </p:txBody>
      </p:sp>
      <p:sp>
        <p:nvSpPr>
          <p:cNvPr id="4" name="Slide Number Placeholder 3"/>
          <p:cNvSpPr>
            <a:spLocks noGrp="1"/>
          </p:cNvSpPr>
          <p:nvPr>
            <p:ph type="sldNum" sz="quarter" idx="5"/>
          </p:nvPr>
        </p:nvSpPr>
        <p:spPr/>
        <p:txBody>
          <a:bodyPr/>
          <a:lstStyle/>
          <a:p>
            <a:fld id="{D62476D9-CC70-44B2-8D27-ABA3DCA54920}" type="slidenum">
              <a:rPr lang="en-PK" smtClean="0"/>
              <a:t>11</a:t>
            </a:fld>
            <a:endParaRPr lang="en-PK"/>
          </a:p>
        </p:txBody>
      </p:sp>
    </p:spTree>
    <p:extLst>
      <p:ext uri="{BB962C8B-B14F-4D97-AF65-F5344CB8AC3E}">
        <p14:creationId xmlns:p14="http://schemas.microsoft.com/office/powerpoint/2010/main" val="252230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30520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C8A1A-AEA3-4FDB-9647-F6935A0076A4}" type="datetimeFigureOut">
              <a:rPr lang="en-PK" smtClean="0"/>
              <a:t>19/12/2024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83513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423092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382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23376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4"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95661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4"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33747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725147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19930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64967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419762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2C8A1A-AEA3-4FDB-9647-F6935A0076A4}" type="datetimeFigureOut">
              <a:rPr lang="en-PK" smtClean="0"/>
              <a:t>19/12/2024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1321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2C8A1A-AEA3-4FDB-9647-F6935A0076A4}" type="datetimeFigureOut">
              <a:rPr lang="en-PK" smtClean="0"/>
              <a:t>19/12/2024</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9843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3"/>
          <p:cNvSpPr>
            <a:spLocks noGrp="1"/>
          </p:cNvSpPr>
          <p:nvPr>
            <p:ph type="ftr" sz="quarter" idx="11"/>
          </p:nvPr>
        </p:nvSpPr>
        <p:spPr/>
        <p:txBody>
          <a:bodyPr/>
          <a:lstStyle/>
          <a:p>
            <a:endParaRPr lang="en-PK"/>
          </a:p>
        </p:txBody>
      </p:sp>
      <p:sp>
        <p:nvSpPr>
          <p:cNvPr id="6" name="Slide Number Placeholder 4"/>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66762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2"/>
          <p:cNvSpPr>
            <a:spLocks noGrp="1"/>
          </p:cNvSpPr>
          <p:nvPr>
            <p:ph type="ftr" sz="quarter" idx="11"/>
          </p:nvPr>
        </p:nvSpPr>
        <p:spPr/>
        <p:txBody>
          <a:bodyPr/>
          <a:lstStyle/>
          <a:p>
            <a:endParaRPr lang="en-PK"/>
          </a:p>
        </p:txBody>
      </p:sp>
      <p:sp>
        <p:nvSpPr>
          <p:cNvPr id="6" name="Slide Number Placeholder 3"/>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29588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92C8A1A-AEA3-4FDB-9647-F6935A0076A4}" type="datetimeFigureOut">
              <a:rPr lang="en-PK" smtClean="0"/>
              <a:t>19/12/2024</a:t>
            </a:fld>
            <a:endParaRPr lang="en-PK"/>
          </a:p>
        </p:txBody>
      </p:sp>
      <p:sp>
        <p:nvSpPr>
          <p:cNvPr id="5" name="Footer Placeholder 5"/>
          <p:cNvSpPr>
            <a:spLocks noGrp="1"/>
          </p:cNvSpPr>
          <p:nvPr>
            <p:ph type="ftr" sz="quarter" idx="11"/>
          </p:nvPr>
        </p:nvSpPr>
        <p:spPr/>
        <p:txBody>
          <a:bodyPr/>
          <a:lstStyle/>
          <a:p>
            <a:endParaRPr lang="en-PK"/>
          </a:p>
        </p:txBody>
      </p:sp>
      <p:sp>
        <p:nvSpPr>
          <p:cNvPr id="6"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69035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C8A1A-AEA3-4FDB-9647-F6935A0076A4}" type="datetimeFigureOut">
              <a:rPr lang="en-PK" smtClean="0"/>
              <a:t>19/12/2024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4093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2C8A1A-AEA3-4FDB-9647-F6935A0076A4}" type="datetimeFigureOut">
              <a:rPr lang="en-PK" smtClean="0"/>
              <a:t>19/12/2024</a:t>
            </a:fld>
            <a:endParaRPr lang="en-PK"/>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PK"/>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D9AD2A-5B33-4A65-B7CD-7080CF82C269}" type="slidenum">
              <a:rPr lang="en-PK" smtClean="0"/>
              <a:t>‹#›</a:t>
            </a:fld>
            <a:endParaRPr lang="en-PK"/>
          </a:p>
        </p:txBody>
      </p:sp>
    </p:spTree>
    <p:extLst>
      <p:ext uri="{BB962C8B-B14F-4D97-AF65-F5344CB8AC3E}">
        <p14:creationId xmlns:p14="http://schemas.microsoft.com/office/powerpoint/2010/main" val="10029754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web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C9AE-5F4B-72AB-37B4-98647A873CDA}"/>
              </a:ext>
            </a:extLst>
          </p:cNvPr>
          <p:cNvSpPr>
            <a:spLocks noGrp="1"/>
          </p:cNvSpPr>
          <p:nvPr>
            <p:ph type="ctrTitle"/>
          </p:nvPr>
        </p:nvSpPr>
        <p:spPr>
          <a:xfrm>
            <a:off x="447032" y="198003"/>
            <a:ext cx="8825658" cy="1918389"/>
          </a:xfrm>
        </p:spPr>
        <p:txBody>
          <a:bodyPr/>
          <a:lstStyle/>
          <a:p>
            <a:r>
              <a:rPr lang="en-US" sz="4000" b="1" dirty="0">
                <a:solidFill>
                  <a:srgbClr val="C00000"/>
                </a:solidFill>
                <a:latin typeface="Times New Roman" panose="02020603050405020304" pitchFamily="18" charset="0"/>
                <a:cs typeface="Times New Roman" panose="02020603050405020304" pitchFamily="18" charset="0"/>
              </a:rPr>
              <a:t>Subject: </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Animal Behaviour </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(ZOL-509)</a:t>
            </a:r>
            <a:endParaRPr lang="en-PK" sz="4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D39A92C-3B38-01C4-C231-267AD4957BF1}"/>
              </a:ext>
            </a:extLst>
          </p:cNvPr>
          <p:cNvSpPr>
            <a:spLocks noGrp="1"/>
          </p:cNvSpPr>
          <p:nvPr>
            <p:ph type="subTitle" idx="1"/>
          </p:nvPr>
        </p:nvSpPr>
        <p:spPr>
          <a:xfrm>
            <a:off x="257928" y="2337619"/>
            <a:ext cx="11676143" cy="2980273"/>
          </a:xfrm>
        </p:spPr>
        <p:txBody>
          <a:bodyPr>
            <a:normAutofit/>
          </a:bodyPr>
          <a:lstStyle/>
          <a:p>
            <a:pPr marL="571500" indent="-571500" algn="just">
              <a:lnSpc>
                <a:spcPct val="120000"/>
              </a:lnSpc>
              <a:buFont typeface="Wingdings" panose="05000000000000000000" pitchFamily="2" charset="2"/>
              <a:buChar char="v"/>
            </a:pPr>
            <a:r>
              <a:rPr lang="en-US" sz="4400" b="1" kern="0" dirty="0">
                <a:solidFill>
                  <a:schemeClr val="tx1"/>
                </a:solidFill>
                <a:effectLst/>
                <a:latin typeface="Times New Roman" panose="02020603050405020304" pitchFamily="18" charset="0"/>
                <a:ea typeface="Times New Roman" panose="02020603050405020304" pitchFamily="18" charset="0"/>
              </a:rPr>
              <a:t>Concept of Animal Cognition</a:t>
            </a:r>
            <a:endParaRPr lang="en-PK" sz="4800" b="1" dirty="0">
              <a:solidFill>
                <a:schemeClr val="tx1"/>
              </a:solidFill>
            </a:endParaRPr>
          </a:p>
        </p:txBody>
      </p:sp>
      <p:sp>
        <p:nvSpPr>
          <p:cNvPr id="5" name="TextBox 4">
            <a:extLst>
              <a:ext uri="{FF2B5EF4-FFF2-40B4-BE49-F238E27FC236}">
                <a16:creationId xmlns:a16="http://schemas.microsoft.com/office/drawing/2014/main" id="{5771CC55-2B72-54AA-CA4D-E89F8C842B65}"/>
              </a:ext>
            </a:extLst>
          </p:cNvPr>
          <p:cNvSpPr txBox="1"/>
          <p:nvPr/>
        </p:nvSpPr>
        <p:spPr>
          <a:xfrm>
            <a:off x="579767" y="4832830"/>
            <a:ext cx="10525768" cy="1827167"/>
          </a:xfrm>
          <a:prstGeom prst="rect">
            <a:avLst/>
          </a:prstGeom>
          <a:noFill/>
        </p:spPr>
        <p:txBody>
          <a:bodyPr wrap="square">
            <a:spAutoFit/>
          </a:bodyPr>
          <a:lstStyle/>
          <a:p>
            <a:pPr>
              <a:lnSpc>
                <a:spcPct val="150000"/>
              </a:lnSpc>
            </a:pPr>
            <a:r>
              <a:rPr lang="en-US" sz="4000" b="1" dirty="0">
                <a:solidFill>
                  <a:srgbClr val="C00000"/>
                </a:solidFill>
                <a:latin typeface="Times New Roman" panose="02020603050405020304" pitchFamily="18" charset="0"/>
                <a:cs typeface="Times New Roman" panose="02020603050405020304" pitchFamily="18" charset="0"/>
              </a:rPr>
              <a:t>By: Shozab Seemab Khan</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ABAIDULLAH COLLEGE PAKPATTAN</a:t>
            </a:r>
            <a:endParaRPr lang="en-PK" sz="4000" dirty="0"/>
          </a:p>
        </p:txBody>
      </p:sp>
    </p:spTree>
    <p:extLst>
      <p:ext uri="{BB962C8B-B14F-4D97-AF65-F5344CB8AC3E}">
        <p14:creationId xmlns:p14="http://schemas.microsoft.com/office/powerpoint/2010/main" val="3093344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FF2A-9883-ADF3-9247-F059B72856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C23AD2-CD34-C0DF-2F0B-CC5CA5F92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9" y="258097"/>
            <a:ext cx="11274322" cy="6341806"/>
          </a:xfrm>
          <a:prstGeom prst="rect">
            <a:avLst/>
          </a:prstGeom>
        </p:spPr>
      </p:pic>
    </p:spTree>
    <p:extLst>
      <p:ext uri="{BB962C8B-B14F-4D97-AF65-F5344CB8AC3E}">
        <p14:creationId xmlns:p14="http://schemas.microsoft.com/office/powerpoint/2010/main" val="2247968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1F8EE-DED2-B357-27D2-CD53368EF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2CC92-0125-4CDD-C367-EF5977B3FA9A}"/>
              </a:ext>
            </a:extLst>
          </p:cNvPr>
          <p:cNvSpPr>
            <a:spLocks noGrp="1"/>
          </p:cNvSpPr>
          <p:nvPr>
            <p:ph type="title"/>
          </p:nvPr>
        </p:nvSpPr>
        <p:spPr>
          <a:xfrm>
            <a:off x="914400" y="143002"/>
            <a:ext cx="11135032" cy="889385"/>
          </a:xfrm>
        </p:spPr>
        <p:txBody>
          <a:bodyPr/>
          <a:lstStyle/>
          <a:p>
            <a:pPr algn="just"/>
            <a:r>
              <a:rPr lang="en-US" sz="3600" b="1" dirty="0">
                <a:solidFill>
                  <a:srgbClr val="FF0000"/>
                </a:solidFill>
                <a:latin typeface="Times New Roman" panose="02020603050405020304" pitchFamily="18" charset="0"/>
                <a:cs typeface="Times New Roman" panose="02020603050405020304" pitchFamily="18" charset="0"/>
              </a:rPr>
              <a:t>Key Cognitive Processes Underpinning Behavioural Choices</a:t>
            </a:r>
            <a:endParaRPr lang="en-PK"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6DC0EF-5A4F-C9BC-DAE3-85E2D7C9FBBF}"/>
              </a:ext>
            </a:extLst>
          </p:cNvPr>
          <p:cNvSpPr>
            <a:spLocks noGrp="1"/>
          </p:cNvSpPr>
          <p:nvPr>
            <p:ph idx="1"/>
          </p:nvPr>
        </p:nvSpPr>
        <p:spPr>
          <a:xfrm>
            <a:off x="693174" y="1342103"/>
            <a:ext cx="11356257" cy="5372895"/>
          </a:xfrm>
        </p:spPr>
        <p:txBody>
          <a:bodyPr>
            <a:normAutofit fontScale="92500" lnSpcReduction="10000"/>
          </a:bodyPr>
          <a:lstStyle/>
          <a:p>
            <a:pPr algn="just"/>
            <a:r>
              <a:rPr lang="en-US" sz="4000" b="1" dirty="0">
                <a:latin typeface="Times New Roman" panose="02020603050405020304" pitchFamily="18" charset="0"/>
                <a:cs typeface="Times New Roman" panose="02020603050405020304" pitchFamily="18" charset="0"/>
              </a:rPr>
              <a:t>2.	Learning and Memory: </a:t>
            </a:r>
          </a:p>
          <a:p>
            <a:pPr algn="just"/>
            <a:r>
              <a:rPr lang="en-US" sz="4000" dirty="0">
                <a:latin typeface="Times New Roman" panose="02020603050405020304" pitchFamily="18" charset="0"/>
                <a:cs typeface="Times New Roman" panose="02020603050405020304" pitchFamily="18" charset="0"/>
              </a:rPr>
              <a:t>Learning allows animals to modify behaviour based on experience, while memory helps retain this information over time. Animals can use this knowledge to anticipate outcomes and make informed decisions.</a:t>
            </a:r>
          </a:p>
          <a:p>
            <a:pPr algn="just"/>
            <a:r>
              <a:rPr lang="en-US" sz="4000" dirty="0">
                <a:latin typeface="Times New Roman" panose="02020603050405020304" pitchFamily="18" charset="0"/>
                <a:cs typeface="Times New Roman" panose="02020603050405020304" pitchFamily="18" charset="0"/>
              </a:rPr>
              <a:t>Rats learn to navigate mazes by associating specific turns with food rewards.</a:t>
            </a:r>
          </a:p>
          <a:p>
            <a:pPr algn="just"/>
            <a:r>
              <a:rPr lang="en-US" sz="4000" dirty="0">
                <a:latin typeface="Times New Roman" panose="02020603050405020304" pitchFamily="18" charset="0"/>
                <a:cs typeface="Times New Roman" panose="02020603050405020304" pitchFamily="18" charset="0"/>
              </a:rPr>
              <a:t>Migratory birds remember geographical landmarks and celestial cues to travel thousands of miles.</a:t>
            </a:r>
          </a:p>
        </p:txBody>
      </p:sp>
    </p:spTree>
    <p:extLst>
      <p:ext uri="{BB962C8B-B14F-4D97-AF65-F5344CB8AC3E}">
        <p14:creationId xmlns:p14="http://schemas.microsoft.com/office/powerpoint/2010/main" val="2752793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C264-7CDC-A57E-97FA-AA4A46DA2A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068D153-55AB-39AE-A872-F05A7A900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85468688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D70C-6BCB-761E-8FA0-073D8BF0B8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B98583-A80E-65E9-A8BA-9F2FB1681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632164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D9923-C6BD-2F5F-6FE1-2ECCB0F8D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8FB6F-0421-86E9-BB23-ECEF4A445103}"/>
              </a:ext>
            </a:extLst>
          </p:cNvPr>
          <p:cNvSpPr>
            <a:spLocks noGrp="1"/>
          </p:cNvSpPr>
          <p:nvPr>
            <p:ph type="title"/>
          </p:nvPr>
        </p:nvSpPr>
        <p:spPr>
          <a:xfrm>
            <a:off x="914400" y="143002"/>
            <a:ext cx="11135032" cy="889385"/>
          </a:xfrm>
        </p:spPr>
        <p:txBody>
          <a:bodyPr/>
          <a:lstStyle/>
          <a:p>
            <a:pPr algn="just"/>
            <a:r>
              <a:rPr lang="en-US" sz="3600" b="1" dirty="0">
                <a:solidFill>
                  <a:srgbClr val="FF0000"/>
                </a:solidFill>
                <a:latin typeface="Times New Roman" panose="02020603050405020304" pitchFamily="18" charset="0"/>
                <a:cs typeface="Times New Roman" panose="02020603050405020304" pitchFamily="18" charset="0"/>
              </a:rPr>
              <a:t>Key Cognitive Processes Underpinning Behavioural Choices</a:t>
            </a:r>
            <a:endParaRPr lang="en-PK"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233DA0-3FF6-E708-B756-6E2E8C3CB679}"/>
              </a:ext>
            </a:extLst>
          </p:cNvPr>
          <p:cNvSpPr>
            <a:spLocks noGrp="1"/>
          </p:cNvSpPr>
          <p:nvPr>
            <p:ph idx="1"/>
          </p:nvPr>
        </p:nvSpPr>
        <p:spPr>
          <a:xfrm>
            <a:off x="693174" y="1342103"/>
            <a:ext cx="11356257" cy="5372895"/>
          </a:xfrm>
        </p:spPr>
        <p:txBody>
          <a:bodyPr>
            <a:normAutofit/>
          </a:bodyPr>
          <a:lstStyle/>
          <a:p>
            <a:pPr algn="just"/>
            <a:r>
              <a:rPr lang="en-US" sz="4000" b="1" dirty="0">
                <a:latin typeface="Times New Roman" panose="02020603050405020304" pitchFamily="18" charset="0"/>
                <a:cs typeface="Times New Roman" panose="02020603050405020304" pitchFamily="18" charset="0"/>
              </a:rPr>
              <a:t>3.	Problem-Solving and Innovation: </a:t>
            </a:r>
          </a:p>
          <a:p>
            <a:pPr algn="just"/>
            <a:r>
              <a:rPr lang="en-US" sz="4000" dirty="0">
                <a:latin typeface="Times New Roman" panose="02020603050405020304" pitchFamily="18" charset="0"/>
                <a:cs typeface="Times New Roman" panose="02020603050405020304" pitchFamily="18" charset="0"/>
              </a:rPr>
              <a:t>Animals often encounter novel challenges, such as accessing food or escaping predators. Cognitive flexibility enables them to innovate solutions, which in turn expands their behavioural collection.</a:t>
            </a:r>
          </a:p>
          <a:p>
            <a:pPr algn="just"/>
            <a:r>
              <a:rPr lang="en-US" sz="4000" dirty="0">
                <a:latin typeface="Times New Roman" panose="02020603050405020304" pitchFamily="18" charset="0"/>
                <a:cs typeface="Times New Roman" panose="02020603050405020304" pitchFamily="18" charset="0"/>
              </a:rPr>
              <a:t>Crows use sticks to extract insects from tree bark.</a:t>
            </a:r>
          </a:p>
          <a:p>
            <a:pPr algn="just"/>
            <a:r>
              <a:rPr lang="en-US" sz="4000" dirty="0">
                <a:latin typeface="Times New Roman" panose="02020603050405020304" pitchFamily="18" charset="0"/>
                <a:cs typeface="Times New Roman" panose="02020603050405020304" pitchFamily="18" charset="0"/>
              </a:rPr>
              <a:t>Dolphins have been observed using sponges to protect their snouts while foraging on the seafloor.</a:t>
            </a:r>
          </a:p>
        </p:txBody>
      </p:sp>
    </p:spTree>
    <p:extLst>
      <p:ext uri="{BB962C8B-B14F-4D97-AF65-F5344CB8AC3E}">
        <p14:creationId xmlns:p14="http://schemas.microsoft.com/office/powerpoint/2010/main" val="4216567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EC5B-346F-F49C-2981-621F241E4B3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CE1A672-15E4-14CB-0BB9-ED6E9B0AC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329661708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8C7B-DC5C-383F-659D-6FFB403A1E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574A54-C2BF-0E71-F80B-7F5CCF858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966" y="205666"/>
            <a:ext cx="8552067" cy="6417171"/>
          </a:xfrm>
          <a:prstGeom prst="rect">
            <a:avLst/>
          </a:prstGeom>
        </p:spPr>
      </p:pic>
    </p:spTree>
    <p:extLst>
      <p:ext uri="{BB962C8B-B14F-4D97-AF65-F5344CB8AC3E}">
        <p14:creationId xmlns:p14="http://schemas.microsoft.com/office/powerpoint/2010/main" val="196162019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92CD7-7CB0-AC6C-5721-A3F4EE2F9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FEB86-470F-FF7C-23AD-D216777081A2}"/>
              </a:ext>
            </a:extLst>
          </p:cNvPr>
          <p:cNvSpPr>
            <a:spLocks noGrp="1"/>
          </p:cNvSpPr>
          <p:nvPr>
            <p:ph type="title"/>
          </p:nvPr>
        </p:nvSpPr>
        <p:spPr>
          <a:xfrm>
            <a:off x="914400" y="143002"/>
            <a:ext cx="11135032" cy="889385"/>
          </a:xfrm>
        </p:spPr>
        <p:txBody>
          <a:bodyPr/>
          <a:lstStyle/>
          <a:p>
            <a:pPr algn="just"/>
            <a:r>
              <a:rPr lang="en-US" sz="3600" b="1" dirty="0">
                <a:solidFill>
                  <a:srgbClr val="FF0000"/>
                </a:solidFill>
                <a:latin typeface="Times New Roman" panose="02020603050405020304" pitchFamily="18" charset="0"/>
                <a:cs typeface="Times New Roman" panose="02020603050405020304" pitchFamily="18" charset="0"/>
              </a:rPr>
              <a:t>Key Cognitive Processes Underpinning Behavioural Choices</a:t>
            </a:r>
            <a:endParaRPr lang="en-PK"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279205-3D5C-5CD9-0285-7376F8A02348}"/>
              </a:ext>
            </a:extLst>
          </p:cNvPr>
          <p:cNvSpPr>
            <a:spLocks noGrp="1"/>
          </p:cNvSpPr>
          <p:nvPr>
            <p:ph idx="1"/>
          </p:nvPr>
        </p:nvSpPr>
        <p:spPr>
          <a:xfrm>
            <a:off x="693174" y="1342103"/>
            <a:ext cx="11356257" cy="5372895"/>
          </a:xfrm>
        </p:spPr>
        <p:txBody>
          <a:bodyPr>
            <a:normAutofit fontScale="92500" lnSpcReduction="20000"/>
          </a:bodyPr>
          <a:lstStyle/>
          <a:p>
            <a:pPr algn="just"/>
            <a:r>
              <a:rPr lang="en-US" sz="4000" b="1" dirty="0">
                <a:latin typeface="Times New Roman" panose="02020603050405020304" pitchFamily="18" charset="0"/>
                <a:cs typeface="Times New Roman" panose="02020603050405020304" pitchFamily="18" charset="0"/>
              </a:rPr>
              <a:t>4.	Decision-Making: </a:t>
            </a:r>
          </a:p>
          <a:p>
            <a:pPr algn="just"/>
            <a:r>
              <a:rPr lang="en-US" sz="4000" dirty="0">
                <a:latin typeface="Times New Roman" panose="02020603050405020304" pitchFamily="18" charset="0"/>
                <a:cs typeface="Times New Roman" panose="02020603050405020304" pitchFamily="18" charset="0"/>
              </a:rPr>
              <a:t>Animals evaluate multiple options by weighing costs and benefits, risks, and rewards. Decision-making is a dynamic process influenced by both immediate needs and long-term goals.</a:t>
            </a:r>
          </a:p>
          <a:p>
            <a:pPr algn="just"/>
            <a:r>
              <a:rPr lang="en-US" sz="4000" dirty="0">
                <a:latin typeface="Times New Roman" panose="02020603050405020304" pitchFamily="18" charset="0"/>
                <a:cs typeface="Times New Roman" panose="02020603050405020304" pitchFamily="18" charset="0"/>
              </a:rPr>
              <a:t>A squirrel decides whether to eat a nut immediately or bury it for future use, considering environmental conditions and competition.</a:t>
            </a:r>
          </a:p>
          <a:p>
            <a:pPr algn="just"/>
            <a:r>
              <a:rPr lang="en-US" sz="4000" dirty="0">
                <a:latin typeface="Times New Roman" panose="02020603050405020304" pitchFamily="18" charset="0"/>
                <a:cs typeface="Times New Roman" panose="02020603050405020304" pitchFamily="18" charset="0"/>
              </a:rPr>
              <a:t>Ant colonies use collective decision-making to determine optimal nesting sites.</a:t>
            </a:r>
          </a:p>
        </p:txBody>
      </p:sp>
    </p:spTree>
    <p:extLst>
      <p:ext uri="{BB962C8B-B14F-4D97-AF65-F5344CB8AC3E}">
        <p14:creationId xmlns:p14="http://schemas.microsoft.com/office/powerpoint/2010/main" val="1743017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90A2F-80ED-CAEB-9FFC-85F798519C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42BC52-5BE4-BC73-0CA0-9B349EFAE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12192000" cy="4876800"/>
          </a:xfrm>
          <a:prstGeom prst="rect">
            <a:avLst/>
          </a:prstGeom>
        </p:spPr>
      </p:pic>
    </p:spTree>
    <p:extLst>
      <p:ext uri="{BB962C8B-B14F-4D97-AF65-F5344CB8AC3E}">
        <p14:creationId xmlns:p14="http://schemas.microsoft.com/office/powerpoint/2010/main" val="4129974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8D45-391C-9D8D-B4D4-282BA3DBF44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062ADF-F00C-527C-3F44-48FD760E7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71500"/>
            <a:ext cx="11430000" cy="5715000"/>
          </a:xfrm>
          <a:prstGeom prst="rect">
            <a:avLst/>
          </a:prstGeom>
        </p:spPr>
      </p:pic>
    </p:spTree>
    <p:extLst>
      <p:ext uri="{BB962C8B-B14F-4D97-AF65-F5344CB8AC3E}">
        <p14:creationId xmlns:p14="http://schemas.microsoft.com/office/powerpoint/2010/main" val="11841548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0BCF-319D-9F7B-C2C7-50E5CDADB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F2930-6FA5-4730-45DD-416696F30A2B}"/>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Animal Cognition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41CA04-B36E-4973-2065-5D0184A3C6C7}"/>
              </a:ext>
            </a:extLst>
          </p:cNvPr>
          <p:cNvSpPr>
            <a:spLocks noGrp="1"/>
          </p:cNvSpPr>
          <p:nvPr>
            <p:ph idx="1"/>
          </p:nvPr>
        </p:nvSpPr>
        <p:spPr>
          <a:xfrm>
            <a:off x="693174" y="825915"/>
            <a:ext cx="11356257" cy="5682611"/>
          </a:xfrm>
        </p:spPr>
        <p:txBody>
          <a:bodyPr>
            <a:noAutofit/>
          </a:bodyPr>
          <a:lstStyle/>
          <a:p>
            <a:pPr algn="just"/>
            <a:r>
              <a:rPr lang="en-US" sz="3200" dirty="0">
                <a:latin typeface="Times New Roman" panose="02020603050405020304" pitchFamily="18" charset="0"/>
                <a:cs typeface="Times New Roman" panose="02020603050405020304" pitchFamily="18" charset="0"/>
              </a:rPr>
              <a:t>Cognition is the ability of an animal’s nervous system to perceive, store, process, and use information gathered by sensory receptors.</a:t>
            </a:r>
          </a:p>
          <a:p>
            <a:pPr algn="just"/>
            <a:r>
              <a:rPr lang="en-US" sz="3200" dirty="0">
                <a:latin typeface="Times New Roman" panose="02020603050405020304" pitchFamily="18" charset="0"/>
                <a:cs typeface="Times New Roman" panose="02020603050405020304" pitchFamily="18" charset="0"/>
              </a:rPr>
              <a:t>The logic of fighting is decidedly suspect in most cases. One animal is going to win and the other will lose.</a:t>
            </a:r>
          </a:p>
          <a:p>
            <a:pPr algn="just"/>
            <a:r>
              <a:rPr lang="en-US" sz="3200" dirty="0">
                <a:latin typeface="Times New Roman" panose="02020603050405020304" pitchFamily="18" charset="0"/>
                <a:cs typeface="Times New Roman" panose="02020603050405020304" pitchFamily="18" charset="0"/>
              </a:rPr>
              <a:t>The loser has gained nothing, and may well have sustained disastrous injury.</a:t>
            </a:r>
          </a:p>
          <a:p>
            <a:pPr algn="just"/>
            <a:r>
              <a:rPr lang="en-US" sz="3200" dirty="0">
                <a:latin typeface="Times New Roman" panose="02020603050405020304" pitchFamily="18" charset="0"/>
                <a:cs typeface="Times New Roman" panose="02020603050405020304" pitchFamily="18" charset="0"/>
              </a:rPr>
              <a:t>Relatively minor injury is likely to have fatal consequences by preventing capture of prey or allowing a predator to catch an individual with, for example, a slight muscle strain.</a:t>
            </a:r>
          </a:p>
          <a:p>
            <a:pPr algn="just"/>
            <a:r>
              <a:rPr lang="en-US" sz="3200" dirty="0">
                <a:latin typeface="Times New Roman" panose="02020603050405020304" pitchFamily="18" charset="0"/>
                <a:cs typeface="Times New Roman" panose="02020603050405020304" pitchFamily="18" charset="0"/>
              </a:rPr>
              <a:t>In case of severe injury, even death of looser may occur.</a:t>
            </a:r>
            <a:endParaRPr lang="en-PK"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999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83B89-625F-6D9A-EA09-8530E564C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21DD0-14A9-C55F-B6AF-F5E870B47A99}"/>
              </a:ext>
            </a:extLst>
          </p:cNvPr>
          <p:cNvSpPr>
            <a:spLocks noGrp="1"/>
          </p:cNvSpPr>
          <p:nvPr>
            <p:ph type="title"/>
          </p:nvPr>
        </p:nvSpPr>
        <p:spPr>
          <a:xfrm>
            <a:off x="914400" y="143002"/>
            <a:ext cx="11135032" cy="889385"/>
          </a:xfrm>
        </p:spPr>
        <p:txBody>
          <a:bodyPr/>
          <a:lstStyle/>
          <a:p>
            <a:pPr algn="just"/>
            <a:r>
              <a:rPr lang="en-US" sz="3600" b="1" dirty="0">
                <a:solidFill>
                  <a:srgbClr val="FF0000"/>
                </a:solidFill>
                <a:latin typeface="Times New Roman" panose="02020603050405020304" pitchFamily="18" charset="0"/>
                <a:cs typeface="Times New Roman" panose="02020603050405020304" pitchFamily="18" charset="0"/>
              </a:rPr>
              <a:t>Key Cognitive Processes Underpinning Behavioural Choices</a:t>
            </a:r>
            <a:endParaRPr lang="en-PK"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717E63-B60B-C97A-B5EE-494A88CFFFD4}"/>
              </a:ext>
            </a:extLst>
          </p:cNvPr>
          <p:cNvSpPr>
            <a:spLocks noGrp="1"/>
          </p:cNvSpPr>
          <p:nvPr>
            <p:ph idx="1"/>
          </p:nvPr>
        </p:nvSpPr>
        <p:spPr>
          <a:xfrm>
            <a:off x="693174" y="1342103"/>
            <a:ext cx="11356257" cy="5372895"/>
          </a:xfrm>
        </p:spPr>
        <p:txBody>
          <a:bodyPr>
            <a:normAutofit fontScale="92500" lnSpcReduction="20000"/>
          </a:bodyPr>
          <a:lstStyle/>
          <a:p>
            <a:pPr algn="just"/>
            <a:r>
              <a:rPr lang="en-US" sz="4000" b="1" dirty="0">
                <a:latin typeface="Times New Roman" panose="02020603050405020304" pitchFamily="18" charset="0"/>
                <a:cs typeface="Times New Roman" panose="02020603050405020304" pitchFamily="18" charset="0"/>
              </a:rPr>
              <a:t>5.	Social Cognition and Cooperation: </a:t>
            </a:r>
          </a:p>
          <a:p>
            <a:pPr algn="just"/>
            <a:r>
              <a:rPr lang="en-US" sz="4000" dirty="0">
                <a:latin typeface="Times New Roman" panose="02020603050405020304" pitchFamily="18" charset="0"/>
                <a:cs typeface="Times New Roman" panose="02020603050405020304" pitchFamily="18" charset="0"/>
              </a:rPr>
              <a:t>Many species exhibit advanced social behaviours that require an understanding of group dynamics and relationships. Social cognition involves recognizing individuals, interpreting intentions, and coordinating actions.</a:t>
            </a:r>
          </a:p>
          <a:p>
            <a:pPr algn="just"/>
            <a:r>
              <a:rPr lang="en-US" sz="4000" dirty="0">
                <a:latin typeface="Times New Roman" panose="02020603050405020304" pitchFamily="18" charset="0"/>
                <a:cs typeface="Times New Roman" panose="02020603050405020304" pitchFamily="18" charset="0"/>
              </a:rPr>
              <a:t>Primates engage in grooming to maintain alliances and reduce stress.</a:t>
            </a:r>
          </a:p>
          <a:p>
            <a:pPr algn="just"/>
            <a:r>
              <a:rPr lang="en-US" sz="4000" dirty="0">
                <a:latin typeface="Times New Roman" panose="02020603050405020304" pitchFamily="18" charset="0"/>
                <a:cs typeface="Times New Roman" panose="02020603050405020304" pitchFamily="18" charset="0"/>
              </a:rPr>
              <a:t>Orcas work together to create waves that knock seals off ice floes.</a:t>
            </a:r>
          </a:p>
        </p:txBody>
      </p:sp>
    </p:spTree>
    <p:extLst>
      <p:ext uri="{BB962C8B-B14F-4D97-AF65-F5344CB8AC3E}">
        <p14:creationId xmlns:p14="http://schemas.microsoft.com/office/powerpoint/2010/main" val="602256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BCE76-A019-0DF9-5FE3-5B60A149902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A3157F5-3C95-B083-0777-C434A7CD2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78" y="0"/>
            <a:ext cx="10282643" cy="6858000"/>
          </a:xfrm>
          <a:prstGeom prst="rect">
            <a:avLst/>
          </a:prstGeom>
        </p:spPr>
      </p:pic>
    </p:spTree>
    <p:extLst>
      <p:ext uri="{BB962C8B-B14F-4D97-AF65-F5344CB8AC3E}">
        <p14:creationId xmlns:p14="http://schemas.microsoft.com/office/powerpoint/2010/main" val="102497527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79D2-E1F9-A790-8CC5-31AA7F29B7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AF0303-E290-C452-6B24-A2CF00303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1901"/>
            <a:ext cx="12192000" cy="4614198"/>
          </a:xfrm>
          <a:prstGeom prst="rect">
            <a:avLst/>
          </a:prstGeom>
        </p:spPr>
      </p:pic>
    </p:spTree>
    <p:extLst>
      <p:ext uri="{BB962C8B-B14F-4D97-AF65-F5344CB8AC3E}">
        <p14:creationId xmlns:p14="http://schemas.microsoft.com/office/powerpoint/2010/main" val="325002031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54551-B06F-BDD6-E379-CEBC659AB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5421F-73F6-C95F-CE0F-07B0B1E07013}"/>
              </a:ext>
            </a:extLst>
          </p:cNvPr>
          <p:cNvSpPr>
            <a:spLocks noGrp="1"/>
          </p:cNvSpPr>
          <p:nvPr>
            <p:ph type="title"/>
          </p:nvPr>
        </p:nvSpPr>
        <p:spPr>
          <a:xfrm>
            <a:off x="914400" y="143002"/>
            <a:ext cx="11135032" cy="889385"/>
          </a:xfrm>
        </p:spPr>
        <p:txBody>
          <a:bodyPr/>
          <a:lstStyle/>
          <a:p>
            <a:pPr algn="just"/>
            <a:r>
              <a:rPr lang="en-US" sz="3600" b="1" dirty="0">
                <a:solidFill>
                  <a:srgbClr val="FF0000"/>
                </a:solidFill>
                <a:latin typeface="Times New Roman" panose="02020603050405020304" pitchFamily="18" charset="0"/>
                <a:cs typeface="Times New Roman" panose="02020603050405020304" pitchFamily="18" charset="0"/>
              </a:rPr>
              <a:t>Key Cognitive Processes Underpinning Behavioural Choices</a:t>
            </a:r>
            <a:endParaRPr lang="en-PK"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AE4CB7-F24B-D959-0163-EAAB1A9B2ACA}"/>
              </a:ext>
            </a:extLst>
          </p:cNvPr>
          <p:cNvSpPr>
            <a:spLocks noGrp="1"/>
          </p:cNvSpPr>
          <p:nvPr>
            <p:ph idx="1"/>
          </p:nvPr>
        </p:nvSpPr>
        <p:spPr>
          <a:xfrm>
            <a:off x="693174" y="1342103"/>
            <a:ext cx="11356257" cy="5372895"/>
          </a:xfrm>
        </p:spPr>
        <p:txBody>
          <a:bodyPr>
            <a:normAutofit fontScale="92500" lnSpcReduction="10000"/>
          </a:bodyPr>
          <a:lstStyle/>
          <a:p>
            <a:pPr algn="just"/>
            <a:r>
              <a:rPr lang="en-US" sz="4000" b="1" dirty="0">
                <a:latin typeface="Times New Roman" panose="02020603050405020304" pitchFamily="18" charset="0"/>
                <a:cs typeface="Times New Roman" panose="02020603050405020304" pitchFamily="18" charset="0"/>
              </a:rPr>
              <a:t>6.	Communication and Information Sharing:</a:t>
            </a:r>
          </a:p>
          <a:p>
            <a:pPr algn="just"/>
            <a:r>
              <a:rPr lang="en-US" sz="4000" dirty="0">
                <a:latin typeface="Times New Roman" panose="02020603050405020304" pitchFamily="18" charset="0"/>
                <a:cs typeface="Times New Roman" panose="02020603050405020304" pitchFamily="18" charset="0"/>
              </a:rPr>
              <a:t>Through vocal, visual, and chemical signals, animals convey information about danger, resources, or reproductive status. This communication often influences group behaviour and decision-making.</a:t>
            </a:r>
          </a:p>
          <a:p>
            <a:pPr algn="just"/>
            <a:r>
              <a:rPr lang="en-US" sz="4000" dirty="0">
                <a:latin typeface="Times New Roman" panose="02020603050405020304" pitchFamily="18" charset="0"/>
                <a:cs typeface="Times New Roman" panose="02020603050405020304" pitchFamily="18" charset="0"/>
              </a:rPr>
              <a:t>Honeybees perform waggle dances to communicate the location of food sources.</a:t>
            </a:r>
          </a:p>
          <a:p>
            <a:pPr algn="just"/>
            <a:r>
              <a:rPr lang="en-US" sz="4000" dirty="0">
                <a:latin typeface="Times New Roman" panose="02020603050405020304" pitchFamily="18" charset="0"/>
                <a:cs typeface="Times New Roman" panose="02020603050405020304" pitchFamily="18" charset="0"/>
              </a:rPr>
              <a:t>Vervet monkeys use distinct alarm calls to warn about specific predators.</a:t>
            </a:r>
          </a:p>
        </p:txBody>
      </p:sp>
    </p:spTree>
    <p:extLst>
      <p:ext uri="{BB962C8B-B14F-4D97-AF65-F5344CB8AC3E}">
        <p14:creationId xmlns:p14="http://schemas.microsoft.com/office/powerpoint/2010/main" val="3217815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9ABD0-4895-BBF2-DFDD-026B6E91AA8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2E9E4A8-FFB7-45A3-E8D2-4D28BF1EAA27}"/>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80700917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3183A-4F22-4814-E29C-5AE1693134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AC6F1F9-A08C-1E93-69AC-3A261A4DD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112" y="0"/>
            <a:ext cx="9789743" cy="6858000"/>
          </a:xfrm>
          <a:prstGeom prst="rect">
            <a:avLst/>
          </a:prstGeom>
        </p:spPr>
      </p:pic>
    </p:spTree>
    <p:extLst>
      <p:ext uri="{BB962C8B-B14F-4D97-AF65-F5344CB8AC3E}">
        <p14:creationId xmlns:p14="http://schemas.microsoft.com/office/powerpoint/2010/main" val="80184766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D078A-DACD-1761-AA0A-66D0DFBCF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1A15A-EFDE-92FD-A421-2A8FB4CAC8A5}"/>
              </a:ext>
            </a:extLst>
          </p:cNvPr>
          <p:cNvSpPr>
            <a:spLocks noGrp="1"/>
          </p:cNvSpPr>
          <p:nvPr>
            <p:ph type="title"/>
          </p:nvPr>
        </p:nvSpPr>
        <p:spPr>
          <a:xfrm>
            <a:off x="914400" y="143002"/>
            <a:ext cx="11135032" cy="889385"/>
          </a:xfrm>
        </p:spPr>
        <p:txBody>
          <a:bodyPr/>
          <a:lstStyle/>
          <a:p>
            <a:pPr algn="just"/>
            <a:r>
              <a:rPr lang="en-US" sz="4400" b="1" dirty="0">
                <a:solidFill>
                  <a:srgbClr val="FF0000"/>
                </a:solidFill>
                <a:latin typeface="Times New Roman" panose="02020603050405020304" pitchFamily="18" charset="0"/>
                <a:cs typeface="Times New Roman" panose="02020603050405020304" pitchFamily="18" charset="0"/>
              </a:rPr>
              <a:t>Behavioural Choices and Adaptability</a:t>
            </a:r>
            <a:endParaRPr lang="en-PK" sz="4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9B0C38-D196-C554-59EA-C4BC2057D943}"/>
              </a:ext>
            </a:extLst>
          </p:cNvPr>
          <p:cNvSpPr>
            <a:spLocks noGrp="1"/>
          </p:cNvSpPr>
          <p:nvPr>
            <p:ph idx="1"/>
          </p:nvPr>
        </p:nvSpPr>
        <p:spPr>
          <a:xfrm>
            <a:off x="693174" y="884903"/>
            <a:ext cx="11356257" cy="5830095"/>
          </a:xfrm>
        </p:spPr>
        <p:txBody>
          <a:bodyPr>
            <a:normAutofit/>
          </a:bodyPr>
          <a:lstStyle/>
          <a:p>
            <a:pPr algn="just"/>
            <a:r>
              <a:rPr lang="en-US" sz="4000" dirty="0">
                <a:latin typeface="Times New Roman" panose="02020603050405020304" pitchFamily="18" charset="0"/>
                <a:cs typeface="Times New Roman" panose="02020603050405020304" pitchFamily="18" charset="0"/>
              </a:rPr>
              <a:t>Cognitive abilities allow animals to exhibit multiple behavioural choices in response to their environment. These choices enhance adaptability and improve fitness by enabling animals to:</a:t>
            </a:r>
          </a:p>
          <a:p>
            <a:pPr algn="just"/>
            <a:r>
              <a:rPr lang="en-US" sz="4000" dirty="0">
                <a:latin typeface="Times New Roman" panose="02020603050405020304" pitchFamily="18" charset="0"/>
                <a:cs typeface="Times New Roman" panose="02020603050405020304" pitchFamily="18" charset="0"/>
              </a:rPr>
              <a:t>Exploit a wider range of habitats and resources.</a:t>
            </a:r>
          </a:p>
          <a:p>
            <a:pPr algn="just"/>
            <a:r>
              <a:rPr lang="en-US" sz="4000" dirty="0">
                <a:latin typeface="Times New Roman" panose="02020603050405020304" pitchFamily="18" charset="0"/>
                <a:cs typeface="Times New Roman" panose="02020603050405020304" pitchFamily="18" charset="0"/>
              </a:rPr>
              <a:t>Develop strategies to avoid predation.</a:t>
            </a:r>
          </a:p>
          <a:p>
            <a:pPr algn="just"/>
            <a:r>
              <a:rPr lang="en-US" sz="4000" dirty="0">
                <a:latin typeface="Times New Roman" panose="02020603050405020304" pitchFamily="18" charset="0"/>
                <a:cs typeface="Times New Roman" panose="02020603050405020304" pitchFamily="18" charset="0"/>
              </a:rPr>
              <a:t>Optimize reproductive opportunities.</a:t>
            </a:r>
          </a:p>
          <a:p>
            <a:pPr algn="just"/>
            <a:r>
              <a:rPr lang="en-US" sz="4000" dirty="0">
                <a:latin typeface="Times New Roman" panose="02020603050405020304" pitchFamily="18" charset="0"/>
                <a:cs typeface="Times New Roman" panose="02020603050405020304" pitchFamily="18" charset="0"/>
              </a:rPr>
              <a:t>Maintain social cohesion and manage conflicts.</a:t>
            </a:r>
          </a:p>
        </p:txBody>
      </p:sp>
    </p:spTree>
    <p:extLst>
      <p:ext uri="{BB962C8B-B14F-4D97-AF65-F5344CB8AC3E}">
        <p14:creationId xmlns:p14="http://schemas.microsoft.com/office/powerpoint/2010/main" val="3653992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64B00-8DEF-2DA2-4669-5B1BC9BEE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109E1-EC19-5476-1594-01EF0B3B8089}"/>
              </a:ext>
            </a:extLst>
          </p:cNvPr>
          <p:cNvSpPr>
            <a:spLocks noGrp="1"/>
          </p:cNvSpPr>
          <p:nvPr>
            <p:ph type="title"/>
          </p:nvPr>
        </p:nvSpPr>
        <p:spPr>
          <a:xfrm>
            <a:off x="914400" y="143002"/>
            <a:ext cx="11135032" cy="889385"/>
          </a:xfrm>
        </p:spPr>
        <p:txBody>
          <a:bodyPr/>
          <a:lstStyle/>
          <a:p>
            <a:pPr algn="just"/>
            <a:r>
              <a:rPr lang="en-US" sz="4400" b="1" dirty="0">
                <a:solidFill>
                  <a:srgbClr val="FF0000"/>
                </a:solidFill>
                <a:latin typeface="Times New Roman" panose="02020603050405020304" pitchFamily="18" charset="0"/>
                <a:cs typeface="Times New Roman" panose="02020603050405020304" pitchFamily="18" charset="0"/>
              </a:rPr>
              <a:t>Applications and Importance</a:t>
            </a:r>
            <a:endParaRPr lang="en-PK" sz="4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337265-AA74-6E5F-D98A-984AEF575DF4}"/>
              </a:ext>
            </a:extLst>
          </p:cNvPr>
          <p:cNvSpPr>
            <a:spLocks noGrp="1"/>
          </p:cNvSpPr>
          <p:nvPr>
            <p:ph idx="1"/>
          </p:nvPr>
        </p:nvSpPr>
        <p:spPr>
          <a:xfrm>
            <a:off x="693174" y="884903"/>
            <a:ext cx="11356257" cy="5830095"/>
          </a:xfrm>
        </p:spPr>
        <p:txBody>
          <a:bodyPr>
            <a:normAutofit fontScale="92500" lnSpcReduction="20000"/>
          </a:bodyPr>
          <a:lstStyle/>
          <a:p>
            <a:pPr algn="just"/>
            <a:r>
              <a:rPr lang="en-US" sz="4000" b="1" dirty="0">
                <a:latin typeface="Times New Roman" panose="02020603050405020304" pitchFamily="18" charset="0"/>
                <a:cs typeface="Times New Roman" panose="02020603050405020304" pitchFamily="18" charset="0"/>
              </a:rPr>
              <a:t>1.	Conservation: </a:t>
            </a:r>
            <a:r>
              <a:rPr lang="en-US" sz="4000" dirty="0">
                <a:latin typeface="Times New Roman" panose="02020603050405020304" pitchFamily="18" charset="0"/>
                <a:cs typeface="Times New Roman" panose="02020603050405020304" pitchFamily="18" charset="0"/>
              </a:rPr>
              <a:t>Understanding animal cognition helps in designing effective conservation strategies, such as creating enriched habitats that promote natural behaviours or mitigating human-wildlife conflict.</a:t>
            </a:r>
          </a:p>
          <a:p>
            <a:pPr algn="just"/>
            <a:r>
              <a:rPr lang="en-US" sz="4000" b="1" dirty="0">
                <a:latin typeface="Times New Roman" panose="02020603050405020304" pitchFamily="18" charset="0"/>
                <a:cs typeface="Times New Roman" panose="02020603050405020304" pitchFamily="18" charset="0"/>
              </a:rPr>
              <a:t>2.	Ethology and Welfare: </a:t>
            </a:r>
            <a:r>
              <a:rPr lang="en-US" sz="4000" dirty="0">
                <a:latin typeface="Times New Roman" panose="02020603050405020304" pitchFamily="18" charset="0"/>
                <a:cs typeface="Times New Roman" panose="02020603050405020304" pitchFamily="18" charset="0"/>
              </a:rPr>
              <a:t>Recognizing animals' cognitive abilities informs ethical treatment and improves their welfare in captivity by catering to their mental and emotional needs.</a:t>
            </a:r>
          </a:p>
          <a:p>
            <a:pPr algn="just"/>
            <a:r>
              <a:rPr lang="en-US" sz="4000" b="1" dirty="0">
                <a:latin typeface="Times New Roman" panose="02020603050405020304" pitchFamily="18" charset="0"/>
                <a:cs typeface="Times New Roman" panose="02020603050405020304" pitchFamily="18" charset="0"/>
              </a:rPr>
              <a:t>3.	Robotics and AI: </a:t>
            </a:r>
            <a:r>
              <a:rPr lang="en-US" sz="4000" dirty="0">
                <a:latin typeface="Times New Roman" panose="02020603050405020304" pitchFamily="18" charset="0"/>
                <a:cs typeface="Times New Roman" panose="02020603050405020304" pitchFamily="18" charset="0"/>
              </a:rPr>
              <a:t>Insights from animal cognition inspire the development of artificial intelligence and robotics, particularly in areas like problem-solving, adaptability, and decision-making.</a:t>
            </a:r>
          </a:p>
        </p:txBody>
      </p:sp>
    </p:spTree>
    <p:extLst>
      <p:ext uri="{BB962C8B-B14F-4D97-AF65-F5344CB8AC3E}">
        <p14:creationId xmlns:p14="http://schemas.microsoft.com/office/powerpoint/2010/main" val="772787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02ED6-742A-3457-F043-7F4DD90B9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DB6C8-DD89-FD15-DD36-F38A479CFCF4}"/>
              </a:ext>
            </a:extLst>
          </p:cNvPr>
          <p:cNvSpPr>
            <a:spLocks noGrp="1"/>
          </p:cNvSpPr>
          <p:nvPr>
            <p:ph type="title"/>
          </p:nvPr>
        </p:nvSpPr>
        <p:spPr>
          <a:xfrm>
            <a:off x="914400" y="143002"/>
            <a:ext cx="11135032" cy="889385"/>
          </a:xfrm>
        </p:spPr>
        <p:txBody>
          <a:bodyPr/>
          <a:lstStyle/>
          <a:p>
            <a:pPr algn="just"/>
            <a:r>
              <a:rPr lang="en-US" sz="4400" b="1" dirty="0">
                <a:solidFill>
                  <a:srgbClr val="FF0000"/>
                </a:solidFill>
                <a:latin typeface="Times New Roman" panose="02020603050405020304" pitchFamily="18" charset="0"/>
                <a:cs typeface="Times New Roman" panose="02020603050405020304" pitchFamily="18" charset="0"/>
              </a:rPr>
              <a:t>Conclusion:</a:t>
            </a:r>
            <a:endParaRPr lang="en-PK" sz="4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10A72B8-0660-67EC-B049-D8282267F647}"/>
              </a:ext>
            </a:extLst>
          </p:cNvPr>
          <p:cNvSpPr>
            <a:spLocks noGrp="1"/>
          </p:cNvSpPr>
          <p:nvPr>
            <p:ph idx="1"/>
          </p:nvPr>
        </p:nvSpPr>
        <p:spPr>
          <a:xfrm>
            <a:off x="693174" y="884903"/>
            <a:ext cx="11356257" cy="5830095"/>
          </a:xfrm>
        </p:spPr>
        <p:txBody>
          <a:bodyPr>
            <a:normAutofit fontScale="92500" lnSpcReduction="20000"/>
          </a:bodyPr>
          <a:lstStyle/>
          <a:p>
            <a:pPr algn="just"/>
            <a:r>
              <a:rPr lang="en-US" sz="4000" dirty="0">
                <a:latin typeface="Times New Roman" panose="02020603050405020304" pitchFamily="18" charset="0"/>
                <a:cs typeface="Times New Roman" panose="02020603050405020304" pitchFamily="18" charset="0"/>
              </a:rPr>
              <a:t>The concept of animal cognition serves as a cornerstone for understanding how animals navigate the complexities of their environments and develop a range of behavioural choices. </a:t>
            </a:r>
          </a:p>
          <a:p>
            <a:pPr algn="just"/>
            <a:r>
              <a:rPr lang="en-US" sz="4000" dirty="0">
                <a:latin typeface="Times New Roman" panose="02020603050405020304" pitchFamily="18" charset="0"/>
                <a:cs typeface="Times New Roman" panose="02020603050405020304" pitchFamily="18" charset="0"/>
              </a:rPr>
              <a:t>By studying the cognitive processes that drive behaviour, we gain deeper insights into the diversity of life on Earth, the evolutionary roots of intelligence, and the interconnectedness of all species. </a:t>
            </a:r>
          </a:p>
          <a:p>
            <a:pPr algn="just"/>
            <a:r>
              <a:rPr lang="en-US" sz="4000" dirty="0">
                <a:latin typeface="Times New Roman" panose="02020603050405020304" pitchFamily="18" charset="0"/>
                <a:cs typeface="Times New Roman" panose="02020603050405020304" pitchFamily="18" charset="0"/>
              </a:rPr>
              <a:t>This knowledge not only enhances scientific understanding but also promotes a more harmonious coexistence between humans and animals.</a:t>
            </a:r>
          </a:p>
        </p:txBody>
      </p:sp>
    </p:spTree>
    <p:extLst>
      <p:ext uri="{BB962C8B-B14F-4D97-AF65-F5344CB8AC3E}">
        <p14:creationId xmlns:p14="http://schemas.microsoft.com/office/powerpoint/2010/main" val="1118347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35658-D1BE-8DA7-E845-7871E821B9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F7862-FE5B-D3D0-7CDE-7ED7E84CB99B}"/>
              </a:ext>
            </a:extLst>
          </p:cNvPr>
          <p:cNvSpPr>
            <a:spLocks noGrp="1"/>
          </p:cNvSpPr>
          <p:nvPr>
            <p:ph idx="1"/>
          </p:nvPr>
        </p:nvSpPr>
        <p:spPr>
          <a:xfrm>
            <a:off x="1027470" y="2462980"/>
            <a:ext cx="10564761" cy="2182761"/>
          </a:xfrm>
        </p:spPr>
        <p:txBody>
          <a:bodyPr>
            <a:normAutofit/>
          </a:bodyPr>
          <a:lstStyle/>
          <a:p>
            <a:pPr marL="0" indent="0" algn="just">
              <a:buNone/>
            </a:pPr>
            <a:r>
              <a:rPr lang="en-US" sz="129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3871659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BB408-5E20-79AD-A1F0-8BEF54EE9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368E7-1F2A-9E34-7703-A6FC2CF1EE19}"/>
              </a:ext>
            </a:extLst>
          </p:cNvPr>
          <p:cNvSpPr>
            <a:spLocks noGrp="1"/>
          </p:cNvSpPr>
          <p:nvPr>
            <p:ph type="title"/>
          </p:nvPr>
        </p:nvSpPr>
        <p:spPr>
          <a:xfrm>
            <a:off x="914400" y="143002"/>
            <a:ext cx="11135032"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Animal Cognition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B2BAD9-EEE1-6A13-02C4-1466B6585F5D}"/>
              </a:ext>
            </a:extLst>
          </p:cNvPr>
          <p:cNvSpPr>
            <a:spLocks noGrp="1"/>
          </p:cNvSpPr>
          <p:nvPr>
            <p:ph idx="1"/>
          </p:nvPr>
        </p:nvSpPr>
        <p:spPr>
          <a:xfrm>
            <a:off x="693174" y="825915"/>
            <a:ext cx="11356257" cy="5682611"/>
          </a:xfrm>
        </p:spPr>
        <p:txBody>
          <a:bodyPr>
            <a:noAutofit/>
          </a:bodyPr>
          <a:lstStyle/>
          <a:p>
            <a:pPr algn="just"/>
            <a:r>
              <a:rPr lang="en-US" sz="3270" dirty="0">
                <a:latin typeface="Times New Roman" panose="02020603050405020304" pitchFamily="18" charset="0"/>
                <a:cs typeface="Times New Roman" panose="02020603050405020304" pitchFamily="18" charset="0"/>
              </a:rPr>
              <a:t>Even the winner may be damaged, and must balance the risk of injury with the potential gain in food, territory or mating success.</a:t>
            </a:r>
          </a:p>
          <a:p>
            <a:pPr algn="just"/>
            <a:r>
              <a:rPr lang="en-US" sz="3270" dirty="0">
                <a:latin typeface="Times New Roman" panose="02020603050405020304" pitchFamily="18" charset="0"/>
                <a:cs typeface="Times New Roman" panose="02020603050405020304" pitchFamily="18" charset="0"/>
              </a:rPr>
              <a:t>Threat displays allow animals to assess the likelihood of winning or losing before actually taking the risk of battle.</a:t>
            </a:r>
          </a:p>
          <a:p>
            <a:pPr algn="just"/>
            <a:r>
              <a:rPr lang="en-US" sz="3270" dirty="0">
                <a:latin typeface="Times New Roman" panose="02020603050405020304" pitchFamily="18" charset="0"/>
                <a:cs typeface="Times New Roman" panose="02020603050405020304" pitchFamily="18" charset="0"/>
              </a:rPr>
              <a:t>Agonistic behaviour is social behaviour consisting of threats and combat that settles disputes between individuals in a population.</a:t>
            </a:r>
          </a:p>
          <a:p>
            <a:pPr algn="just"/>
            <a:r>
              <a:rPr lang="en-US" sz="3270" dirty="0">
                <a:latin typeface="Times New Roman" panose="02020603050405020304" pitchFamily="18" charset="0"/>
                <a:cs typeface="Times New Roman" panose="02020603050405020304" pitchFamily="18" charset="0"/>
              </a:rPr>
              <a:t>Rituals involving agonistic behaviour often resolve confrontations between competitors. Agonistic behaviour can directly affect an individual's evolutionary fitness.</a:t>
            </a:r>
          </a:p>
        </p:txBody>
      </p:sp>
    </p:spTree>
    <p:extLst>
      <p:ext uri="{BB962C8B-B14F-4D97-AF65-F5344CB8AC3E}">
        <p14:creationId xmlns:p14="http://schemas.microsoft.com/office/powerpoint/2010/main" val="1576201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6CD65-BB98-B9A9-A72C-B5064597D9E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D3DC312-0A62-0041-81B4-1A43EC083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83000120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F28F6-72A7-AF93-D5F3-17A57D0B5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A621A-2856-32E3-F6F1-9ECD6E13ADB8}"/>
              </a:ext>
            </a:extLst>
          </p:cNvPr>
          <p:cNvSpPr>
            <a:spLocks noGrp="1"/>
          </p:cNvSpPr>
          <p:nvPr>
            <p:ph type="title"/>
          </p:nvPr>
        </p:nvSpPr>
        <p:spPr>
          <a:xfrm>
            <a:off x="914400" y="143002"/>
            <a:ext cx="11135032" cy="889385"/>
          </a:xfrm>
        </p:spPr>
        <p:txBody>
          <a:bodyPr/>
          <a:lstStyle/>
          <a:p>
            <a:r>
              <a:rPr lang="en-US" b="1">
                <a:solidFill>
                  <a:srgbClr val="FF0000"/>
                </a:solidFill>
                <a:latin typeface="Times New Roman" panose="02020603050405020304" pitchFamily="18" charset="0"/>
                <a:cs typeface="Times New Roman" panose="02020603050405020304" pitchFamily="18" charset="0"/>
              </a:rPr>
              <a:t>Animal </a:t>
            </a:r>
            <a:r>
              <a:rPr lang="en-US" b="1" dirty="0">
                <a:solidFill>
                  <a:srgbClr val="FF0000"/>
                </a:solidFill>
                <a:latin typeface="Times New Roman" panose="02020603050405020304" pitchFamily="18" charset="0"/>
                <a:cs typeface="Times New Roman" panose="02020603050405020304" pitchFamily="18" charset="0"/>
              </a:rPr>
              <a:t>Cognition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9DEA39-AF8C-9B22-8770-7B092E9DDE29}"/>
              </a:ext>
            </a:extLst>
          </p:cNvPr>
          <p:cNvSpPr>
            <a:spLocks noGrp="1"/>
          </p:cNvSpPr>
          <p:nvPr>
            <p:ph idx="1"/>
          </p:nvPr>
        </p:nvSpPr>
        <p:spPr>
          <a:xfrm>
            <a:off x="693174" y="825915"/>
            <a:ext cx="11356257" cy="5682611"/>
          </a:xfrm>
        </p:spPr>
        <p:txBody>
          <a:bodyPr>
            <a:noAutofit/>
          </a:bodyPr>
          <a:lstStyle/>
          <a:p>
            <a:pPr algn="just"/>
            <a:r>
              <a:rPr lang="en-US" sz="4000" dirty="0">
                <a:latin typeface="Times New Roman" panose="02020603050405020304" pitchFamily="18" charset="0"/>
                <a:cs typeface="Times New Roman" panose="02020603050405020304" pitchFamily="18" charset="0"/>
              </a:rPr>
              <a:t>The victor often gains first or exclusive access to mates, food, etc.</a:t>
            </a:r>
          </a:p>
          <a:p>
            <a:pPr algn="just"/>
            <a:r>
              <a:rPr lang="en-US" sz="4000" dirty="0">
                <a:latin typeface="Times New Roman" panose="02020603050405020304" pitchFamily="18" charset="0"/>
                <a:cs typeface="Times New Roman" panose="02020603050405020304" pitchFamily="18" charset="0"/>
              </a:rPr>
              <a:t>Threat displays usually involve displaying either strength is usually enough for the smaller or weaker to realize that further conflict would be pointless.</a:t>
            </a:r>
          </a:p>
          <a:p>
            <a:pPr algn="just"/>
            <a:r>
              <a:rPr lang="en-US" sz="4000" dirty="0">
                <a:latin typeface="Times New Roman" panose="02020603050405020304" pitchFamily="18" charset="0"/>
                <a:cs typeface="Times New Roman" panose="02020603050405020304" pitchFamily="18" charset="0"/>
              </a:rPr>
              <a:t>Problem solving can be learned by observing the behavior of other animals.</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921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C1C7-078B-3B6C-1683-E5A7DD84ED69}"/>
              </a:ext>
            </a:extLst>
          </p:cNvPr>
          <p:cNvSpPr>
            <a:spLocks noGrp="1"/>
          </p:cNvSpPr>
          <p:nvPr>
            <p:ph type="title"/>
          </p:nvPr>
        </p:nvSpPr>
        <p:spPr>
          <a:xfrm>
            <a:off x="914400" y="143002"/>
            <a:ext cx="11135032" cy="889385"/>
          </a:xfrm>
        </p:spPr>
        <p:txBody>
          <a:bodyPr/>
          <a:lstStyle/>
          <a:p>
            <a:pPr algn="just"/>
            <a:r>
              <a:rPr lang="en-US" sz="3600" b="1" dirty="0">
                <a:solidFill>
                  <a:srgbClr val="FF0000"/>
                </a:solidFill>
                <a:latin typeface="Times New Roman" panose="02020603050405020304" pitchFamily="18" charset="0"/>
                <a:cs typeface="Times New Roman" panose="02020603050405020304" pitchFamily="18" charset="0"/>
              </a:rPr>
              <a:t>Concept of Animal Cognition: Key to Understanding and Developing Multiple Behavioural Choices</a:t>
            </a:r>
            <a:endParaRPr lang="en-PK"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25A72A-3E6A-664B-AE13-C29ACFCCD6D6}"/>
              </a:ext>
            </a:extLst>
          </p:cNvPr>
          <p:cNvSpPr>
            <a:spLocks noGrp="1"/>
          </p:cNvSpPr>
          <p:nvPr>
            <p:ph idx="1"/>
          </p:nvPr>
        </p:nvSpPr>
        <p:spPr>
          <a:xfrm>
            <a:off x="693174" y="1342103"/>
            <a:ext cx="11356257" cy="5372895"/>
          </a:xfrm>
        </p:spPr>
        <p:txBody>
          <a:bodyPr>
            <a:normAutofit fontScale="92500" lnSpcReduction="20000"/>
          </a:bodyPr>
          <a:lstStyle/>
          <a:p>
            <a:pPr algn="just"/>
            <a:r>
              <a:rPr lang="en-US" sz="4000" dirty="0">
                <a:latin typeface="Times New Roman" panose="02020603050405020304" pitchFamily="18" charset="0"/>
                <a:cs typeface="Times New Roman" panose="02020603050405020304" pitchFamily="18" charset="0"/>
              </a:rPr>
              <a:t>Animal cognition refers to the study of how animals perceive, think, and make decisions, focusing on their ability to process information from their environment to guide behaviour. </a:t>
            </a:r>
          </a:p>
          <a:p>
            <a:pPr algn="just"/>
            <a:r>
              <a:rPr lang="en-US" sz="4000" dirty="0">
                <a:latin typeface="Times New Roman" panose="02020603050405020304" pitchFamily="18" charset="0"/>
                <a:cs typeface="Times New Roman" panose="02020603050405020304" pitchFamily="18" charset="0"/>
              </a:rPr>
              <a:t>It encompasses an understanding of sensory inputs, learning processes, memory, problem-solving, communication, and social interaction. </a:t>
            </a:r>
          </a:p>
          <a:p>
            <a:pPr algn="just"/>
            <a:r>
              <a:rPr lang="en-US" sz="4000" dirty="0">
                <a:latin typeface="Times New Roman" panose="02020603050405020304" pitchFamily="18" charset="0"/>
                <a:cs typeface="Times New Roman" panose="02020603050405020304" pitchFamily="18" charset="0"/>
              </a:rPr>
              <a:t>The concept of animal cognition provides a framework to analyze how animals generate diverse behavioural responses based on past experiences, current conditions, and potential future outcomes.</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991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E4420-F3D1-4FE8-8A2F-DE5297398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E6268-58E9-A49F-7BE2-B69F024C58E5}"/>
              </a:ext>
            </a:extLst>
          </p:cNvPr>
          <p:cNvSpPr>
            <a:spLocks noGrp="1"/>
          </p:cNvSpPr>
          <p:nvPr>
            <p:ph type="title"/>
          </p:nvPr>
        </p:nvSpPr>
        <p:spPr>
          <a:xfrm>
            <a:off x="914400" y="143002"/>
            <a:ext cx="11135032" cy="889385"/>
          </a:xfrm>
        </p:spPr>
        <p:txBody>
          <a:bodyPr/>
          <a:lstStyle/>
          <a:p>
            <a:pPr algn="just"/>
            <a:r>
              <a:rPr lang="en-US" sz="3600" b="1" dirty="0">
                <a:solidFill>
                  <a:srgbClr val="FF0000"/>
                </a:solidFill>
                <a:latin typeface="Times New Roman" panose="02020603050405020304" pitchFamily="18" charset="0"/>
                <a:cs typeface="Times New Roman" panose="02020603050405020304" pitchFamily="18" charset="0"/>
              </a:rPr>
              <a:t>The Link Between Animal Cognition and Behavioural Choices</a:t>
            </a:r>
            <a:endParaRPr lang="en-PK"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76A114-007F-02E6-3CF1-25E41EC3F323}"/>
              </a:ext>
            </a:extLst>
          </p:cNvPr>
          <p:cNvSpPr>
            <a:spLocks noGrp="1"/>
          </p:cNvSpPr>
          <p:nvPr>
            <p:ph idx="1"/>
          </p:nvPr>
        </p:nvSpPr>
        <p:spPr>
          <a:xfrm>
            <a:off x="693174" y="1342103"/>
            <a:ext cx="11356257" cy="5372895"/>
          </a:xfrm>
        </p:spPr>
        <p:txBody>
          <a:bodyPr>
            <a:normAutofit fontScale="92500" lnSpcReduction="20000"/>
          </a:bodyPr>
          <a:lstStyle/>
          <a:p>
            <a:pPr algn="just"/>
            <a:r>
              <a:rPr lang="en-US" sz="4000" dirty="0">
                <a:latin typeface="Times New Roman" panose="02020603050405020304" pitchFamily="18" charset="0"/>
                <a:cs typeface="Times New Roman" panose="02020603050405020304" pitchFamily="18" charset="0"/>
              </a:rPr>
              <a:t>Animal cognition plays a pivotal role in enabling animals to adapt their behaviour to different environmental and social contexts. It allows for the assessment of complex situations and the development of behavioural strategies, increasing survival and reproductive success. For example:</a:t>
            </a:r>
          </a:p>
          <a:p>
            <a:pPr algn="just"/>
            <a:r>
              <a:rPr lang="en-US" sz="4000" dirty="0">
                <a:latin typeface="Times New Roman" panose="02020603050405020304" pitchFamily="18" charset="0"/>
                <a:cs typeface="Times New Roman" panose="02020603050405020304" pitchFamily="18" charset="0"/>
              </a:rPr>
              <a:t>A predator uses its cognitive skills to choose between stalking a specific prey or abandoning the hunt based on energy costs and success likelihood.</a:t>
            </a:r>
          </a:p>
          <a:p>
            <a:pPr algn="just"/>
            <a:r>
              <a:rPr lang="en-US" sz="4000" dirty="0">
                <a:latin typeface="Times New Roman" panose="02020603050405020304" pitchFamily="18" charset="0"/>
                <a:cs typeface="Times New Roman" panose="02020603050405020304" pitchFamily="18" charset="0"/>
              </a:rPr>
              <a:t>A foraging animal evaluates food availability, safety, and competition to decide where and when to feed.</a:t>
            </a:r>
          </a:p>
        </p:txBody>
      </p:sp>
    </p:spTree>
    <p:extLst>
      <p:ext uri="{BB962C8B-B14F-4D97-AF65-F5344CB8AC3E}">
        <p14:creationId xmlns:p14="http://schemas.microsoft.com/office/powerpoint/2010/main" val="2619845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919F9-B5FE-93C8-5FCA-D1156A4C5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9AEF9-3AC8-66C1-F156-C9EE095A6908}"/>
              </a:ext>
            </a:extLst>
          </p:cNvPr>
          <p:cNvSpPr>
            <a:spLocks noGrp="1"/>
          </p:cNvSpPr>
          <p:nvPr>
            <p:ph type="title"/>
          </p:nvPr>
        </p:nvSpPr>
        <p:spPr>
          <a:xfrm>
            <a:off x="914400" y="143002"/>
            <a:ext cx="11135032" cy="889385"/>
          </a:xfrm>
        </p:spPr>
        <p:txBody>
          <a:bodyPr/>
          <a:lstStyle/>
          <a:p>
            <a:pPr algn="just"/>
            <a:r>
              <a:rPr lang="en-US" sz="3600" b="1" dirty="0">
                <a:solidFill>
                  <a:srgbClr val="FF0000"/>
                </a:solidFill>
                <a:latin typeface="Times New Roman" panose="02020603050405020304" pitchFamily="18" charset="0"/>
                <a:cs typeface="Times New Roman" panose="02020603050405020304" pitchFamily="18" charset="0"/>
              </a:rPr>
              <a:t>Key Cognitive Processes Underpinning Behavioural Choices</a:t>
            </a:r>
            <a:endParaRPr lang="en-PK"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8952855-C077-D45D-5DD0-30FA1A0859AA}"/>
              </a:ext>
            </a:extLst>
          </p:cNvPr>
          <p:cNvSpPr>
            <a:spLocks noGrp="1"/>
          </p:cNvSpPr>
          <p:nvPr>
            <p:ph idx="1"/>
          </p:nvPr>
        </p:nvSpPr>
        <p:spPr>
          <a:xfrm>
            <a:off x="693174" y="1342103"/>
            <a:ext cx="11356257" cy="5372895"/>
          </a:xfrm>
        </p:spPr>
        <p:txBody>
          <a:bodyPr>
            <a:normAutofit fontScale="92500" lnSpcReduction="10000"/>
          </a:bodyPr>
          <a:lstStyle/>
          <a:p>
            <a:pPr algn="just"/>
            <a:r>
              <a:rPr lang="en-US" sz="4000" b="1" dirty="0">
                <a:latin typeface="Times New Roman" panose="02020603050405020304" pitchFamily="18" charset="0"/>
                <a:cs typeface="Times New Roman" panose="02020603050405020304" pitchFamily="18" charset="0"/>
              </a:rPr>
              <a:t>1.	Perception and Sensory Processing: </a:t>
            </a:r>
          </a:p>
          <a:p>
            <a:pPr algn="just"/>
            <a:r>
              <a:rPr lang="en-US" sz="4000" dirty="0">
                <a:latin typeface="Times New Roman" panose="02020603050405020304" pitchFamily="18" charset="0"/>
                <a:cs typeface="Times New Roman" panose="02020603050405020304" pitchFamily="18" charset="0"/>
              </a:rPr>
              <a:t>Animals rely on their sensory systems to detect relevant cues in their surroundings. </a:t>
            </a:r>
          </a:p>
          <a:p>
            <a:pPr algn="just"/>
            <a:r>
              <a:rPr lang="en-US" sz="4000" dirty="0">
                <a:latin typeface="Times New Roman" panose="02020603050405020304" pitchFamily="18" charset="0"/>
                <a:cs typeface="Times New Roman" panose="02020603050405020304" pitchFamily="18" charset="0"/>
              </a:rPr>
              <a:t>Perception shapes how they identify threats, locate resources, and recognize social partners. </a:t>
            </a:r>
          </a:p>
          <a:p>
            <a:pPr algn="just"/>
            <a:r>
              <a:rPr lang="en-US" sz="4000" dirty="0">
                <a:latin typeface="Times New Roman" panose="02020603050405020304" pitchFamily="18" charset="0"/>
                <a:cs typeface="Times New Roman" panose="02020603050405020304" pitchFamily="18" charset="0"/>
              </a:rPr>
              <a:t>For instance, Bats and dolphins use echolocation to navigate and hunt in the dark.</a:t>
            </a:r>
          </a:p>
          <a:p>
            <a:pPr algn="just"/>
            <a:r>
              <a:rPr lang="en-US" sz="4000" dirty="0">
                <a:latin typeface="Times New Roman" panose="02020603050405020304" pitchFamily="18" charset="0"/>
                <a:cs typeface="Times New Roman" panose="02020603050405020304" pitchFamily="18" charset="0"/>
              </a:rPr>
              <a:t>Bees interpret patterns of light and color to find flowers rich in nectar.</a:t>
            </a:r>
          </a:p>
        </p:txBody>
      </p:sp>
    </p:spTree>
    <p:extLst>
      <p:ext uri="{BB962C8B-B14F-4D97-AF65-F5344CB8AC3E}">
        <p14:creationId xmlns:p14="http://schemas.microsoft.com/office/powerpoint/2010/main" val="1160145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CB1A0-2CE0-E216-93CA-0757CB7E59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459A6BA-D09F-EC36-8BAD-4905DBE39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123825"/>
            <a:ext cx="10504846" cy="6627603"/>
          </a:xfrm>
          <a:prstGeom prst="rect">
            <a:avLst/>
          </a:prstGeom>
        </p:spPr>
      </p:pic>
    </p:spTree>
    <p:extLst>
      <p:ext uri="{BB962C8B-B14F-4D97-AF65-F5344CB8AC3E}">
        <p14:creationId xmlns:p14="http://schemas.microsoft.com/office/powerpoint/2010/main" val="1760527966"/>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319</TotalTime>
  <Words>1174</Words>
  <Application>Microsoft Office PowerPoint</Application>
  <PresentationFormat>Widescreen</PresentationFormat>
  <Paragraphs>76</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Century Gothic</vt:lpstr>
      <vt:lpstr>Times New Roman</vt:lpstr>
      <vt:lpstr>Wingdings</vt:lpstr>
      <vt:lpstr>Wingdings 3</vt:lpstr>
      <vt:lpstr>Ion</vt:lpstr>
      <vt:lpstr>Subject:  Animal Behaviour  (ZOL-509)</vt:lpstr>
      <vt:lpstr>Animal Cognition</vt:lpstr>
      <vt:lpstr>Animal Cognition</vt:lpstr>
      <vt:lpstr>PowerPoint Presentation</vt:lpstr>
      <vt:lpstr>Animal Cognition</vt:lpstr>
      <vt:lpstr>Concept of Animal Cognition: Key to Understanding and Developing Multiple Behavioural Choices</vt:lpstr>
      <vt:lpstr>The Link Between Animal Cognition and Behavioural Choices</vt:lpstr>
      <vt:lpstr>Key Cognitive Processes Underpinning Behavioural Choices</vt:lpstr>
      <vt:lpstr>PowerPoint Presentation</vt:lpstr>
      <vt:lpstr>PowerPoint Presentation</vt:lpstr>
      <vt:lpstr>Key Cognitive Processes Underpinning Behavioural Choices</vt:lpstr>
      <vt:lpstr>PowerPoint Presentation</vt:lpstr>
      <vt:lpstr>PowerPoint Presentation</vt:lpstr>
      <vt:lpstr>Key Cognitive Processes Underpinning Behavioural Choices</vt:lpstr>
      <vt:lpstr>PowerPoint Presentation</vt:lpstr>
      <vt:lpstr>PowerPoint Presentation</vt:lpstr>
      <vt:lpstr>Key Cognitive Processes Underpinning Behavioural Choices</vt:lpstr>
      <vt:lpstr>PowerPoint Presentation</vt:lpstr>
      <vt:lpstr>PowerPoint Presentation</vt:lpstr>
      <vt:lpstr>Key Cognitive Processes Underpinning Behavioural Choices</vt:lpstr>
      <vt:lpstr>PowerPoint Presentation</vt:lpstr>
      <vt:lpstr>PowerPoint Presentation</vt:lpstr>
      <vt:lpstr>Key Cognitive Processes Underpinning Behavioural Choices</vt:lpstr>
      <vt:lpstr>PowerPoint Presentation</vt:lpstr>
      <vt:lpstr>PowerPoint Presentation</vt:lpstr>
      <vt:lpstr>Behavioural Choices and Adaptability</vt:lpstr>
      <vt:lpstr>Applications and Importance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Shozab Seemab Khan</dc:creator>
  <cp:lastModifiedBy>Shozab Seemab Khan</cp:lastModifiedBy>
  <cp:revision>207</cp:revision>
  <dcterms:created xsi:type="dcterms:W3CDTF">2024-11-25T06:30:27Z</dcterms:created>
  <dcterms:modified xsi:type="dcterms:W3CDTF">2024-12-19T16:27:17Z</dcterms:modified>
</cp:coreProperties>
</file>