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257" r:id="rId3"/>
    <p:sldId id="304" r:id="rId4"/>
    <p:sldId id="305" r:id="rId5"/>
    <p:sldId id="306" r:id="rId6"/>
    <p:sldId id="307" r:id="rId7"/>
    <p:sldId id="308" r:id="rId8"/>
    <p:sldId id="342" r:id="rId9"/>
    <p:sldId id="309" r:id="rId10"/>
    <p:sldId id="272" r:id="rId11"/>
    <p:sldId id="310" r:id="rId12"/>
    <p:sldId id="311" r:id="rId13"/>
    <p:sldId id="312" r:id="rId14"/>
    <p:sldId id="279" r:id="rId15"/>
    <p:sldId id="314" r:id="rId16"/>
    <p:sldId id="315" r:id="rId17"/>
    <p:sldId id="317" r:id="rId18"/>
    <p:sldId id="318" r:id="rId19"/>
    <p:sldId id="316" r:id="rId20"/>
    <p:sldId id="319" r:id="rId21"/>
    <p:sldId id="320" r:id="rId22"/>
    <p:sldId id="282" r:id="rId23"/>
    <p:sldId id="322" r:id="rId24"/>
    <p:sldId id="321" r:id="rId25"/>
    <p:sldId id="313" r:id="rId26"/>
    <p:sldId id="325" r:id="rId27"/>
    <p:sldId id="323" r:id="rId28"/>
    <p:sldId id="326" r:id="rId29"/>
    <p:sldId id="327" r:id="rId30"/>
    <p:sldId id="329" r:id="rId31"/>
    <p:sldId id="328" r:id="rId32"/>
    <p:sldId id="331" r:id="rId33"/>
    <p:sldId id="332" r:id="rId34"/>
    <p:sldId id="333" r:id="rId35"/>
    <p:sldId id="334" r:id="rId36"/>
    <p:sldId id="335" r:id="rId37"/>
    <p:sldId id="336" r:id="rId38"/>
    <p:sldId id="337" r:id="rId39"/>
    <p:sldId id="338" r:id="rId40"/>
    <p:sldId id="339" r:id="rId41"/>
    <p:sldId id="340" r:id="rId42"/>
    <p:sldId id="341" r:id="rId43"/>
    <p:sldId id="27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0A938-54C7-444B-9015-209030B36C75}" type="datetimeFigureOut">
              <a:rPr lang="en-PK" smtClean="0"/>
              <a:t>18/12/2024</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476D9-CC70-44B2-8D27-ABA3DCA54920}" type="slidenum">
              <a:rPr lang="en-PK" smtClean="0"/>
              <a:t>‹#›</a:t>
            </a:fld>
            <a:endParaRPr lang="en-PK"/>
          </a:p>
        </p:txBody>
      </p:sp>
    </p:spTree>
    <p:extLst>
      <p:ext uri="{BB962C8B-B14F-4D97-AF65-F5344CB8AC3E}">
        <p14:creationId xmlns:p14="http://schemas.microsoft.com/office/powerpoint/2010/main" val="160593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30520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C8A1A-AEA3-4FDB-9647-F6935A0076A4}" type="datetimeFigureOut">
              <a:rPr lang="en-PK" smtClean="0"/>
              <a:t>18/12/2024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83513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423092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382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23376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4"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95661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4"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33747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725147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19930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64967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419762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2C8A1A-AEA3-4FDB-9647-F6935A0076A4}" type="datetimeFigureOut">
              <a:rPr lang="en-PK" smtClean="0"/>
              <a:t>18/12/2024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1321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C8A1A-AEA3-4FDB-9647-F6935A0076A4}" type="datetimeFigureOut">
              <a:rPr lang="en-PK" smtClean="0"/>
              <a:t>18/12/2024</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9843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3"/>
          <p:cNvSpPr>
            <a:spLocks noGrp="1"/>
          </p:cNvSpPr>
          <p:nvPr>
            <p:ph type="ftr" sz="quarter" idx="11"/>
          </p:nvPr>
        </p:nvSpPr>
        <p:spPr/>
        <p:txBody>
          <a:bodyPr/>
          <a:lstStyle/>
          <a:p>
            <a:endParaRPr lang="en-PK"/>
          </a:p>
        </p:txBody>
      </p:sp>
      <p:sp>
        <p:nvSpPr>
          <p:cNvPr id="6" name="Slide Number Placeholder 4"/>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66762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2"/>
          <p:cNvSpPr>
            <a:spLocks noGrp="1"/>
          </p:cNvSpPr>
          <p:nvPr>
            <p:ph type="ftr" sz="quarter" idx="11"/>
          </p:nvPr>
        </p:nvSpPr>
        <p:spPr/>
        <p:txBody>
          <a:bodyPr/>
          <a:lstStyle/>
          <a:p>
            <a:endParaRPr lang="en-PK"/>
          </a:p>
        </p:txBody>
      </p:sp>
      <p:sp>
        <p:nvSpPr>
          <p:cNvPr id="6" name="Slide Number Placeholder 3"/>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29588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92C8A1A-AEA3-4FDB-9647-F6935A0076A4}" type="datetimeFigureOut">
              <a:rPr lang="en-PK" smtClean="0"/>
              <a:t>18/12/2024</a:t>
            </a:fld>
            <a:endParaRPr lang="en-PK"/>
          </a:p>
        </p:txBody>
      </p:sp>
      <p:sp>
        <p:nvSpPr>
          <p:cNvPr id="5" name="Footer Placeholder 5"/>
          <p:cNvSpPr>
            <a:spLocks noGrp="1"/>
          </p:cNvSpPr>
          <p:nvPr>
            <p:ph type="ftr" sz="quarter" idx="11"/>
          </p:nvPr>
        </p:nvSpPr>
        <p:spPr/>
        <p:txBody>
          <a:bodyPr/>
          <a:lstStyle/>
          <a:p>
            <a:endParaRPr lang="en-PK"/>
          </a:p>
        </p:txBody>
      </p:sp>
      <p:sp>
        <p:nvSpPr>
          <p:cNvPr id="6"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69035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C8A1A-AEA3-4FDB-9647-F6935A0076A4}" type="datetimeFigureOut">
              <a:rPr lang="en-PK" smtClean="0"/>
              <a:t>18/12/2024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4093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2C8A1A-AEA3-4FDB-9647-F6935A0076A4}" type="datetimeFigureOut">
              <a:rPr lang="en-PK" smtClean="0"/>
              <a:t>18/12/2024</a:t>
            </a:fld>
            <a:endParaRPr lang="en-PK"/>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PK"/>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D9AD2A-5B33-4A65-B7CD-7080CF82C269}" type="slidenum">
              <a:rPr lang="en-PK" smtClean="0"/>
              <a:t>‹#›</a:t>
            </a:fld>
            <a:endParaRPr lang="en-PK"/>
          </a:p>
        </p:txBody>
      </p:sp>
    </p:spTree>
    <p:extLst>
      <p:ext uri="{BB962C8B-B14F-4D97-AF65-F5344CB8AC3E}">
        <p14:creationId xmlns:p14="http://schemas.microsoft.com/office/powerpoint/2010/main" val="10029754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C9AE-5F4B-72AB-37B4-98647A873CDA}"/>
              </a:ext>
            </a:extLst>
          </p:cNvPr>
          <p:cNvSpPr>
            <a:spLocks noGrp="1"/>
          </p:cNvSpPr>
          <p:nvPr>
            <p:ph type="ctrTitle"/>
          </p:nvPr>
        </p:nvSpPr>
        <p:spPr>
          <a:xfrm>
            <a:off x="447032" y="198003"/>
            <a:ext cx="8825658" cy="1918389"/>
          </a:xfrm>
        </p:spPr>
        <p:txBody>
          <a:bodyPr/>
          <a:lstStyle/>
          <a:p>
            <a:r>
              <a:rPr lang="en-US" sz="4000" b="1" dirty="0">
                <a:solidFill>
                  <a:srgbClr val="C00000"/>
                </a:solidFill>
                <a:latin typeface="Times New Roman" panose="02020603050405020304" pitchFamily="18" charset="0"/>
                <a:cs typeface="Times New Roman" panose="02020603050405020304" pitchFamily="18" charset="0"/>
              </a:rPr>
              <a:t>Subject: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Animal Behaviour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(ZOL-509)</a:t>
            </a:r>
            <a:endParaRPr lang="en-PK" sz="4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D39A92C-3B38-01C4-C231-267AD4957BF1}"/>
              </a:ext>
            </a:extLst>
          </p:cNvPr>
          <p:cNvSpPr>
            <a:spLocks noGrp="1"/>
          </p:cNvSpPr>
          <p:nvPr>
            <p:ph type="subTitle" idx="1"/>
          </p:nvPr>
        </p:nvSpPr>
        <p:spPr>
          <a:xfrm>
            <a:off x="257928" y="2337619"/>
            <a:ext cx="11676143" cy="2980273"/>
          </a:xfrm>
        </p:spPr>
        <p:txBody>
          <a:bodyPr>
            <a:normAutofit/>
          </a:bodyPr>
          <a:lstStyle/>
          <a:p>
            <a:pPr marL="571500" indent="-571500" algn="just">
              <a:lnSpc>
                <a:spcPct val="120000"/>
              </a:lnSpc>
              <a:buFont typeface="Wingdings" panose="05000000000000000000" pitchFamily="2" charset="2"/>
              <a:buChar char="v"/>
            </a:pPr>
            <a:r>
              <a:rPr lang="en-US" sz="4400" b="1" kern="0" dirty="0">
                <a:solidFill>
                  <a:schemeClr val="tx1"/>
                </a:solidFill>
                <a:effectLst/>
                <a:latin typeface="Times New Roman" panose="02020603050405020304" pitchFamily="18" charset="0"/>
                <a:ea typeface="Times New Roman" panose="02020603050405020304" pitchFamily="18" charset="0"/>
              </a:rPr>
              <a:t>LEARNING BEHAVIOUR</a:t>
            </a:r>
            <a:endParaRPr lang="en-PK" sz="4800" b="1" dirty="0">
              <a:solidFill>
                <a:schemeClr val="tx1"/>
              </a:solidFill>
            </a:endParaRPr>
          </a:p>
        </p:txBody>
      </p:sp>
      <p:sp>
        <p:nvSpPr>
          <p:cNvPr id="5" name="TextBox 4">
            <a:extLst>
              <a:ext uri="{FF2B5EF4-FFF2-40B4-BE49-F238E27FC236}">
                <a16:creationId xmlns:a16="http://schemas.microsoft.com/office/drawing/2014/main" id="{5771CC55-2B72-54AA-CA4D-E89F8C842B65}"/>
              </a:ext>
            </a:extLst>
          </p:cNvPr>
          <p:cNvSpPr txBox="1"/>
          <p:nvPr/>
        </p:nvSpPr>
        <p:spPr>
          <a:xfrm>
            <a:off x="579767" y="4832830"/>
            <a:ext cx="10525768" cy="1827167"/>
          </a:xfrm>
          <a:prstGeom prst="rect">
            <a:avLst/>
          </a:prstGeom>
          <a:noFill/>
        </p:spPr>
        <p:txBody>
          <a:bodyPr wrap="square">
            <a:spAutoFit/>
          </a:bodyPr>
          <a:lstStyle/>
          <a:p>
            <a:pPr>
              <a:lnSpc>
                <a:spcPct val="150000"/>
              </a:lnSpc>
            </a:pPr>
            <a:r>
              <a:rPr lang="en-US" sz="4000" b="1" dirty="0">
                <a:solidFill>
                  <a:srgbClr val="C00000"/>
                </a:solidFill>
                <a:latin typeface="Times New Roman" panose="02020603050405020304" pitchFamily="18" charset="0"/>
                <a:cs typeface="Times New Roman" panose="02020603050405020304" pitchFamily="18" charset="0"/>
              </a:rPr>
              <a:t>By: Shozab Seemab Khan</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ABAIDULLAH COLLEGE PAKPATTAN</a:t>
            </a:r>
            <a:endParaRPr lang="en-PK" sz="4000" dirty="0"/>
          </a:p>
        </p:txBody>
      </p:sp>
    </p:spTree>
    <p:extLst>
      <p:ext uri="{BB962C8B-B14F-4D97-AF65-F5344CB8AC3E}">
        <p14:creationId xmlns:p14="http://schemas.microsoft.com/office/powerpoint/2010/main" val="3093344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66C44-6AC9-4418-57B9-E66CBC546B3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F287EE-13EC-FBBE-7802-70F2A9E612D7}"/>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9164483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0AD4D-6CDA-AEAC-B924-C4A544093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B90E3-848D-D1C0-F7CF-B633920AFA8F}"/>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2. Imprinting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7AA7AF-6DB8-0180-CB25-AA1ACB33211F}"/>
              </a:ext>
            </a:extLst>
          </p:cNvPr>
          <p:cNvSpPr>
            <a:spLocks noGrp="1"/>
          </p:cNvSpPr>
          <p:nvPr>
            <p:ph idx="1"/>
          </p:nvPr>
        </p:nvSpPr>
        <p:spPr>
          <a:xfrm>
            <a:off x="693174" y="1032387"/>
            <a:ext cx="11356257" cy="5682611"/>
          </a:xfrm>
        </p:spPr>
        <p:txBody>
          <a:bodyPr>
            <a:noAutofit/>
          </a:bodyPr>
          <a:lstStyle/>
          <a:p>
            <a:pPr algn="just"/>
            <a:r>
              <a:rPr lang="en-US" sz="3100" dirty="0">
                <a:latin typeface="Times New Roman" panose="02020603050405020304" pitchFamily="18" charset="0"/>
                <a:cs typeface="Times New Roman" panose="02020603050405020304" pitchFamily="18" charset="0"/>
              </a:rPr>
              <a:t>Imprinting is a type of behavior that includes both learning and innate components and is generally irreversible form of learned behavior closely associated with instinct.</a:t>
            </a:r>
          </a:p>
          <a:p>
            <a:pPr algn="just"/>
            <a:r>
              <a:rPr lang="en-US" sz="3100" dirty="0">
                <a:latin typeface="Times New Roman" panose="02020603050405020304" pitchFamily="18" charset="0"/>
                <a:cs typeface="Times New Roman" panose="02020603050405020304" pitchFamily="18" charset="0"/>
              </a:rPr>
              <a:t>Imprinting is distinguished from other types of learning by a sensitive period —a limited phase in an animal's development that is the only time when certain behaviors can be learned.</a:t>
            </a:r>
          </a:p>
          <a:p>
            <a:pPr algn="just"/>
            <a:r>
              <a:rPr lang="en-US" sz="3100" dirty="0">
                <a:latin typeface="Times New Roman" panose="02020603050405020304" pitchFamily="18" charset="0"/>
                <a:cs typeface="Times New Roman" panose="02020603050405020304" pitchFamily="18" charset="0"/>
              </a:rPr>
              <a:t>A rapid learning process by which a newborn or very young animal establishes a behavior pattern of recognition and attraction to another animal of its own kind or to a substitute or an object identified as the parent.</a:t>
            </a:r>
            <a:endParaRPr lang="en-PK"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373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F1FBB-225D-8160-7F0B-C33FD6172C1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7C88C0-CDA0-AC0D-CE57-A561C719C720}"/>
              </a:ext>
            </a:extLst>
          </p:cNvPr>
          <p:cNvPicPr>
            <a:picLocks noChangeAspect="1"/>
          </p:cNvPicPr>
          <p:nvPr/>
        </p:nvPicPr>
        <p:blipFill>
          <a:blip r:embed="rId2"/>
          <a:stretch>
            <a:fillRect/>
          </a:stretch>
        </p:blipFill>
        <p:spPr>
          <a:xfrm>
            <a:off x="965251" y="0"/>
            <a:ext cx="10302517" cy="6857249"/>
          </a:xfrm>
          <a:prstGeom prst="rect">
            <a:avLst/>
          </a:prstGeom>
        </p:spPr>
      </p:pic>
    </p:spTree>
    <p:extLst>
      <p:ext uri="{BB962C8B-B14F-4D97-AF65-F5344CB8AC3E}">
        <p14:creationId xmlns:p14="http://schemas.microsoft.com/office/powerpoint/2010/main" val="80557629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F1080-0D89-2218-5EA1-9C941F1B9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49987-9DFB-AD0F-0105-688F11F8BE99}"/>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2. Imprinting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A6E73A-CD9B-DF9C-8B18-ECF06B5CB197}"/>
              </a:ext>
            </a:extLst>
          </p:cNvPr>
          <p:cNvSpPr>
            <a:spLocks noGrp="1"/>
          </p:cNvSpPr>
          <p:nvPr>
            <p:ph idx="1"/>
          </p:nvPr>
        </p:nvSpPr>
        <p:spPr>
          <a:xfrm>
            <a:off x="693174" y="1032387"/>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It was first reported in domestic chickens, in 19th-century by Douglas Spalding. It was rediscovered by the early ethologist Oskar </a:t>
            </a:r>
            <a:r>
              <a:rPr lang="en-US" sz="3600" dirty="0" err="1">
                <a:latin typeface="Times New Roman" panose="02020603050405020304" pitchFamily="18" charset="0"/>
                <a:cs typeface="Times New Roman" panose="02020603050405020304" pitchFamily="18" charset="0"/>
              </a:rPr>
              <a:t>Heinroth</a:t>
            </a:r>
            <a:r>
              <a:rPr lang="en-US" sz="3600" dirty="0">
                <a:latin typeface="Times New Roman" panose="02020603050405020304" pitchFamily="18" charset="0"/>
                <a:cs typeface="Times New Roman" panose="02020603050405020304" pitchFamily="18" charset="0"/>
              </a:rPr>
              <a:t>, and studied extensively and popularized by his disciple Konrad Lorenz working with graylag geese.</a:t>
            </a:r>
          </a:p>
          <a:p>
            <a:pPr algn="just"/>
            <a:r>
              <a:rPr lang="en-US" sz="3600" dirty="0">
                <a:latin typeface="Times New Roman" panose="02020603050405020304" pitchFamily="18" charset="0"/>
                <a:cs typeface="Times New Roman" panose="02020603050405020304" pitchFamily="18" charset="0"/>
              </a:rPr>
              <a:t>Organism will acquire a specific behavior if an appropriate stimulus is experienced during a critical period limited time interval of life of animal, usually within a few hours after birth (or hatching) between 13-16 hours shortly after hatching.</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328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716B-225C-B2F9-4C53-CFA0189C63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00672D-9700-6003-C852-7D1FC1792E54}"/>
              </a:ext>
            </a:extLst>
          </p:cNvPr>
          <p:cNvSpPr>
            <a:spLocks noGrp="1"/>
          </p:cNvSpPr>
          <p:nvPr>
            <p:ph idx="1"/>
          </p:nvPr>
        </p:nvSpPr>
        <p:spPr>
          <a:xfrm>
            <a:off x="417871" y="0"/>
            <a:ext cx="11356257" cy="1445342"/>
          </a:xfrm>
        </p:spPr>
        <p:txBody>
          <a:bodyPr>
            <a:normAutofit/>
          </a:bodyPr>
          <a:lstStyle/>
          <a:p>
            <a:pPr marL="0" indent="0" algn="just">
              <a:buNone/>
            </a:pPr>
            <a:r>
              <a:rPr lang="en-US" sz="4000" dirty="0">
                <a:latin typeface="Times New Roman" panose="02020603050405020304" pitchFamily="18" charset="0"/>
                <a:cs typeface="Times New Roman" panose="02020603050405020304" pitchFamily="18" charset="0"/>
              </a:rPr>
              <a:t>An example of imprinting is young geese following their mother.</a:t>
            </a:r>
            <a:endParaRPr lang="en-PK" sz="4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ABB7C53-BC60-040C-E91E-9D3D24319699}"/>
              </a:ext>
            </a:extLst>
          </p:cNvPr>
          <p:cNvPicPr>
            <a:picLocks noChangeAspect="1"/>
          </p:cNvPicPr>
          <p:nvPr/>
        </p:nvPicPr>
        <p:blipFill>
          <a:blip r:embed="rId2"/>
          <a:stretch>
            <a:fillRect/>
          </a:stretch>
        </p:blipFill>
        <p:spPr>
          <a:xfrm>
            <a:off x="1951703" y="1273798"/>
            <a:ext cx="8288593" cy="5584202"/>
          </a:xfrm>
          <a:prstGeom prst="rect">
            <a:avLst/>
          </a:prstGeom>
        </p:spPr>
      </p:pic>
    </p:spTree>
    <p:extLst>
      <p:ext uri="{BB962C8B-B14F-4D97-AF65-F5344CB8AC3E}">
        <p14:creationId xmlns:p14="http://schemas.microsoft.com/office/powerpoint/2010/main" val="2933738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9088F-887C-3688-7942-EA65F942C9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7D57C-D922-CCC3-FE86-2EB7E5E9E22F}"/>
              </a:ext>
            </a:extLst>
          </p:cNvPr>
          <p:cNvSpPr>
            <a:spLocks noGrp="1"/>
          </p:cNvSpPr>
          <p:nvPr>
            <p:ph idx="1"/>
          </p:nvPr>
        </p:nvSpPr>
        <p:spPr>
          <a:xfrm>
            <a:off x="417870" y="44245"/>
            <a:ext cx="11356257" cy="1445342"/>
          </a:xfrm>
        </p:spPr>
        <p:txBody>
          <a:bodyPr>
            <a:normAutofit fontScale="85000" lnSpcReduction="20000"/>
          </a:bodyPr>
          <a:lstStyle/>
          <a:p>
            <a:pPr marL="0" indent="0" algn="just">
              <a:buNone/>
            </a:pPr>
            <a:r>
              <a:rPr lang="en-US" sz="4000" dirty="0">
                <a:latin typeface="Times New Roman" panose="02020603050405020304" pitchFamily="18" charset="0"/>
                <a:cs typeface="Times New Roman" panose="02020603050405020304" pitchFamily="18" charset="0"/>
              </a:rPr>
              <a:t>Konrad Lorenz showed that when baby geese spent the first few hours of their life with him, they imprinted on him as their parent.</a:t>
            </a:r>
            <a:endParaRPr lang="en-PK"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BEC16EE-22CC-73C0-DDBC-864151C56F45}"/>
              </a:ext>
            </a:extLst>
          </p:cNvPr>
          <p:cNvPicPr>
            <a:picLocks noChangeAspect="1"/>
          </p:cNvPicPr>
          <p:nvPr/>
        </p:nvPicPr>
        <p:blipFill>
          <a:blip r:embed="rId2"/>
          <a:stretch>
            <a:fillRect/>
          </a:stretch>
        </p:blipFill>
        <p:spPr>
          <a:xfrm>
            <a:off x="1810364" y="905795"/>
            <a:ext cx="8454513" cy="5952205"/>
          </a:xfrm>
          <a:prstGeom prst="rect">
            <a:avLst/>
          </a:prstGeom>
        </p:spPr>
      </p:pic>
    </p:spTree>
    <p:extLst>
      <p:ext uri="{BB962C8B-B14F-4D97-AF65-F5344CB8AC3E}">
        <p14:creationId xmlns:p14="http://schemas.microsoft.com/office/powerpoint/2010/main" val="178023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B8240-435A-4DCC-2F32-0EAAD54F990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7D0A35-2D46-3283-6DDE-59A07122178F}"/>
              </a:ext>
            </a:extLst>
          </p:cNvPr>
          <p:cNvPicPr>
            <a:picLocks noChangeAspect="1"/>
          </p:cNvPicPr>
          <p:nvPr/>
        </p:nvPicPr>
        <p:blipFill>
          <a:blip r:embed="rId2"/>
          <a:stretch>
            <a:fillRect/>
          </a:stretch>
        </p:blipFill>
        <p:spPr>
          <a:xfrm>
            <a:off x="2046786" y="0"/>
            <a:ext cx="8098428" cy="6858000"/>
          </a:xfrm>
          <a:prstGeom prst="rect">
            <a:avLst/>
          </a:prstGeom>
        </p:spPr>
      </p:pic>
    </p:spTree>
    <p:extLst>
      <p:ext uri="{BB962C8B-B14F-4D97-AF65-F5344CB8AC3E}">
        <p14:creationId xmlns:p14="http://schemas.microsoft.com/office/powerpoint/2010/main" val="51611300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C1C2-64CD-97D9-F07A-A9A4264FF0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C9345-202C-DCA3-CDBF-9C8467EA562C}"/>
              </a:ext>
            </a:extLst>
          </p:cNvPr>
          <p:cNvSpPr>
            <a:spLocks noGrp="1"/>
          </p:cNvSpPr>
          <p:nvPr>
            <p:ph idx="1"/>
          </p:nvPr>
        </p:nvSpPr>
        <p:spPr>
          <a:xfrm>
            <a:off x="417870" y="44245"/>
            <a:ext cx="11356257" cy="1445342"/>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Conservation biologists have taken advantage of imprinting in programs to save the whooping crane from extinction.</a:t>
            </a:r>
            <a:endParaRPr lang="en-PK"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B939746-6F17-D8FF-A563-4AB40BA20756}"/>
              </a:ext>
            </a:extLst>
          </p:cNvPr>
          <p:cNvPicPr>
            <a:picLocks noChangeAspect="1"/>
          </p:cNvPicPr>
          <p:nvPr/>
        </p:nvPicPr>
        <p:blipFill>
          <a:blip r:embed="rId2"/>
          <a:stretch>
            <a:fillRect/>
          </a:stretch>
        </p:blipFill>
        <p:spPr>
          <a:xfrm>
            <a:off x="1645367" y="1219504"/>
            <a:ext cx="9356930" cy="5638495"/>
          </a:xfrm>
          <a:prstGeom prst="rect">
            <a:avLst/>
          </a:prstGeom>
        </p:spPr>
      </p:pic>
    </p:spTree>
    <p:extLst>
      <p:ext uri="{BB962C8B-B14F-4D97-AF65-F5344CB8AC3E}">
        <p14:creationId xmlns:p14="http://schemas.microsoft.com/office/powerpoint/2010/main" val="2453064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B743A-65E3-7EC0-976E-DA9250C5D7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95DE9-DC6A-D4F3-6DF1-1289B566BACE}"/>
              </a:ext>
            </a:extLst>
          </p:cNvPr>
          <p:cNvSpPr>
            <a:spLocks noGrp="1"/>
          </p:cNvSpPr>
          <p:nvPr>
            <p:ph idx="1"/>
          </p:nvPr>
        </p:nvSpPr>
        <p:spPr>
          <a:xfrm>
            <a:off x="417870" y="44245"/>
            <a:ext cx="11356257" cy="1445342"/>
          </a:xfrm>
        </p:spPr>
        <p:txBody>
          <a:bodyPr>
            <a:noAutofit/>
          </a:bodyPr>
          <a:lstStyle/>
          <a:p>
            <a:pPr marL="0" indent="0" algn="just">
              <a:buNone/>
            </a:pPr>
            <a:r>
              <a:rPr lang="en-US" sz="3200" dirty="0">
                <a:latin typeface="Times New Roman" panose="02020603050405020304" pitchFamily="18" charset="0"/>
                <a:cs typeface="Times New Roman" panose="02020603050405020304" pitchFamily="18" charset="0"/>
              </a:rPr>
              <a:t>Young male white-crowned sparrows learn their song by listening to their father. A bird raised in isolation will have an abnormal song. If he hears a recording of the song during a critical period, he will learn it. He can only learn the song of his species.</a:t>
            </a:r>
            <a:endParaRPr lang="en-PK"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446715A-64AC-BEF8-DF84-826FA8DC707F}"/>
              </a:ext>
            </a:extLst>
          </p:cNvPr>
          <p:cNvPicPr>
            <a:picLocks noChangeAspect="1"/>
          </p:cNvPicPr>
          <p:nvPr/>
        </p:nvPicPr>
        <p:blipFill>
          <a:blip r:embed="rId2"/>
          <a:stretch>
            <a:fillRect/>
          </a:stretch>
        </p:blipFill>
        <p:spPr>
          <a:xfrm>
            <a:off x="176979" y="2183954"/>
            <a:ext cx="11842956" cy="4494481"/>
          </a:xfrm>
          <a:prstGeom prst="rect">
            <a:avLst/>
          </a:prstGeom>
        </p:spPr>
      </p:pic>
    </p:spTree>
    <p:extLst>
      <p:ext uri="{BB962C8B-B14F-4D97-AF65-F5344CB8AC3E}">
        <p14:creationId xmlns:p14="http://schemas.microsoft.com/office/powerpoint/2010/main" val="2813546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9F71B-4A5A-3B1F-5C5E-87A14BDA0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0B545-22A0-63A8-B20D-41DF2A75FE95}"/>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3. Conditional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1250D14-B69C-D394-D6AB-C6B715C2A96F}"/>
              </a:ext>
            </a:extLst>
          </p:cNvPr>
          <p:cNvSpPr>
            <a:spLocks noGrp="1"/>
          </p:cNvSpPr>
          <p:nvPr>
            <p:ph idx="1"/>
          </p:nvPr>
        </p:nvSpPr>
        <p:spPr>
          <a:xfrm>
            <a:off x="693174" y="1032387"/>
            <a:ext cx="11356257" cy="5682611"/>
          </a:xfrm>
        </p:spPr>
        <p:txBody>
          <a:bodyPr>
            <a:noAutofit/>
          </a:bodyPr>
          <a:lstStyle/>
          <a:p>
            <a:pPr algn="just"/>
            <a:r>
              <a:rPr lang="en-US" sz="3200" dirty="0">
                <a:latin typeface="Times New Roman" panose="02020603050405020304" pitchFamily="18" charset="0"/>
                <a:cs typeface="Times New Roman" panose="02020603050405020304" pitchFamily="18" charset="0"/>
              </a:rPr>
              <a:t>By ‘conditional learning’, we mean where someone is conditioned to behave in a particular way by rewards and punishments.</a:t>
            </a:r>
          </a:p>
          <a:p>
            <a:pPr algn="just"/>
            <a:r>
              <a:rPr lang="en-US" sz="3200" dirty="0">
                <a:latin typeface="Times New Roman" panose="02020603050405020304" pitchFamily="18" charset="0"/>
                <a:cs typeface="Times New Roman" panose="02020603050405020304" pitchFamily="18" charset="0"/>
              </a:rPr>
              <a:t>A process in which an animal learns to respond to a stimulus which doesn’t normally elicit that response.</a:t>
            </a:r>
          </a:p>
          <a:p>
            <a:pPr algn="just"/>
            <a:r>
              <a:rPr lang="en-US" sz="3200" dirty="0">
                <a:latin typeface="Times New Roman" panose="02020603050405020304" pitchFamily="18" charset="0"/>
                <a:cs typeface="Times New Roman" panose="02020603050405020304" pitchFamily="18" charset="0"/>
              </a:rPr>
              <a:t>Ivan Pavlov provided the most famous example of classical conditioning, though E. B. </a:t>
            </a:r>
            <a:r>
              <a:rPr lang="en-US" sz="3200" dirty="0" err="1">
                <a:latin typeface="Times New Roman" panose="02020603050405020304" pitchFamily="18" charset="0"/>
                <a:cs typeface="Times New Roman" panose="02020603050405020304" pitchFamily="18" charset="0"/>
              </a:rPr>
              <a:t>Twitmyer</a:t>
            </a:r>
            <a:r>
              <a:rPr lang="en-US" sz="3200" dirty="0">
                <a:latin typeface="Times New Roman" panose="02020603050405020304" pitchFamily="18" charset="0"/>
                <a:cs typeface="Times New Roman" panose="02020603050405020304" pitchFamily="18" charset="0"/>
              </a:rPr>
              <a:t> published his findings a year earlier (a case of simultaneous discovery). During his research on the physiology of digestion in dogs, Pavlov noticed that, rather than simply salivating in the presence of food, the dogs began to salivate in the presence of the lab technician who normally fed them. Pavlov called this anticipatory salivation psychic secretion.</a:t>
            </a:r>
            <a:endParaRPr lang="en-PK"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12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C1C7-078B-3B6C-1683-E5A7DD84ED69}"/>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25A72A-3E6A-664B-AE13-C29ACFCCD6D6}"/>
              </a:ext>
            </a:extLst>
          </p:cNvPr>
          <p:cNvSpPr>
            <a:spLocks noGrp="1"/>
          </p:cNvSpPr>
          <p:nvPr>
            <p:ph idx="1"/>
          </p:nvPr>
        </p:nvSpPr>
        <p:spPr>
          <a:xfrm>
            <a:off x="693174" y="1032387"/>
            <a:ext cx="11356257" cy="5682611"/>
          </a:xfrm>
        </p:spPr>
        <p:txBody>
          <a:bodyPr>
            <a:normAutofit/>
          </a:bodyPr>
          <a:lstStyle/>
          <a:p>
            <a:pPr algn="just"/>
            <a:r>
              <a:rPr lang="en-US" sz="4000" dirty="0">
                <a:latin typeface="Times New Roman" panose="02020603050405020304" pitchFamily="18" charset="0"/>
                <a:cs typeface="Times New Roman" panose="02020603050405020304" pitchFamily="18" charset="0"/>
              </a:rPr>
              <a:t>Learning is the modification of behavior based on specific experiences.</a:t>
            </a:r>
          </a:p>
          <a:p>
            <a:pPr algn="just"/>
            <a:r>
              <a:rPr lang="en-US" sz="4000" dirty="0">
                <a:latin typeface="Times New Roman" panose="02020603050405020304" pitchFamily="18" charset="0"/>
                <a:cs typeface="Times New Roman" panose="02020603050405020304" pitchFamily="18" charset="0"/>
              </a:rPr>
              <a:t>Learned behaviors range from very simple to very complex. Progress over time tends to follow learning curves. </a:t>
            </a:r>
          </a:p>
          <a:p>
            <a:pPr algn="just"/>
            <a:r>
              <a:rPr lang="en-US" sz="4000" dirty="0">
                <a:latin typeface="Times New Roman" panose="02020603050405020304" pitchFamily="18" charset="0"/>
                <a:cs typeface="Times New Roman" panose="02020603050405020304" pitchFamily="18" charset="0"/>
              </a:rPr>
              <a:t>Learning is not compulsory; it is contextual. It does not happen all at once, but builds upon and is shaped by what we already know.</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991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3E83-5780-BBCB-FFCF-448D45CD8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608B5-9904-B03B-D79E-32A1C9ADBF44}"/>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2. Conditional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6CD607-F02F-761C-6180-046815C84C5D}"/>
              </a:ext>
            </a:extLst>
          </p:cNvPr>
          <p:cNvSpPr>
            <a:spLocks noGrp="1"/>
          </p:cNvSpPr>
          <p:nvPr>
            <p:ph idx="1"/>
          </p:nvPr>
        </p:nvSpPr>
        <p:spPr>
          <a:xfrm>
            <a:off x="693174" y="1032387"/>
            <a:ext cx="11356257" cy="5682611"/>
          </a:xfrm>
        </p:spPr>
        <p:txBody>
          <a:bodyPr>
            <a:noAutofit/>
          </a:bodyPr>
          <a:lstStyle/>
          <a:p>
            <a:pPr algn="just"/>
            <a:r>
              <a:rPr lang="en-US" sz="3200" dirty="0">
                <a:latin typeface="Times New Roman" panose="02020603050405020304" pitchFamily="18" charset="0"/>
                <a:cs typeface="Times New Roman" panose="02020603050405020304" pitchFamily="18" charset="0"/>
              </a:rPr>
              <a:t>From this observation he predicted that, if a particular stimulus in the dog's surroundings was present when the dog was given food, then this stimulus would become associated with food and cause Salivation on its own. </a:t>
            </a:r>
          </a:p>
          <a:p>
            <a:pPr algn="just"/>
            <a:r>
              <a:rPr lang="en-US" sz="3200" dirty="0">
                <a:latin typeface="Times New Roman" panose="02020603050405020304" pitchFamily="18" charset="0"/>
                <a:cs typeface="Times New Roman" panose="02020603050405020304" pitchFamily="18" charset="0"/>
              </a:rPr>
              <a:t>In his initial experiment, Pavlov used a bell to call the dogs to their food and, after a few repetitions, the dogs started to salivate in response to the bell. Pavlov called the bell the conditioned (or conditional) stimulus (CS) because its effect depended on its association with food. He called the food the unconditioned stimulus (US) because its effect did not depend on previous experience.</a:t>
            </a:r>
            <a:endParaRPr lang="en-PK"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25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B510F-66FE-AAB8-D38D-778AA179B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4DD3C-3997-5229-58CA-A4D0B1F85BE0}"/>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2. Conditional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17E901-2FD5-3BC9-FEAC-4757B7622E50}"/>
              </a:ext>
            </a:extLst>
          </p:cNvPr>
          <p:cNvSpPr>
            <a:spLocks noGrp="1"/>
          </p:cNvSpPr>
          <p:nvPr>
            <p:ph idx="1"/>
          </p:nvPr>
        </p:nvSpPr>
        <p:spPr>
          <a:xfrm>
            <a:off x="693174" y="1032387"/>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Likewise, the response to the CS was the conditioned response (CR) and that to the US was the unconditioned response (UR).</a:t>
            </a:r>
          </a:p>
          <a:p>
            <a:pPr algn="just"/>
            <a:r>
              <a:rPr lang="en-US" sz="3600" dirty="0">
                <a:latin typeface="Times New Roman" panose="02020603050405020304" pitchFamily="18" charset="0"/>
                <a:cs typeface="Times New Roman" panose="02020603050405020304" pitchFamily="18" charset="0"/>
              </a:rPr>
              <a:t>The timing between the presentation of the CS and US is integral to facilitating the conditioned response. </a:t>
            </a:r>
          </a:p>
          <a:p>
            <a:pPr algn="just"/>
            <a:r>
              <a:rPr lang="en-US" sz="3600" dirty="0">
                <a:latin typeface="Times New Roman" panose="02020603050405020304" pitchFamily="18" charset="0"/>
                <a:cs typeface="Times New Roman" panose="02020603050405020304" pitchFamily="18" charset="0"/>
              </a:rPr>
              <a:t>Pavlov found that the shorter the interval between the bell's ring and the appearance of the food, the more quickly the dog learned the conditioned response and the stronger it was.</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02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E90F1-B983-6DB8-0D55-ADD73AEFD1D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539CF55-3D47-D87C-AFD4-6EB8D8927BAA}"/>
              </a:ext>
            </a:extLst>
          </p:cNvPr>
          <p:cNvPicPr>
            <a:picLocks noChangeAspect="1"/>
          </p:cNvPicPr>
          <p:nvPr/>
        </p:nvPicPr>
        <p:blipFill>
          <a:blip r:embed="rId2"/>
          <a:stretch>
            <a:fillRect/>
          </a:stretch>
        </p:blipFill>
        <p:spPr>
          <a:xfrm>
            <a:off x="1789087" y="0"/>
            <a:ext cx="8613826" cy="6852677"/>
          </a:xfrm>
          <a:prstGeom prst="rect">
            <a:avLst/>
          </a:prstGeom>
        </p:spPr>
      </p:pic>
    </p:spTree>
    <p:extLst>
      <p:ext uri="{BB962C8B-B14F-4D97-AF65-F5344CB8AC3E}">
        <p14:creationId xmlns:p14="http://schemas.microsoft.com/office/powerpoint/2010/main" val="302743265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53801-FC56-0366-9410-362056118E0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7A8524-C435-649C-4BE4-318FF816665D}"/>
              </a:ext>
            </a:extLst>
          </p:cNvPr>
          <p:cNvPicPr>
            <a:picLocks noChangeAspect="1"/>
          </p:cNvPicPr>
          <p:nvPr/>
        </p:nvPicPr>
        <p:blipFill>
          <a:blip r:embed="rId2"/>
          <a:stretch>
            <a:fillRect/>
          </a:stretch>
        </p:blipFill>
        <p:spPr>
          <a:xfrm>
            <a:off x="1390957" y="0"/>
            <a:ext cx="9410085" cy="6852997"/>
          </a:xfrm>
          <a:prstGeom prst="rect">
            <a:avLst/>
          </a:prstGeom>
        </p:spPr>
      </p:pic>
    </p:spTree>
    <p:extLst>
      <p:ext uri="{BB962C8B-B14F-4D97-AF65-F5344CB8AC3E}">
        <p14:creationId xmlns:p14="http://schemas.microsoft.com/office/powerpoint/2010/main" val="47878530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B295A-787A-1068-3DB3-5CD688E79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9EBB4-843D-4F31-1684-D1F1DFB89B0C}"/>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4. Trial and Error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BBBF1B-BDAE-F84A-D28A-EA2E6F578FC6}"/>
              </a:ext>
            </a:extLst>
          </p:cNvPr>
          <p:cNvSpPr>
            <a:spLocks noGrp="1"/>
          </p:cNvSpPr>
          <p:nvPr>
            <p:ph idx="1"/>
          </p:nvPr>
        </p:nvSpPr>
        <p:spPr>
          <a:xfrm>
            <a:off x="693174" y="1032387"/>
            <a:ext cx="11356257" cy="5682611"/>
          </a:xfrm>
        </p:spPr>
        <p:txBody>
          <a:bodyPr>
            <a:noAutofit/>
          </a:bodyPr>
          <a:lstStyle/>
          <a:p>
            <a:pPr algn="just"/>
            <a:r>
              <a:rPr lang="en-US" sz="4000" dirty="0">
                <a:latin typeface="Times New Roman" panose="02020603050405020304" pitchFamily="18" charset="0"/>
                <a:cs typeface="Times New Roman" panose="02020603050405020304" pitchFamily="18" charset="0"/>
              </a:rPr>
              <a:t>Trial and error, or trial by error, is a heuristic method of problem solving, repair, tuning, or obtaining knowledge.</a:t>
            </a:r>
          </a:p>
          <a:p>
            <a:pPr algn="just"/>
            <a:r>
              <a:rPr lang="en-US" sz="4000" dirty="0">
                <a:latin typeface="Times New Roman" panose="02020603050405020304" pitchFamily="18" charset="0"/>
                <a:cs typeface="Times New Roman" panose="02020603050405020304" pitchFamily="18" charset="0"/>
              </a:rPr>
              <a:t>“Learning doesn't happen from failure itself but rather from analyzing the failure, making a change, and then trying again.</a:t>
            </a:r>
          </a:p>
          <a:p>
            <a:pPr algn="just"/>
            <a:r>
              <a:rPr lang="en-US" sz="4000" dirty="0">
                <a:latin typeface="Times New Roman" panose="02020603050405020304" pitchFamily="18" charset="0"/>
                <a:cs typeface="Times New Roman" panose="02020603050405020304" pitchFamily="18" charset="0"/>
              </a:rPr>
              <a:t>Trial and error is not to be confused with experiment.</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986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9B081-7D92-3DDC-6558-F7715DC27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C861C-BF5B-6F51-168D-1C0A8DD1F968}"/>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Thorndike Puzzle Experiment on Cats</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9842B7-D16F-61D3-E539-AEE49501094D}"/>
              </a:ext>
            </a:extLst>
          </p:cNvPr>
          <p:cNvSpPr>
            <a:spLocks noGrp="1"/>
          </p:cNvSpPr>
          <p:nvPr>
            <p:ph idx="1"/>
          </p:nvPr>
        </p:nvSpPr>
        <p:spPr>
          <a:xfrm>
            <a:off x="693174" y="1032387"/>
            <a:ext cx="11356257" cy="5682611"/>
          </a:xfrm>
        </p:spPr>
        <p:txBody>
          <a:bodyPr>
            <a:noAutofit/>
          </a:bodyPr>
          <a:lstStyle/>
          <a:p>
            <a:pPr algn="just"/>
            <a:r>
              <a:rPr lang="en-US" sz="4000" dirty="0">
                <a:latin typeface="Times New Roman" panose="02020603050405020304" pitchFamily="18" charset="0"/>
                <a:cs typeface="Times New Roman" panose="02020603050405020304" pitchFamily="18" charset="0"/>
              </a:rPr>
              <a:t>Thorndike put a hungry cat in a ‘puzzle box’ and placed fish outside the box where it could be seen, but was out of reach.</a:t>
            </a:r>
          </a:p>
          <a:p>
            <a:pPr algn="just"/>
            <a:r>
              <a:rPr lang="en-US" sz="4000" dirty="0">
                <a:latin typeface="Times New Roman" panose="02020603050405020304" pitchFamily="18" charset="0"/>
                <a:cs typeface="Times New Roman" panose="02020603050405020304" pitchFamily="18" charset="0"/>
              </a:rPr>
              <a:t>In order to escape from the box to get the food, the cat had to operate a lever to release a door on the side of the box.</a:t>
            </a:r>
          </a:p>
          <a:p>
            <a:pPr algn="just"/>
            <a:r>
              <a:rPr lang="en-US" sz="4000" dirty="0">
                <a:latin typeface="Times New Roman" panose="02020603050405020304" pitchFamily="18" charset="0"/>
                <a:cs typeface="Times New Roman" panose="02020603050405020304" pitchFamily="18" charset="0"/>
              </a:rPr>
              <a:t>Through a process of trial and error the cat learned that pushing the lever opened the door.</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479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245A-9359-82FB-931A-10D928DBF9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05594B-51E9-9725-E597-B79ADD9A8E9E}"/>
              </a:ext>
            </a:extLst>
          </p:cNvPr>
          <p:cNvPicPr>
            <a:picLocks noChangeAspect="1"/>
          </p:cNvPicPr>
          <p:nvPr/>
        </p:nvPicPr>
        <p:blipFill>
          <a:blip r:embed="rId2"/>
          <a:stretch>
            <a:fillRect/>
          </a:stretch>
        </p:blipFill>
        <p:spPr>
          <a:xfrm>
            <a:off x="1287180" y="2754"/>
            <a:ext cx="9617639" cy="6855246"/>
          </a:xfrm>
          <a:prstGeom prst="rect">
            <a:avLst/>
          </a:prstGeom>
        </p:spPr>
      </p:pic>
    </p:spTree>
    <p:extLst>
      <p:ext uri="{BB962C8B-B14F-4D97-AF65-F5344CB8AC3E}">
        <p14:creationId xmlns:p14="http://schemas.microsoft.com/office/powerpoint/2010/main" val="221810329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BBAB-3780-EC25-FE0A-8CF5C91AE7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E66CCD2-907D-B077-B23B-FF9EFC8A783A}"/>
              </a:ext>
            </a:extLst>
          </p:cNvPr>
          <p:cNvPicPr>
            <a:picLocks noChangeAspect="1"/>
          </p:cNvPicPr>
          <p:nvPr/>
        </p:nvPicPr>
        <p:blipFill>
          <a:blip r:embed="rId2"/>
          <a:stretch>
            <a:fillRect/>
          </a:stretch>
        </p:blipFill>
        <p:spPr>
          <a:xfrm>
            <a:off x="2307124" y="-6552"/>
            <a:ext cx="7577752" cy="6864552"/>
          </a:xfrm>
          <a:prstGeom prst="rect">
            <a:avLst/>
          </a:prstGeom>
        </p:spPr>
      </p:pic>
    </p:spTree>
    <p:extLst>
      <p:ext uri="{BB962C8B-B14F-4D97-AF65-F5344CB8AC3E}">
        <p14:creationId xmlns:p14="http://schemas.microsoft.com/office/powerpoint/2010/main" val="200836916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7AD0-A8C1-3A79-3E7A-A32B21C6CE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6464B-EABE-A51C-B7BB-0742A7144EE9}"/>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5. Latent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B008C4-52D9-EFBE-C635-183485293D15}"/>
              </a:ext>
            </a:extLst>
          </p:cNvPr>
          <p:cNvSpPr>
            <a:spLocks noGrp="1"/>
          </p:cNvSpPr>
          <p:nvPr>
            <p:ph idx="1"/>
          </p:nvPr>
        </p:nvSpPr>
        <p:spPr>
          <a:xfrm>
            <a:off x="693174" y="1032387"/>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Latent learning is a type of learning that occurs without any obvious immediate reinforcement and is not demonstrated until there is motivation to do so. </a:t>
            </a:r>
          </a:p>
          <a:p>
            <a:pPr algn="just"/>
            <a:r>
              <a:rPr lang="en-US" sz="3600" dirty="0">
                <a:latin typeface="Times New Roman" panose="02020603050405020304" pitchFamily="18" charset="0"/>
                <a:cs typeface="Times New Roman" panose="02020603050405020304" pitchFamily="18" charset="0"/>
              </a:rPr>
              <a:t>Essentially, the knowledge is acquired but remains hidden or "latent" until a situation calls for its use.</a:t>
            </a:r>
          </a:p>
          <a:p>
            <a:pPr algn="just"/>
            <a:r>
              <a:rPr lang="en-US" sz="3600" dirty="0">
                <a:latin typeface="Times New Roman" panose="02020603050405020304" pitchFamily="18" charset="0"/>
                <a:cs typeface="Times New Roman" panose="02020603050405020304" pitchFamily="18" charset="0"/>
              </a:rPr>
              <a:t>Interest in latent learning arose largely because the phenomenon seemed to conflict with the widely-held view that reinforcement was necessary for learning to occur.</a:t>
            </a:r>
          </a:p>
        </p:txBody>
      </p:sp>
    </p:spTree>
    <p:extLst>
      <p:ext uri="{BB962C8B-B14F-4D97-AF65-F5344CB8AC3E}">
        <p14:creationId xmlns:p14="http://schemas.microsoft.com/office/powerpoint/2010/main" val="596534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E81D-A9DB-1BAA-5BD9-D4BAE0C4B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C1163-5F64-C08D-15BB-34D53C85B374}"/>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5. Latent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4556EE-3E4F-647B-4FC7-9D58291C7F52}"/>
              </a:ext>
            </a:extLst>
          </p:cNvPr>
          <p:cNvSpPr>
            <a:spLocks noGrp="1"/>
          </p:cNvSpPr>
          <p:nvPr>
            <p:ph idx="1"/>
          </p:nvPr>
        </p:nvSpPr>
        <p:spPr>
          <a:xfrm>
            <a:off x="693174" y="1032387"/>
            <a:ext cx="11356257" cy="5682611"/>
          </a:xfrm>
        </p:spPr>
        <p:txBody>
          <a:bodyPr>
            <a:noAutofit/>
          </a:bodyPr>
          <a:lstStyle/>
          <a:p>
            <a:pPr algn="just"/>
            <a:r>
              <a:rPr lang="en-US" sz="3200" dirty="0">
                <a:latin typeface="Times New Roman" panose="02020603050405020304" pitchFamily="18" charset="0"/>
                <a:cs typeface="Times New Roman" panose="02020603050405020304" pitchFamily="18" charset="0"/>
              </a:rPr>
              <a:t>In a classical experiment by Edward C. Tolman, three groups of rats were placed in mazes and their behavior was observed each day for more than two weeks. The rats in Group 1 always found food at the end of the maze; the rats in Group 2 never found food; and the rats in Group 3 found no food for 10 days, but then received food on the eleventh.</a:t>
            </a:r>
          </a:p>
          <a:p>
            <a:pPr algn="just"/>
            <a:r>
              <a:rPr lang="en-US" sz="3200" dirty="0">
                <a:latin typeface="Times New Roman" panose="02020603050405020304" pitchFamily="18" charset="0"/>
                <a:cs typeface="Times New Roman" panose="02020603050405020304" pitchFamily="18" charset="0"/>
              </a:rPr>
              <a:t>The Group 1 rats quickly learned to rush to the end of the maze; Group 2 rats wandered in the maze but did not preferentially go to the end. Group 3 acted the same as the Group 2 rats until food was introduced on Day 11; then they quickly learned to run to the end of the maze and did as well as the Group 1 rats by the next day.</a:t>
            </a:r>
            <a:endParaRPr lang="en-PK"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625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E78C-99D9-6C2C-FBDF-436CB79FB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D1B7C-A128-F893-0CAF-77C3B1203428}"/>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TYPES OF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8D6E68F-8F4D-A899-9FBA-D558521FC175}"/>
              </a:ext>
            </a:extLst>
          </p:cNvPr>
          <p:cNvSpPr>
            <a:spLocks noGrp="1"/>
          </p:cNvSpPr>
          <p:nvPr>
            <p:ph idx="1"/>
          </p:nvPr>
        </p:nvSpPr>
        <p:spPr>
          <a:xfrm>
            <a:off x="693174" y="1032387"/>
            <a:ext cx="11356257" cy="5682611"/>
          </a:xfrm>
        </p:spPr>
        <p:txBody>
          <a:bodyPr>
            <a:normAutofit lnSpcReduction="10000"/>
          </a:bodyPr>
          <a:lstStyle/>
          <a:p>
            <a:pPr algn="just"/>
            <a:r>
              <a:rPr lang="en-US" sz="4000" dirty="0">
                <a:latin typeface="Times New Roman" panose="02020603050405020304" pitchFamily="18" charset="0"/>
                <a:cs typeface="Times New Roman" panose="02020603050405020304" pitchFamily="18" charset="0"/>
              </a:rPr>
              <a:t>1: Habituation</a:t>
            </a:r>
          </a:p>
          <a:p>
            <a:pPr algn="just"/>
            <a:r>
              <a:rPr lang="en-US" sz="4000" dirty="0">
                <a:latin typeface="Times New Roman" panose="02020603050405020304" pitchFamily="18" charset="0"/>
                <a:cs typeface="Times New Roman" panose="02020603050405020304" pitchFamily="18" charset="0"/>
              </a:rPr>
              <a:t>2: Imprinting</a:t>
            </a:r>
          </a:p>
          <a:p>
            <a:pPr algn="just"/>
            <a:r>
              <a:rPr lang="en-US" sz="4000" dirty="0">
                <a:latin typeface="Times New Roman" panose="02020603050405020304" pitchFamily="18" charset="0"/>
                <a:cs typeface="Times New Roman" panose="02020603050405020304" pitchFamily="18" charset="0"/>
              </a:rPr>
              <a:t>3: Classical Conditioning</a:t>
            </a:r>
          </a:p>
          <a:p>
            <a:pPr algn="just"/>
            <a:r>
              <a:rPr lang="en-US" sz="4000" dirty="0">
                <a:latin typeface="Times New Roman" panose="02020603050405020304" pitchFamily="18" charset="0"/>
                <a:cs typeface="Times New Roman" panose="02020603050405020304" pitchFamily="18" charset="0"/>
              </a:rPr>
              <a:t>4: Trial and Error Learning</a:t>
            </a:r>
          </a:p>
          <a:p>
            <a:pPr algn="just"/>
            <a:r>
              <a:rPr lang="en-US" sz="4000" dirty="0">
                <a:latin typeface="Times New Roman" panose="02020603050405020304" pitchFamily="18" charset="0"/>
                <a:cs typeface="Times New Roman" panose="02020603050405020304" pitchFamily="18" charset="0"/>
              </a:rPr>
              <a:t>5: Latent Learning</a:t>
            </a:r>
          </a:p>
          <a:p>
            <a:pPr algn="just"/>
            <a:r>
              <a:rPr lang="en-US" sz="4000" dirty="0">
                <a:latin typeface="Times New Roman" panose="02020603050405020304" pitchFamily="18" charset="0"/>
                <a:cs typeface="Times New Roman" panose="02020603050405020304" pitchFamily="18" charset="0"/>
              </a:rPr>
              <a:t>6: Insight Learning</a:t>
            </a:r>
          </a:p>
          <a:p>
            <a:pPr algn="just"/>
            <a:r>
              <a:rPr lang="en-US" sz="4000" dirty="0">
                <a:latin typeface="Times New Roman" panose="02020603050405020304" pitchFamily="18" charset="0"/>
                <a:cs typeface="Times New Roman" panose="02020603050405020304" pitchFamily="18" charset="0"/>
              </a:rPr>
              <a:t>7: Reasoning</a:t>
            </a:r>
          </a:p>
          <a:p>
            <a:pPr algn="just"/>
            <a:r>
              <a:rPr lang="en-US" sz="4000" dirty="0">
                <a:latin typeface="Times New Roman" panose="02020603050405020304" pitchFamily="18" charset="0"/>
                <a:cs typeface="Times New Roman" panose="02020603050405020304" pitchFamily="18" charset="0"/>
              </a:rPr>
              <a:t>8: Cognition</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318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E2C0B-1C1A-B851-40CC-F3436F55B00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46CE0AA-A60A-318A-D32D-EB3987A95096}"/>
              </a:ext>
            </a:extLst>
          </p:cNvPr>
          <p:cNvPicPr>
            <a:picLocks noChangeAspect="1"/>
          </p:cNvPicPr>
          <p:nvPr/>
        </p:nvPicPr>
        <p:blipFill>
          <a:blip r:embed="rId2"/>
          <a:stretch>
            <a:fillRect/>
          </a:stretch>
        </p:blipFill>
        <p:spPr>
          <a:xfrm>
            <a:off x="729155" y="0"/>
            <a:ext cx="10733690" cy="6858000"/>
          </a:xfrm>
          <a:prstGeom prst="rect">
            <a:avLst/>
          </a:prstGeom>
        </p:spPr>
      </p:pic>
    </p:spTree>
    <p:extLst>
      <p:ext uri="{BB962C8B-B14F-4D97-AF65-F5344CB8AC3E}">
        <p14:creationId xmlns:p14="http://schemas.microsoft.com/office/powerpoint/2010/main" val="218896312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FE99C-4141-3244-B8DA-CD1EBFE3F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12D30-3F96-7131-9DE1-345CBBEAFD73}"/>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5. Latent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5738298-2160-F4BD-53DE-B388727ADC49}"/>
              </a:ext>
            </a:extLst>
          </p:cNvPr>
          <p:cNvSpPr>
            <a:spLocks noGrp="1"/>
          </p:cNvSpPr>
          <p:nvPr>
            <p:ph idx="1"/>
          </p:nvPr>
        </p:nvSpPr>
        <p:spPr>
          <a:xfrm>
            <a:off x="693174" y="1032387"/>
            <a:ext cx="11356257" cy="5682611"/>
          </a:xfrm>
        </p:spPr>
        <p:txBody>
          <a:bodyPr>
            <a:noAutofit/>
          </a:bodyPr>
          <a:lstStyle/>
          <a:p>
            <a:pPr algn="just"/>
            <a:r>
              <a:rPr lang="en-US" sz="3200" dirty="0">
                <a:latin typeface="Times New Roman" panose="02020603050405020304" pitchFamily="18" charset="0"/>
                <a:cs typeface="Times New Roman" panose="02020603050405020304" pitchFamily="18" charset="0"/>
              </a:rPr>
              <a:t>Other experiments showed that latent learning can happen in shorter amounts of time such as in three or seven days.</a:t>
            </a:r>
          </a:p>
          <a:p>
            <a:pPr algn="just"/>
            <a:r>
              <a:rPr lang="en-US" sz="3200" dirty="0">
                <a:latin typeface="Times New Roman" panose="02020603050405020304" pitchFamily="18" charset="0"/>
                <a:cs typeface="Times New Roman" panose="02020603050405020304" pitchFamily="18" charset="0"/>
              </a:rPr>
              <a:t>Among other early results, it was also found that animals that were allowed to wander in the maze but were held for one minute in the empty goal box then learned the maze much more rapidly than groups that were not given such goal orientation.</a:t>
            </a:r>
          </a:p>
          <a:p>
            <a:pPr algn="just"/>
            <a:r>
              <a:rPr lang="en-US" sz="3200" dirty="0">
                <a:latin typeface="Times New Roman" panose="02020603050405020304" pitchFamily="18" charset="0"/>
                <a:cs typeface="Times New Roman" panose="02020603050405020304" pitchFamily="18" charset="0"/>
              </a:rPr>
              <a:t>In mice, knowledge of the immediate environment of its burrow may help it escape from predator. At the time of acquiring this knowledge, it has no apparent value, hence not all behavioral activities are apparently directed to satisfying a need or obtaining a reward.</a:t>
            </a:r>
            <a:endParaRPr lang="en-PK"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86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C387B-FDE7-69E9-86F8-3A6288992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16545-26C0-A216-65A8-0A27322BBED2}"/>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6. Insight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A8FD5A-BFBE-91AF-51FC-0BD06DD45465}"/>
              </a:ext>
            </a:extLst>
          </p:cNvPr>
          <p:cNvSpPr>
            <a:spLocks noGrp="1"/>
          </p:cNvSpPr>
          <p:nvPr>
            <p:ph idx="1"/>
          </p:nvPr>
        </p:nvSpPr>
        <p:spPr>
          <a:xfrm>
            <a:off x="693174" y="1032387"/>
            <a:ext cx="11356257" cy="5682611"/>
          </a:xfrm>
        </p:spPr>
        <p:txBody>
          <a:bodyPr>
            <a:noAutofit/>
          </a:bodyPr>
          <a:lstStyle/>
          <a:p>
            <a:pPr algn="just"/>
            <a:r>
              <a:rPr lang="en-US" sz="3200" dirty="0">
                <a:latin typeface="Times New Roman" panose="02020603050405020304" pitchFamily="18" charset="0"/>
                <a:cs typeface="Times New Roman" panose="02020603050405020304" pitchFamily="18" charset="0"/>
              </a:rPr>
              <a:t>Insight, in learning theory, immediate and clear learning or understanding that takes place without any trial-and-error testing. Insight occurs in human learning when people recognize relationships (or make novel associations between objects or actions) that can help them solve new problems.</a:t>
            </a:r>
          </a:p>
          <a:p>
            <a:pPr algn="just"/>
            <a:r>
              <a:rPr lang="en-US" sz="3200" dirty="0">
                <a:latin typeface="Times New Roman" panose="02020603050405020304" pitchFamily="18" charset="0"/>
                <a:cs typeface="Times New Roman" panose="02020603050405020304" pitchFamily="18" charset="0"/>
              </a:rPr>
              <a:t>A type of learning that uses reason, especially to form conclusions, inferences, or judgments, to solve a problem. </a:t>
            </a:r>
          </a:p>
          <a:p>
            <a:pPr algn="just"/>
            <a:r>
              <a:rPr lang="en-US" sz="3200" dirty="0">
                <a:latin typeface="Times New Roman" panose="02020603050405020304" pitchFamily="18" charset="0"/>
                <a:cs typeface="Times New Roman" panose="02020603050405020304" pitchFamily="18" charset="0"/>
              </a:rPr>
              <a:t>Insight learning is based on advanced perceptual abilities such as thought and reasoning. </a:t>
            </a:r>
          </a:p>
          <a:p>
            <a:pPr algn="just"/>
            <a:r>
              <a:rPr lang="en-US" sz="3200" dirty="0">
                <a:latin typeface="Times New Roman" panose="02020603050405020304" pitchFamily="18" charset="0"/>
                <a:cs typeface="Times New Roman" panose="02020603050405020304" pitchFamily="18" charset="0"/>
              </a:rPr>
              <a:t>Kohler’s work on chimpanzees suggested insight learning:</a:t>
            </a:r>
            <a:endParaRPr lang="en-PK"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539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53564-735E-41D5-0CBF-0F9BC025A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0E6EE-5C23-6831-DABA-A0BA4A3EABE6}"/>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6. Insight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23FEC6-0838-5F40-F993-D0CA51CC5153}"/>
              </a:ext>
            </a:extLst>
          </p:cNvPr>
          <p:cNvSpPr>
            <a:spLocks noGrp="1"/>
          </p:cNvSpPr>
          <p:nvPr>
            <p:ph idx="1"/>
          </p:nvPr>
        </p:nvSpPr>
        <p:spPr>
          <a:xfrm>
            <a:off x="693174" y="825915"/>
            <a:ext cx="11356257" cy="5682611"/>
          </a:xfrm>
        </p:spPr>
        <p:txBody>
          <a:bodyPr>
            <a:noAutofit/>
          </a:bodyPr>
          <a:lstStyle/>
          <a:p>
            <a:pPr algn="just"/>
            <a:r>
              <a:rPr lang="en-US" sz="3000" dirty="0">
                <a:latin typeface="Times New Roman" panose="02020603050405020304" pitchFamily="18" charset="0"/>
                <a:cs typeface="Times New Roman" panose="02020603050405020304" pitchFamily="18" charset="0"/>
              </a:rPr>
              <a:t>Much of the scientific knowledge concerning insight derives from work on animal behaviour that was conducted by German Psychologist Wolfgang Kohler. </a:t>
            </a:r>
          </a:p>
          <a:p>
            <a:pPr algn="just"/>
            <a:r>
              <a:rPr lang="en-US" sz="3000" dirty="0">
                <a:latin typeface="Times New Roman" panose="02020603050405020304" pitchFamily="18" charset="0"/>
                <a:cs typeface="Times New Roman" panose="02020603050405020304" pitchFamily="18" charset="0"/>
              </a:rPr>
              <a:t>In one experiment Kohler placed a banana outside the cage of a hungry chimpanzee, Sultan, and gave the animal two sticks, each too short for pulling in the food but joinable to make a single stick of sufficient length.</a:t>
            </a:r>
          </a:p>
          <a:p>
            <a:pPr algn="just"/>
            <a:r>
              <a:rPr lang="en-US" sz="3000" dirty="0">
                <a:latin typeface="Times New Roman" panose="02020603050405020304" pitchFamily="18" charset="0"/>
                <a:cs typeface="Times New Roman" panose="02020603050405020304" pitchFamily="18" charset="0"/>
              </a:rPr>
              <a:t>Sultan tried unsuccessfully to use each stick, and he even used one stick to push the other along to touch the banana. Later, apparently after having given up, Sultan accidentally joined the sticks, observed the result, and immediately ran with the longer tool to retrieve the banana.</a:t>
            </a:r>
            <a:endParaRPr lang="en-PK"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08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2DA1-417D-4138-E84C-74EC92891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F98BC-FB43-20D0-15A9-7B7E591D46C6}"/>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6. Insight Learning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9FC603-366A-51AD-2459-1E5332E53720}"/>
              </a:ext>
            </a:extLst>
          </p:cNvPr>
          <p:cNvSpPr>
            <a:spLocks noGrp="1"/>
          </p:cNvSpPr>
          <p:nvPr>
            <p:ph idx="1"/>
          </p:nvPr>
        </p:nvSpPr>
        <p:spPr>
          <a:xfrm>
            <a:off x="693174" y="825915"/>
            <a:ext cx="11356257" cy="5682611"/>
          </a:xfrm>
        </p:spPr>
        <p:txBody>
          <a:bodyPr>
            <a:noAutofit/>
          </a:bodyPr>
          <a:lstStyle/>
          <a:p>
            <a:pPr algn="just"/>
            <a:r>
              <a:rPr lang="en-US" sz="3000" dirty="0">
                <a:latin typeface="Times New Roman" panose="02020603050405020304" pitchFamily="18" charset="0"/>
                <a:cs typeface="Times New Roman" panose="02020603050405020304" pitchFamily="18" charset="0"/>
              </a:rPr>
              <a:t>When the experiment was repeated, Sultan joined the two sticks and solved the problem immediately.</a:t>
            </a:r>
            <a:endParaRPr lang="en-PK" sz="3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BAF2239-5D8C-85E1-981C-12EB60E12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538" y="1851885"/>
            <a:ext cx="5332924" cy="5006115"/>
          </a:xfrm>
          <a:prstGeom prst="rect">
            <a:avLst/>
          </a:prstGeom>
        </p:spPr>
      </p:pic>
    </p:spTree>
    <p:extLst>
      <p:ext uri="{BB962C8B-B14F-4D97-AF65-F5344CB8AC3E}">
        <p14:creationId xmlns:p14="http://schemas.microsoft.com/office/powerpoint/2010/main" val="1054238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10DBB-CCEA-C3C5-43B6-5F19686C3B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83623A-6B85-2778-0648-8DC6D35E920C}"/>
              </a:ext>
            </a:extLst>
          </p:cNvPr>
          <p:cNvPicPr>
            <a:picLocks noChangeAspect="1"/>
          </p:cNvPicPr>
          <p:nvPr/>
        </p:nvPicPr>
        <p:blipFill>
          <a:blip r:embed="rId2"/>
          <a:stretch>
            <a:fillRect/>
          </a:stretch>
        </p:blipFill>
        <p:spPr>
          <a:xfrm>
            <a:off x="1607574" y="-1"/>
            <a:ext cx="9143999" cy="6857999"/>
          </a:xfrm>
          <a:prstGeom prst="rect">
            <a:avLst/>
          </a:prstGeom>
        </p:spPr>
      </p:pic>
    </p:spTree>
    <p:extLst>
      <p:ext uri="{BB962C8B-B14F-4D97-AF65-F5344CB8AC3E}">
        <p14:creationId xmlns:p14="http://schemas.microsoft.com/office/powerpoint/2010/main" val="71429704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836B5-6FE5-8BBC-B2E5-03D891FC61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32648B5-49CB-B3D6-51F4-BAA495982529}"/>
              </a:ext>
            </a:extLst>
          </p:cNvPr>
          <p:cNvPicPr>
            <a:picLocks noChangeAspect="1"/>
          </p:cNvPicPr>
          <p:nvPr/>
        </p:nvPicPr>
        <p:blipFill>
          <a:blip r:embed="rId2"/>
          <a:stretch>
            <a:fillRect/>
          </a:stretch>
        </p:blipFill>
        <p:spPr>
          <a:xfrm>
            <a:off x="1444650" y="3380"/>
            <a:ext cx="9302699" cy="6854620"/>
          </a:xfrm>
          <a:prstGeom prst="rect">
            <a:avLst/>
          </a:prstGeom>
        </p:spPr>
      </p:pic>
    </p:spTree>
    <p:extLst>
      <p:ext uri="{BB962C8B-B14F-4D97-AF65-F5344CB8AC3E}">
        <p14:creationId xmlns:p14="http://schemas.microsoft.com/office/powerpoint/2010/main" val="191083680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9873E-5AD0-9B59-6EC3-037ECF26C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2CCF9-AB52-E18D-3957-AD8959108FCD}"/>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7. Reasoning</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E0E1A2-7BA3-05E8-3394-DE25C27CBD98}"/>
              </a:ext>
            </a:extLst>
          </p:cNvPr>
          <p:cNvSpPr>
            <a:spLocks noGrp="1"/>
          </p:cNvSpPr>
          <p:nvPr>
            <p:ph idx="1"/>
          </p:nvPr>
        </p:nvSpPr>
        <p:spPr>
          <a:xfrm>
            <a:off x="693174" y="825915"/>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The drawing of inferences or conclusions through the use of reason.</a:t>
            </a:r>
          </a:p>
          <a:p>
            <a:pPr marL="0" indent="0" algn="ctr">
              <a:buNone/>
            </a:pPr>
            <a:r>
              <a:rPr lang="en-US" sz="3600" dirty="0">
                <a:latin typeface="Times New Roman" panose="02020603050405020304" pitchFamily="18" charset="0"/>
                <a:cs typeface="Times New Roman" panose="02020603050405020304" pitchFamily="18" charset="0"/>
              </a:rPr>
              <a:t>Or</a:t>
            </a:r>
          </a:p>
          <a:p>
            <a:pPr marL="0" indent="0" algn="ctr">
              <a:buNone/>
            </a:pP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Evidence or arguments used in thinking or argumentation.</a:t>
            </a:r>
          </a:p>
          <a:p>
            <a:pPr algn="just"/>
            <a:r>
              <a:rPr lang="en-US" sz="3600" dirty="0">
                <a:latin typeface="Times New Roman" panose="02020603050405020304" pitchFamily="18" charset="0"/>
                <a:cs typeface="Times New Roman" panose="02020603050405020304" pitchFamily="18" charset="0"/>
              </a:rPr>
              <a:t>Humans possess the power of reasoning.</a:t>
            </a:r>
          </a:p>
          <a:p>
            <a:pPr algn="just"/>
            <a:r>
              <a:rPr lang="en-US" sz="3600" dirty="0">
                <a:latin typeface="Times New Roman" panose="02020603050405020304" pitchFamily="18" charset="0"/>
                <a:cs typeface="Times New Roman" panose="02020603050405020304" pitchFamily="18" charset="0"/>
              </a:rPr>
              <a:t>First known use of reasoning in 14th century.</a:t>
            </a:r>
          </a:p>
          <a:p>
            <a:pPr algn="just"/>
            <a:r>
              <a:rPr lang="en-US" sz="3600" dirty="0">
                <a:latin typeface="Times New Roman" panose="02020603050405020304" pitchFamily="18" charset="0"/>
                <a:cs typeface="Times New Roman" panose="02020603050405020304" pitchFamily="18" charset="0"/>
              </a:rPr>
              <a:t>The reasons, arguments, proofs, etc., resulting from this process.</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482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B5C90-7F88-3F99-3450-64146BAD293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6AE041-2583-67C6-578F-4ED2FEB24D59}"/>
              </a:ext>
            </a:extLst>
          </p:cNvPr>
          <p:cNvPicPr>
            <a:picLocks noChangeAspect="1"/>
          </p:cNvPicPr>
          <p:nvPr/>
        </p:nvPicPr>
        <p:blipFill>
          <a:blip r:embed="rId2"/>
          <a:stretch>
            <a:fillRect/>
          </a:stretch>
        </p:blipFill>
        <p:spPr>
          <a:xfrm>
            <a:off x="1406013" y="0"/>
            <a:ext cx="9379973" cy="6858000"/>
          </a:xfrm>
          <a:prstGeom prst="rect">
            <a:avLst/>
          </a:prstGeom>
        </p:spPr>
      </p:pic>
    </p:spTree>
    <p:extLst>
      <p:ext uri="{BB962C8B-B14F-4D97-AF65-F5344CB8AC3E}">
        <p14:creationId xmlns:p14="http://schemas.microsoft.com/office/powerpoint/2010/main" val="161355062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0BCF-319D-9F7B-C2C7-50E5CDADB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F2930-6FA5-4730-45DD-416696F30A2B}"/>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8. Animal Cognition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41CA04-B36E-4973-2065-5D0184A3C6C7}"/>
              </a:ext>
            </a:extLst>
          </p:cNvPr>
          <p:cNvSpPr>
            <a:spLocks noGrp="1"/>
          </p:cNvSpPr>
          <p:nvPr>
            <p:ph idx="1"/>
          </p:nvPr>
        </p:nvSpPr>
        <p:spPr>
          <a:xfrm>
            <a:off x="693174" y="825915"/>
            <a:ext cx="11356257" cy="5682611"/>
          </a:xfrm>
        </p:spPr>
        <p:txBody>
          <a:bodyPr>
            <a:noAutofit/>
          </a:bodyPr>
          <a:lstStyle/>
          <a:p>
            <a:pPr algn="just"/>
            <a:r>
              <a:rPr lang="en-US" sz="3200" dirty="0">
                <a:latin typeface="Times New Roman" panose="02020603050405020304" pitchFamily="18" charset="0"/>
                <a:cs typeface="Times New Roman" panose="02020603050405020304" pitchFamily="18" charset="0"/>
              </a:rPr>
              <a:t>Cognition is the ability of an animal’s nervous system to perceive, store, process, and use information gathered by sensory receptors.</a:t>
            </a:r>
          </a:p>
          <a:p>
            <a:pPr algn="just"/>
            <a:r>
              <a:rPr lang="en-US" sz="3200" dirty="0">
                <a:latin typeface="Times New Roman" panose="02020603050405020304" pitchFamily="18" charset="0"/>
                <a:cs typeface="Times New Roman" panose="02020603050405020304" pitchFamily="18" charset="0"/>
              </a:rPr>
              <a:t>The logic of fighting is decidedly suspect in most cases. One animal is going to win and the other will lose.</a:t>
            </a:r>
          </a:p>
          <a:p>
            <a:pPr algn="just"/>
            <a:r>
              <a:rPr lang="en-US" sz="3200" dirty="0">
                <a:latin typeface="Times New Roman" panose="02020603050405020304" pitchFamily="18" charset="0"/>
                <a:cs typeface="Times New Roman" panose="02020603050405020304" pitchFamily="18" charset="0"/>
              </a:rPr>
              <a:t>The loser has gained nothing, and may well have sustained disastrous injury.</a:t>
            </a:r>
          </a:p>
          <a:p>
            <a:pPr algn="just"/>
            <a:r>
              <a:rPr lang="en-US" sz="3200" dirty="0">
                <a:latin typeface="Times New Roman" panose="02020603050405020304" pitchFamily="18" charset="0"/>
                <a:cs typeface="Times New Roman" panose="02020603050405020304" pitchFamily="18" charset="0"/>
              </a:rPr>
              <a:t>Relatively minor injury is likely to have fatal consequences by preventing capture of prey or allowing a predator to catch an individual with, for example, a slight muscle strain.</a:t>
            </a:r>
          </a:p>
          <a:p>
            <a:pPr algn="just"/>
            <a:r>
              <a:rPr lang="en-US" sz="3200" dirty="0">
                <a:latin typeface="Times New Roman" panose="02020603050405020304" pitchFamily="18" charset="0"/>
                <a:cs typeface="Times New Roman" panose="02020603050405020304" pitchFamily="18" charset="0"/>
              </a:rPr>
              <a:t>In case of severe injury, even dearth of looser may occur.</a:t>
            </a:r>
            <a:endParaRPr lang="en-PK"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3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12BD-2282-9C1C-7D42-DD9460574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EEAC3-FC4A-7C83-CD9F-E7D447C29AD0}"/>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1. Habituation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4F9D71-EB88-6F86-771E-579A3A0F4214}"/>
              </a:ext>
            </a:extLst>
          </p:cNvPr>
          <p:cNvSpPr>
            <a:spLocks noGrp="1"/>
          </p:cNvSpPr>
          <p:nvPr>
            <p:ph idx="1"/>
          </p:nvPr>
        </p:nvSpPr>
        <p:spPr>
          <a:xfrm>
            <a:off x="693174" y="1032387"/>
            <a:ext cx="11356257" cy="5682611"/>
          </a:xfrm>
        </p:spPr>
        <p:txBody>
          <a:bodyPr>
            <a:normAutofit fontScale="85000" lnSpcReduction="20000"/>
          </a:bodyPr>
          <a:lstStyle/>
          <a:p>
            <a:pPr algn="just"/>
            <a:r>
              <a:rPr lang="en-US" sz="4000" dirty="0">
                <a:latin typeface="Times New Roman" panose="02020603050405020304" pitchFamily="18" charset="0"/>
                <a:cs typeface="Times New Roman" panose="02020603050405020304" pitchFamily="18" charset="0"/>
              </a:rPr>
              <a:t>Habituation is a loss of responsiveness to stimuli that convey little or no harm (effect).</a:t>
            </a:r>
          </a:p>
          <a:p>
            <a:pPr algn="just"/>
            <a:r>
              <a:rPr lang="en-US" sz="4000" dirty="0">
                <a:latin typeface="Times New Roman" panose="02020603050405020304" pitchFamily="18" charset="0"/>
                <a:cs typeface="Times New Roman" panose="02020603050405020304" pitchFamily="18" charset="0"/>
              </a:rPr>
              <a:t>If a noxious stimulus is applied, the animal becomes sensitized to stimulus.</a:t>
            </a:r>
          </a:p>
          <a:p>
            <a:pPr algn="just"/>
            <a:r>
              <a:rPr lang="en-US" sz="4000" dirty="0">
                <a:latin typeface="Times New Roman" panose="02020603050405020304" pitchFamily="18" charset="0"/>
                <a:cs typeface="Times New Roman" panose="02020603050405020304" pitchFamily="18" charset="0"/>
              </a:rPr>
              <a:t>Habituation is a decrease in response to a stimulus after repeated presentations.</a:t>
            </a:r>
          </a:p>
          <a:p>
            <a:pPr algn="just"/>
            <a:r>
              <a:rPr lang="en-US" sz="4000" dirty="0">
                <a:latin typeface="Times New Roman" panose="02020603050405020304" pitchFamily="18" charset="0"/>
                <a:cs typeface="Times New Roman" panose="02020603050405020304" pitchFamily="18" charset="0"/>
              </a:rPr>
              <a:t>The habituation process is a form of adaptive behavior that is classified as non-associative learning.</a:t>
            </a:r>
          </a:p>
          <a:p>
            <a:pPr algn="just"/>
            <a:r>
              <a:rPr lang="en-US" sz="4000" dirty="0">
                <a:latin typeface="Times New Roman" panose="02020603050405020304" pitchFamily="18" charset="0"/>
                <a:cs typeface="Times New Roman" panose="02020603050405020304" pitchFamily="18" charset="0"/>
              </a:rPr>
              <a:t>‘Habituation is the decrease of a response to a repeated eliciting stimulus that is not due to sensory adaption or motor fatigue.</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93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BB408-5E20-79AD-A1F0-8BEF54EE9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368E7-1F2A-9E34-7703-A6FC2CF1EE19}"/>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8. Animal Cognition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B2BAD9-EEE1-6A13-02C4-1466B6585F5D}"/>
              </a:ext>
            </a:extLst>
          </p:cNvPr>
          <p:cNvSpPr>
            <a:spLocks noGrp="1"/>
          </p:cNvSpPr>
          <p:nvPr>
            <p:ph idx="1"/>
          </p:nvPr>
        </p:nvSpPr>
        <p:spPr>
          <a:xfrm>
            <a:off x="693174" y="825915"/>
            <a:ext cx="11356257" cy="5682611"/>
          </a:xfrm>
        </p:spPr>
        <p:txBody>
          <a:bodyPr>
            <a:noAutofit/>
          </a:bodyPr>
          <a:lstStyle/>
          <a:p>
            <a:pPr algn="just"/>
            <a:r>
              <a:rPr lang="en-US" sz="3270" dirty="0">
                <a:latin typeface="Times New Roman" panose="02020603050405020304" pitchFamily="18" charset="0"/>
                <a:cs typeface="Times New Roman" panose="02020603050405020304" pitchFamily="18" charset="0"/>
              </a:rPr>
              <a:t>Even the winner may be damaged, and must balance the risk of injury with the potential gain in food, territory or mating success.</a:t>
            </a:r>
          </a:p>
          <a:p>
            <a:pPr algn="just"/>
            <a:r>
              <a:rPr lang="en-US" sz="3270" dirty="0">
                <a:latin typeface="Times New Roman" panose="02020603050405020304" pitchFamily="18" charset="0"/>
                <a:cs typeface="Times New Roman" panose="02020603050405020304" pitchFamily="18" charset="0"/>
              </a:rPr>
              <a:t>Threat displays allow animals to assess the likelihood of winning or losing before actually taking the risk of battle.</a:t>
            </a:r>
          </a:p>
          <a:p>
            <a:pPr algn="just"/>
            <a:r>
              <a:rPr lang="en-US" sz="3270" dirty="0">
                <a:latin typeface="Times New Roman" panose="02020603050405020304" pitchFamily="18" charset="0"/>
                <a:cs typeface="Times New Roman" panose="02020603050405020304" pitchFamily="18" charset="0"/>
              </a:rPr>
              <a:t>Agonistic behaviour is social behaviour consisting of threats and combat that settles disputes between individuals in a population.</a:t>
            </a:r>
          </a:p>
          <a:p>
            <a:pPr algn="just"/>
            <a:r>
              <a:rPr lang="en-US" sz="3270" dirty="0">
                <a:latin typeface="Times New Roman" panose="02020603050405020304" pitchFamily="18" charset="0"/>
                <a:cs typeface="Times New Roman" panose="02020603050405020304" pitchFamily="18" charset="0"/>
              </a:rPr>
              <a:t>Rituals involving agonistic behaviour often resolve confrontations between competitors. Agonistic behaviour can directly affect an individual's evolutionary fitness.</a:t>
            </a:r>
          </a:p>
        </p:txBody>
      </p:sp>
    </p:spTree>
    <p:extLst>
      <p:ext uri="{BB962C8B-B14F-4D97-AF65-F5344CB8AC3E}">
        <p14:creationId xmlns:p14="http://schemas.microsoft.com/office/powerpoint/2010/main" val="2082893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28F6-72A7-AF93-D5F3-17A57D0B5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A621A-2856-32E3-F6F1-9ECD6E13ADB8}"/>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8. Animal Cognition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9DEA39-AF8C-9B22-8770-7B092E9DDE29}"/>
              </a:ext>
            </a:extLst>
          </p:cNvPr>
          <p:cNvSpPr>
            <a:spLocks noGrp="1"/>
          </p:cNvSpPr>
          <p:nvPr>
            <p:ph idx="1"/>
          </p:nvPr>
        </p:nvSpPr>
        <p:spPr>
          <a:xfrm>
            <a:off x="693174" y="825915"/>
            <a:ext cx="11356257" cy="5682611"/>
          </a:xfrm>
        </p:spPr>
        <p:txBody>
          <a:bodyPr>
            <a:noAutofit/>
          </a:bodyPr>
          <a:lstStyle/>
          <a:p>
            <a:pPr algn="just"/>
            <a:r>
              <a:rPr lang="en-US" sz="4000" dirty="0">
                <a:latin typeface="Times New Roman" panose="02020603050405020304" pitchFamily="18" charset="0"/>
                <a:cs typeface="Times New Roman" panose="02020603050405020304" pitchFamily="18" charset="0"/>
              </a:rPr>
              <a:t>The victor often gains first or exclusive access to mates, food, etc.</a:t>
            </a:r>
          </a:p>
          <a:p>
            <a:pPr algn="just"/>
            <a:r>
              <a:rPr lang="en-US" sz="4000" dirty="0">
                <a:latin typeface="Times New Roman" panose="02020603050405020304" pitchFamily="18" charset="0"/>
                <a:cs typeface="Times New Roman" panose="02020603050405020304" pitchFamily="18" charset="0"/>
              </a:rPr>
              <a:t>Threat displays usually involve displaying either strength is usually enough for the smaller or weaker to realize that further conflict would be pointless.</a:t>
            </a:r>
          </a:p>
          <a:p>
            <a:pPr algn="just"/>
            <a:r>
              <a:rPr lang="en-US" sz="4000" dirty="0">
                <a:latin typeface="Times New Roman" panose="02020603050405020304" pitchFamily="18" charset="0"/>
                <a:cs typeface="Times New Roman" panose="02020603050405020304" pitchFamily="18" charset="0"/>
              </a:rPr>
              <a:t>Problem solving can be learned by observing the behavior of other animals.</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333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E5AA-415F-06BC-91E1-51E56CE2182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EF0DECA-CC70-08B6-55C7-07492A63709E}"/>
              </a:ext>
            </a:extLst>
          </p:cNvPr>
          <p:cNvPicPr>
            <a:picLocks noChangeAspect="1"/>
          </p:cNvPicPr>
          <p:nvPr/>
        </p:nvPicPr>
        <p:blipFill>
          <a:blip r:embed="rId2"/>
          <a:stretch>
            <a:fillRect/>
          </a:stretch>
        </p:blipFill>
        <p:spPr>
          <a:xfrm>
            <a:off x="652616" y="0"/>
            <a:ext cx="10886767" cy="6861854"/>
          </a:xfrm>
          <a:prstGeom prst="rect">
            <a:avLst/>
          </a:prstGeom>
        </p:spPr>
      </p:pic>
    </p:spTree>
    <p:extLst>
      <p:ext uri="{BB962C8B-B14F-4D97-AF65-F5344CB8AC3E}">
        <p14:creationId xmlns:p14="http://schemas.microsoft.com/office/powerpoint/2010/main" val="324425909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5658-D1BE-8DA7-E845-7871E821B9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F7862-FE5B-D3D0-7CDE-7ED7E84CB99B}"/>
              </a:ext>
            </a:extLst>
          </p:cNvPr>
          <p:cNvSpPr>
            <a:spLocks noGrp="1"/>
          </p:cNvSpPr>
          <p:nvPr>
            <p:ph idx="1"/>
          </p:nvPr>
        </p:nvSpPr>
        <p:spPr>
          <a:xfrm>
            <a:off x="1027470" y="2462980"/>
            <a:ext cx="10564761" cy="2182761"/>
          </a:xfrm>
        </p:spPr>
        <p:txBody>
          <a:bodyPr>
            <a:normAutofit/>
          </a:bodyPr>
          <a:lstStyle/>
          <a:p>
            <a:pPr marL="0" indent="0" algn="just">
              <a:buNone/>
            </a:pPr>
            <a:r>
              <a:rPr lang="en-US" sz="129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3871659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01EB-9BF0-1FF8-7642-3EC13D4F7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34FAE-06C0-08FA-254B-72CFD0583F39}"/>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1. Habituation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878E5B-F457-33FD-08EC-A91F2ACF04A1}"/>
              </a:ext>
            </a:extLst>
          </p:cNvPr>
          <p:cNvSpPr>
            <a:spLocks noGrp="1"/>
          </p:cNvSpPr>
          <p:nvPr>
            <p:ph idx="1"/>
          </p:nvPr>
        </p:nvSpPr>
        <p:spPr>
          <a:xfrm>
            <a:off x="693174" y="1032387"/>
            <a:ext cx="11356257" cy="5682611"/>
          </a:xfrm>
        </p:spPr>
        <p:txBody>
          <a:bodyPr>
            <a:normAutofit/>
          </a:bodyPr>
          <a:lstStyle/>
          <a:p>
            <a:pPr algn="just"/>
            <a:r>
              <a:rPr lang="en-US" sz="4000" dirty="0">
                <a:latin typeface="Times New Roman" panose="02020603050405020304" pitchFamily="18" charset="0"/>
                <a:cs typeface="Times New Roman" panose="02020603050405020304" pitchFamily="18" charset="0"/>
              </a:rPr>
              <a:t>Sensory adaptation occurs when an animal can no longer detect the stimulus as efficiently as when first presented and motor fatigue suggests that an animal is able to detect the stimulus but can no longer respond efficiently.</a:t>
            </a:r>
          </a:p>
          <a:p>
            <a:pPr algn="just"/>
            <a:r>
              <a:rPr lang="en-US" sz="4000" dirty="0">
                <a:latin typeface="Times New Roman" panose="02020603050405020304" pitchFamily="18" charset="0"/>
                <a:cs typeface="Times New Roman" panose="02020603050405020304" pitchFamily="18" charset="0"/>
              </a:rPr>
              <a:t>Habituation is a non-associative process, however, is a learned adaption to the repeated presentation of a stimulus, not a reduction in sensory or motor ability.</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158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4ADBD-635C-005F-BA79-F3C24D01B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1A126-4B14-B1E0-05BA-B074BC84D27C}"/>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1. Habituation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08E15C-2470-FFDE-CE27-36BC9E5F2FDE}"/>
              </a:ext>
            </a:extLst>
          </p:cNvPr>
          <p:cNvSpPr>
            <a:spLocks noGrp="1"/>
          </p:cNvSpPr>
          <p:nvPr>
            <p:ph idx="1"/>
          </p:nvPr>
        </p:nvSpPr>
        <p:spPr>
          <a:xfrm>
            <a:off x="693174" y="1032387"/>
            <a:ext cx="11356257" cy="5682611"/>
          </a:xfrm>
        </p:spPr>
        <p:txBody>
          <a:bodyPr>
            <a:normAutofit/>
          </a:bodyPr>
          <a:lstStyle/>
          <a:p>
            <a:pPr algn="just"/>
            <a:r>
              <a:rPr lang="en-US" sz="4000" dirty="0">
                <a:latin typeface="Times New Roman" panose="02020603050405020304" pitchFamily="18" charset="0"/>
                <a:cs typeface="Times New Roman" panose="02020603050405020304" pitchFamily="18" charset="0"/>
              </a:rPr>
              <a:t>The characteristics first described by Thompson and Spence.</a:t>
            </a:r>
          </a:p>
          <a:p>
            <a:pPr algn="just"/>
            <a:r>
              <a:rPr lang="en-US" sz="4000" dirty="0">
                <a:latin typeface="Times New Roman" panose="02020603050405020304" pitchFamily="18" charset="0"/>
                <a:cs typeface="Times New Roman" panose="02020603050405020304" pitchFamily="18" charset="0"/>
              </a:rPr>
              <a:t>Repeated presentation of a stimulus will Cause a decrease in reaction to the stimulus.</a:t>
            </a:r>
          </a:p>
          <a:p>
            <a:pPr algn="just"/>
            <a:r>
              <a:rPr lang="en-US" sz="4000" dirty="0">
                <a:latin typeface="Times New Roman" panose="02020603050405020304" pitchFamily="18" charset="0"/>
                <a:cs typeface="Times New Roman" panose="02020603050405020304" pitchFamily="18" charset="0"/>
              </a:rPr>
              <a:t>Habituation is learned behavior which allows animal to disregard meaningless stimuli; ignore repeated, irrelevant stimulus</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81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FCA90-B05A-3B9B-DFE6-A63D92B71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32A64-2A91-2BB7-948E-4F7A0882FC4B}"/>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Examples of Habituation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B901A4-058A-4B49-7D54-92F4EF01E28A}"/>
              </a:ext>
            </a:extLst>
          </p:cNvPr>
          <p:cNvSpPr>
            <a:spLocks noGrp="1"/>
          </p:cNvSpPr>
          <p:nvPr>
            <p:ph idx="1"/>
          </p:nvPr>
        </p:nvSpPr>
        <p:spPr>
          <a:xfrm>
            <a:off x="693174" y="1032387"/>
            <a:ext cx="11356257" cy="5682611"/>
          </a:xfrm>
        </p:spPr>
        <p:txBody>
          <a:bodyPr>
            <a:normAutofit fontScale="92500" lnSpcReduction="20000"/>
          </a:bodyPr>
          <a:lstStyle/>
          <a:p>
            <a:pPr algn="just"/>
            <a:r>
              <a:rPr lang="en-US" sz="4000" dirty="0">
                <a:latin typeface="Times New Roman" panose="02020603050405020304" pitchFamily="18" charset="0"/>
                <a:cs typeface="Times New Roman" panose="02020603050405020304" pitchFamily="18" charset="0"/>
              </a:rPr>
              <a:t>Prairie dogs, give alarm calls when mammals, large birds, or snakes approach.</a:t>
            </a:r>
          </a:p>
          <a:p>
            <a:pPr algn="just"/>
            <a:r>
              <a:rPr lang="en-US" sz="4000" dirty="0">
                <a:latin typeface="Times New Roman" panose="02020603050405020304" pitchFamily="18" charset="0"/>
                <a:cs typeface="Times New Roman" panose="02020603050405020304" pitchFamily="18" charset="0"/>
              </a:rPr>
              <a:t>Individual prairie dogs are particularly susceptible to becoming food for a coyote, hawk, or rattlesnake, but collectively they are quite well-defended, as their alarm calls facilitate escape in burrows.</a:t>
            </a:r>
          </a:p>
          <a:p>
            <a:pPr algn="just"/>
            <a:r>
              <a:rPr lang="en-US" sz="4000" dirty="0">
                <a:latin typeface="Times New Roman" panose="02020603050405020304" pitchFamily="18" charset="0"/>
                <a:cs typeface="Times New Roman" panose="02020603050405020304" pitchFamily="18" charset="0"/>
              </a:rPr>
              <a:t>When prairie dog towns are located near trails used by humans, giving alarm calls every time a person walks by is a waste of time and energy for the group.</a:t>
            </a:r>
          </a:p>
          <a:p>
            <a:pPr algn="just"/>
            <a:r>
              <a:rPr lang="en-US" sz="4000" dirty="0">
                <a:latin typeface="Times New Roman" panose="02020603050405020304" pitchFamily="18" charset="0"/>
                <a:cs typeface="Times New Roman" panose="02020603050405020304" pitchFamily="18" charset="0"/>
              </a:rPr>
              <a:t>Habituation to humans to an important adaptation in this context.</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621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9DA9-2FA2-8477-BD30-5F8E89EE7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5283A-85CC-640B-6742-E16EC71482B4}"/>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Examples of Habituation</a:t>
            </a:r>
            <a:endParaRPr lang="en-PK"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7320FBF-5408-D2E4-B034-81EEF80B918E}"/>
              </a:ext>
            </a:extLst>
          </p:cNvPr>
          <p:cNvPicPr>
            <a:picLocks noChangeAspect="1"/>
          </p:cNvPicPr>
          <p:nvPr/>
        </p:nvPicPr>
        <p:blipFill>
          <a:blip r:embed="rId2"/>
          <a:stretch>
            <a:fillRect/>
          </a:stretch>
        </p:blipFill>
        <p:spPr>
          <a:xfrm>
            <a:off x="865008" y="1032387"/>
            <a:ext cx="10461984" cy="5825613"/>
          </a:xfrm>
          <a:prstGeom prst="rect">
            <a:avLst/>
          </a:prstGeom>
        </p:spPr>
      </p:pic>
    </p:spTree>
    <p:extLst>
      <p:ext uri="{BB962C8B-B14F-4D97-AF65-F5344CB8AC3E}">
        <p14:creationId xmlns:p14="http://schemas.microsoft.com/office/powerpoint/2010/main" val="30062510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1688-A80B-834A-158A-404F585D8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162E7-3934-F225-920D-A7C4A6B3C9CA}"/>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Examples of Habituation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B86DE9-F322-8091-C612-0905D29CB08A}"/>
              </a:ext>
            </a:extLst>
          </p:cNvPr>
          <p:cNvSpPr>
            <a:spLocks noGrp="1"/>
          </p:cNvSpPr>
          <p:nvPr>
            <p:ph idx="1"/>
          </p:nvPr>
        </p:nvSpPr>
        <p:spPr>
          <a:xfrm>
            <a:off x="693174" y="1032387"/>
            <a:ext cx="11356257" cy="5682611"/>
          </a:xfrm>
        </p:spPr>
        <p:txBody>
          <a:bodyPr>
            <a:noAutofit/>
          </a:bodyPr>
          <a:lstStyle/>
          <a:p>
            <a:pPr algn="just"/>
            <a:r>
              <a:rPr lang="en-US" sz="3000" dirty="0">
                <a:latin typeface="Times New Roman" panose="02020603050405020304" pitchFamily="18" charset="0"/>
                <a:cs typeface="Times New Roman" panose="02020603050405020304" pitchFamily="18" charset="0"/>
              </a:rPr>
              <a:t>Classic example of habituation is the following observation on the snail Helix.</a:t>
            </a:r>
          </a:p>
          <a:p>
            <a:pPr algn="just"/>
            <a:r>
              <a:rPr lang="en-US" sz="3000" dirty="0">
                <a:latin typeface="Times New Roman" panose="02020603050405020304" pitchFamily="18" charset="0"/>
                <a:cs typeface="Times New Roman" panose="02020603050405020304" pitchFamily="18" charset="0"/>
              </a:rPr>
              <a:t>If the snail is moving along a wooden surface, it will immediately withdraw into its shell, if the experimenter taps on the surface.</a:t>
            </a:r>
          </a:p>
          <a:p>
            <a:pPr algn="just"/>
            <a:r>
              <a:rPr lang="en-US" sz="3000" dirty="0">
                <a:latin typeface="Times New Roman" panose="02020603050405020304" pitchFamily="18" charset="0"/>
                <a:cs typeface="Times New Roman" panose="02020603050405020304" pitchFamily="18" charset="0"/>
              </a:rPr>
              <a:t>It emerges after a pause, only to withdraw again if the tap is repeated.</a:t>
            </a:r>
          </a:p>
          <a:p>
            <a:pPr algn="just"/>
            <a:r>
              <a:rPr lang="en-US" sz="3000" dirty="0">
                <a:latin typeface="Times New Roman" panose="02020603050405020304" pitchFamily="18" charset="0"/>
                <a:cs typeface="Times New Roman" panose="02020603050405020304" pitchFamily="18" charset="0"/>
              </a:rPr>
              <a:t>But continued repetition of the same tapping at regular intervals elicits a briefer and more perfunctory withdrawal response.</a:t>
            </a:r>
          </a:p>
          <a:p>
            <a:pPr algn="just"/>
            <a:r>
              <a:rPr lang="en-US" sz="3000" dirty="0">
                <a:latin typeface="Times New Roman" panose="02020603050405020304" pitchFamily="18" charset="0"/>
                <a:cs typeface="Times New Roman" panose="02020603050405020304" pitchFamily="18" charset="0"/>
              </a:rPr>
              <a:t>Eventually, the stimulus, which initially elicited a clear-cut, immediate response, has no detectable effect on the snail’s behaviour. Habituation has occurred.</a:t>
            </a:r>
            <a:endParaRPr lang="en-PK"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057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245</TotalTime>
  <Words>2185</Words>
  <Application>Microsoft Office PowerPoint</Application>
  <PresentationFormat>Widescreen</PresentationFormat>
  <Paragraphs>117</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Century Gothic</vt:lpstr>
      <vt:lpstr>Times New Roman</vt:lpstr>
      <vt:lpstr>Wingdings</vt:lpstr>
      <vt:lpstr>Wingdings 3</vt:lpstr>
      <vt:lpstr>Ion</vt:lpstr>
      <vt:lpstr>Subject:  Animal Behaviour  (ZOL-509)</vt:lpstr>
      <vt:lpstr>LEARNING</vt:lpstr>
      <vt:lpstr>TYPES OF LEARNING</vt:lpstr>
      <vt:lpstr>1. Habituation</vt:lpstr>
      <vt:lpstr>1. Habituation</vt:lpstr>
      <vt:lpstr>1. Habituation</vt:lpstr>
      <vt:lpstr>Examples of Habituation</vt:lpstr>
      <vt:lpstr>Examples of Habituation</vt:lpstr>
      <vt:lpstr>Examples of Habituation</vt:lpstr>
      <vt:lpstr>PowerPoint Presentation</vt:lpstr>
      <vt:lpstr>2. Imprinting</vt:lpstr>
      <vt:lpstr>PowerPoint Presentation</vt:lpstr>
      <vt:lpstr>2. Imprinting</vt:lpstr>
      <vt:lpstr>PowerPoint Presentation</vt:lpstr>
      <vt:lpstr>PowerPoint Presentation</vt:lpstr>
      <vt:lpstr>PowerPoint Presentation</vt:lpstr>
      <vt:lpstr>PowerPoint Presentation</vt:lpstr>
      <vt:lpstr>PowerPoint Presentation</vt:lpstr>
      <vt:lpstr>3. Conditional Learning</vt:lpstr>
      <vt:lpstr>2. Conditional Learning</vt:lpstr>
      <vt:lpstr>2. Conditional Learning</vt:lpstr>
      <vt:lpstr>PowerPoint Presentation</vt:lpstr>
      <vt:lpstr>PowerPoint Presentation</vt:lpstr>
      <vt:lpstr>4. Trial and Error Learning</vt:lpstr>
      <vt:lpstr>Thorndike Puzzle Experiment on Cats</vt:lpstr>
      <vt:lpstr>PowerPoint Presentation</vt:lpstr>
      <vt:lpstr>PowerPoint Presentation</vt:lpstr>
      <vt:lpstr>5. Latent Learning</vt:lpstr>
      <vt:lpstr>5. Latent Learning</vt:lpstr>
      <vt:lpstr>PowerPoint Presentation</vt:lpstr>
      <vt:lpstr>5. Latent Learning</vt:lpstr>
      <vt:lpstr>6. Insight Learning</vt:lpstr>
      <vt:lpstr>6. Insight Learning</vt:lpstr>
      <vt:lpstr>6. Insight Learning</vt:lpstr>
      <vt:lpstr>PowerPoint Presentation</vt:lpstr>
      <vt:lpstr>PowerPoint Presentation</vt:lpstr>
      <vt:lpstr>7. Reasoning</vt:lpstr>
      <vt:lpstr>PowerPoint Presentation</vt:lpstr>
      <vt:lpstr>8. Animal Cognition</vt:lpstr>
      <vt:lpstr>8. Animal Cognition</vt:lpstr>
      <vt:lpstr>8. Animal Cognition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Shozab Seemab Khan</dc:creator>
  <cp:lastModifiedBy>Shozab Seemab Khan</cp:lastModifiedBy>
  <cp:revision>189</cp:revision>
  <dcterms:created xsi:type="dcterms:W3CDTF">2024-11-25T06:30:27Z</dcterms:created>
  <dcterms:modified xsi:type="dcterms:W3CDTF">2024-12-18T06:37:31Z</dcterms:modified>
</cp:coreProperties>
</file>