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1"/>
  </p:notesMasterIdLst>
  <p:sldIdLst>
    <p:sldId id="256" r:id="rId2"/>
    <p:sldId id="338" r:id="rId3"/>
    <p:sldId id="428" r:id="rId4"/>
    <p:sldId id="429" r:id="rId5"/>
    <p:sldId id="430" r:id="rId6"/>
    <p:sldId id="431" r:id="rId7"/>
    <p:sldId id="432" r:id="rId8"/>
    <p:sldId id="433" r:id="rId9"/>
    <p:sldId id="434" r:id="rId10"/>
    <p:sldId id="435" r:id="rId11"/>
    <p:sldId id="436" r:id="rId12"/>
    <p:sldId id="437" r:id="rId13"/>
    <p:sldId id="443" r:id="rId14"/>
    <p:sldId id="438" r:id="rId15"/>
    <p:sldId id="439" r:id="rId16"/>
    <p:sldId id="440" r:id="rId17"/>
    <p:sldId id="441" r:id="rId18"/>
    <p:sldId id="442" r:id="rId19"/>
    <p:sldId id="276"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83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PK"/>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B0A938-54C7-444B-9015-209030B36C75}" type="datetimeFigureOut">
              <a:rPr lang="en-PK" smtClean="0"/>
              <a:t>14/01/2025</a:t>
            </a:fld>
            <a:endParaRPr lang="en-PK"/>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PK"/>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K"/>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PK"/>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2476D9-CC70-44B2-8D27-ABA3DCA54920}" type="slidenum">
              <a:rPr lang="en-PK" smtClean="0"/>
              <a:t>‹#›</a:t>
            </a:fld>
            <a:endParaRPr lang="en-PK"/>
          </a:p>
        </p:txBody>
      </p:sp>
    </p:spTree>
    <p:extLst>
      <p:ext uri="{BB962C8B-B14F-4D97-AF65-F5344CB8AC3E}">
        <p14:creationId xmlns:p14="http://schemas.microsoft.com/office/powerpoint/2010/main" val="16059365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92C8A1A-AEA3-4FDB-9647-F6935A0076A4}" type="datetimeFigureOut">
              <a:rPr lang="en-PK" smtClean="0"/>
              <a:t>14/01/2025</a:t>
            </a:fld>
            <a:endParaRPr lang="en-PK"/>
          </a:p>
        </p:txBody>
      </p:sp>
      <p:sp>
        <p:nvSpPr>
          <p:cNvPr id="5" name="Footer Placeholder 4"/>
          <p:cNvSpPr>
            <a:spLocks noGrp="1"/>
          </p:cNvSpPr>
          <p:nvPr>
            <p:ph type="ftr" sz="quarter" idx="11"/>
          </p:nvPr>
        </p:nvSpPr>
        <p:spPr/>
        <p:txBody>
          <a:bodyPr/>
          <a:lstStyle/>
          <a:p>
            <a:endParaRPr lang="en-PK"/>
          </a:p>
        </p:txBody>
      </p:sp>
      <p:sp>
        <p:nvSpPr>
          <p:cNvPr id="6" name="Slide Number Placeholder 5"/>
          <p:cNvSpPr>
            <a:spLocks noGrp="1"/>
          </p:cNvSpPr>
          <p:nvPr>
            <p:ph type="sldNum" sz="quarter" idx="12"/>
          </p:nvPr>
        </p:nvSpPr>
        <p:spPr/>
        <p:txBody>
          <a:bodyPr/>
          <a:lstStyle/>
          <a:p>
            <a:fld id="{D9D9AD2A-5B33-4A65-B7CD-7080CF82C269}" type="slidenum">
              <a:rPr lang="en-PK" smtClean="0"/>
              <a:t>‹#›</a:t>
            </a:fld>
            <a:endParaRPr lang="en-PK"/>
          </a:p>
        </p:txBody>
      </p:sp>
    </p:spTree>
    <p:extLst>
      <p:ext uri="{BB962C8B-B14F-4D97-AF65-F5344CB8AC3E}">
        <p14:creationId xmlns:p14="http://schemas.microsoft.com/office/powerpoint/2010/main" val="2305205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92C8A1A-AEA3-4FDB-9647-F6935A0076A4}" type="datetimeFigureOut">
              <a:rPr lang="en-PK" smtClean="0"/>
              <a:t>14/01/2025</a:t>
            </a:fld>
            <a:endParaRPr lang="en-PK"/>
          </a:p>
        </p:txBody>
      </p:sp>
      <p:sp>
        <p:nvSpPr>
          <p:cNvPr id="6" name="Footer Placeholder 5"/>
          <p:cNvSpPr>
            <a:spLocks noGrp="1"/>
          </p:cNvSpPr>
          <p:nvPr>
            <p:ph type="ftr" sz="quarter" idx="11"/>
          </p:nvPr>
        </p:nvSpPr>
        <p:spPr/>
        <p:txBody>
          <a:bodyPr/>
          <a:lstStyle/>
          <a:p>
            <a:endParaRPr lang="en-PK"/>
          </a:p>
        </p:txBody>
      </p:sp>
      <p:sp>
        <p:nvSpPr>
          <p:cNvPr id="7" name="Slide Number Placeholder 6"/>
          <p:cNvSpPr>
            <a:spLocks noGrp="1"/>
          </p:cNvSpPr>
          <p:nvPr>
            <p:ph type="sldNum" sz="quarter" idx="12"/>
          </p:nvPr>
        </p:nvSpPr>
        <p:spPr/>
        <p:txBody>
          <a:bodyPr/>
          <a:lstStyle/>
          <a:p>
            <a:fld id="{D9D9AD2A-5B33-4A65-B7CD-7080CF82C269}" type="slidenum">
              <a:rPr lang="en-PK" smtClean="0"/>
              <a:t>‹#›</a:t>
            </a:fld>
            <a:endParaRPr lang="en-PK"/>
          </a:p>
        </p:txBody>
      </p:sp>
    </p:spTree>
    <p:extLst>
      <p:ext uri="{BB962C8B-B14F-4D97-AF65-F5344CB8AC3E}">
        <p14:creationId xmlns:p14="http://schemas.microsoft.com/office/powerpoint/2010/main" val="18351359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B92C8A1A-AEA3-4FDB-9647-F6935A0076A4}" type="datetimeFigureOut">
              <a:rPr lang="en-PK" smtClean="0"/>
              <a:t>14/01/2025</a:t>
            </a:fld>
            <a:endParaRPr lang="en-PK"/>
          </a:p>
        </p:txBody>
      </p:sp>
      <p:sp>
        <p:nvSpPr>
          <p:cNvPr id="5" name="Footer Placeholder 4"/>
          <p:cNvSpPr>
            <a:spLocks noGrp="1"/>
          </p:cNvSpPr>
          <p:nvPr>
            <p:ph type="ftr" sz="quarter" idx="11"/>
          </p:nvPr>
        </p:nvSpPr>
        <p:spPr/>
        <p:txBody>
          <a:bodyPr/>
          <a:lstStyle/>
          <a:p>
            <a:endParaRPr lang="en-PK"/>
          </a:p>
        </p:txBody>
      </p:sp>
      <p:sp>
        <p:nvSpPr>
          <p:cNvPr id="6" name="Slide Number Placeholder 5"/>
          <p:cNvSpPr>
            <a:spLocks noGrp="1"/>
          </p:cNvSpPr>
          <p:nvPr>
            <p:ph type="sldNum" sz="quarter" idx="12"/>
          </p:nvPr>
        </p:nvSpPr>
        <p:spPr/>
        <p:txBody>
          <a:bodyPr/>
          <a:lstStyle/>
          <a:p>
            <a:fld id="{D9D9AD2A-5B33-4A65-B7CD-7080CF82C269}" type="slidenum">
              <a:rPr lang="en-PK" smtClean="0"/>
              <a:t>‹#›</a:t>
            </a:fld>
            <a:endParaRPr lang="en-PK"/>
          </a:p>
        </p:txBody>
      </p:sp>
    </p:spTree>
    <p:extLst>
      <p:ext uri="{BB962C8B-B14F-4D97-AF65-F5344CB8AC3E}">
        <p14:creationId xmlns:p14="http://schemas.microsoft.com/office/powerpoint/2010/main" val="42309219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B92C8A1A-AEA3-4FDB-9647-F6935A0076A4}" type="datetimeFigureOut">
              <a:rPr lang="en-PK" smtClean="0"/>
              <a:t>14/01/2025</a:t>
            </a:fld>
            <a:endParaRPr lang="en-PK"/>
          </a:p>
        </p:txBody>
      </p:sp>
      <p:sp>
        <p:nvSpPr>
          <p:cNvPr id="5" name="Footer Placeholder 4"/>
          <p:cNvSpPr>
            <a:spLocks noGrp="1"/>
          </p:cNvSpPr>
          <p:nvPr>
            <p:ph type="ftr" sz="quarter" idx="11"/>
          </p:nvPr>
        </p:nvSpPr>
        <p:spPr/>
        <p:txBody>
          <a:bodyPr/>
          <a:lstStyle/>
          <a:p>
            <a:endParaRPr lang="en-PK"/>
          </a:p>
        </p:txBody>
      </p:sp>
      <p:sp>
        <p:nvSpPr>
          <p:cNvPr id="6" name="Slide Number Placeholder 5"/>
          <p:cNvSpPr>
            <a:spLocks noGrp="1"/>
          </p:cNvSpPr>
          <p:nvPr>
            <p:ph type="sldNum" sz="quarter" idx="12"/>
          </p:nvPr>
        </p:nvSpPr>
        <p:spPr/>
        <p:txBody>
          <a:bodyPr/>
          <a:lstStyle/>
          <a:p>
            <a:fld id="{D9D9AD2A-5B33-4A65-B7CD-7080CF82C269}" type="slidenum">
              <a:rPr lang="en-PK" smtClean="0"/>
              <a:t>‹#›</a:t>
            </a:fld>
            <a:endParaRPr lang="en-PK"/>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4038251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92C8A1A-AEA3-4FDB-9647-F6935A0076A4}" type="datetimeFigureOut">
              <a:rPr lang="en-PK" smtClean="0"/>
              <a:t>14/01/2025</a:t>
            </a:fld>
            <a:endParaRPr lang="en-PK"/>
          </a:p>
        </p:txBody>
      </p:sp>
      <p:sp>
        <p:nvSpPr>
          <p:cNvPr id="5" name="Footer Placeholder 4"/>
          <p:cNvSpPr>
            <a:spLocks noGrp="1"/>
          </p:cNvSpPr>
          <p:nvPr>
            <p:ph type="ftr" sz="quarter" idx="11"/>
          </p:nvPr>
        </p:nvSpPr>
        <p:spPr/>
        <p:txBody>
          <a:bodyPr/>
          <a:lstStyle/>
          <a:p>
            <a:endParaRPr lang="en-PK"/>
          </a:p>
        </p:txBody>
      </p:sp>
      <p:sp>
        <p:nvSpPr>
          <p:cNvPr id="6" name="Slide Number Placeholder 5"/>
          <p:cNvSpPr>
            <a:spLocks noGrp="1"/>
          </p:cNvSpPr>
          <p:nvPr>
            <p:ph type="sldNum" sz="quarter" idx="12"/>
          </p:nvPr>
        </p:nvSpPr>
        <p:spPr/>
        <p:txBody>
          <a:bodyPr/>
          <a:lstStyle/>
          <a:p>
            <a:fld id="{D9D9AD2A-5B33-4A65-B7CD-7080CF82C269}" type="slidenum">
              <a:rPr lang="en-PK" smtClean="0"/>
              <a:t>‹#›</a:t>
            </a:fld>
            <a:endParaRPr lang="en-PK"/>
          </a:p>
        </p:txBody>
      </p:sp>
    </p:spTree>
    <p:extLst>
      <p:ext uri="{BB962C8B-B14F-4D97-AF65-F5344CB8AC3E}">
        <p14:creationId xmlns:p14="http://schemas.microsoft.com/office/powerpoint/2010/main" val="32337679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92C8A1A-AEA3-4FDB-9647-F6935A0076A4}" type="datetimeFigureOut">
              <a:rPr lang="en-PK" smtClean="0"/>
              <a:t>14/01/2025</a:t>
            </a:fld>
            <a:endParaRPr lang="en-PK"/>
          </a:p>
        </p:txBody>
      </p:sp>
      <p:sp>
        <p:nvSpPr>
          <p:cNvPr id="4" name="Footer Placeholder 4"/>
          <p:cNvSpPr>
            <a:spLocks noGrp="1"/>
          </p:cNvSpPr>
          <p:nvPr>
            <p:ph type="ftr" sz="quarter" idx="11"/>
          </p:nvPr>
        </p:nvSpPr>
        <p:spPr/>
        <p:txBody>
          <a:bodyPr/>
          <a:lstStyle/>
          <a:p>
            <a:endParaRPr lang="en-PK"/>
          </a:p>
        </p:txBody>
      </p:sp>
      <p:sp>
        <p:nvSpPr>
          <p:cNvPr id="6" name="Slide Number Placeholder 5"/>
          <p:cNvSpPr>
            <a:spLocks noGrp="1"/>
          </p:cNvSpPr>
          <p:nvPr>
            <p:ph type="sldNum" sz="quarter" idx="12"/>
          </p:nvPr>
        </p:nvSpPr>
        <p:spPr/>
        <p:txBody>
          <a:bodyPr/>
          <a:lstStyle/>
          <a:p>
            <a:fld id="{D9D9AD2A-5B33-4A65-B7CD-7080CF82C269}" type="slidenum">
              <a:rPr lang="en-PK" smtClean="0"/>
              <a:t>‹#›</a:t>
            </a:fld>
            <a:endParaRPr lang="en-PK"/>
          </a:p>
        </p:txBody>
      </p:sp>
    </p:spTree>
    <p:extLst>
      <p:ext uri="{BB962C8B-B14F-4D97-AF65-F5344CB8AC3E}">
        <p14:creationId xmlns:p14="http://schemas.microsoft.com/office/powerpoint/2010/main" val="29566103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92C8A1A-AEA3-4FDB-9647-F6935A0076A4}" type="datetimeFigureOut">
              <a:rPr lang="en-PK" smtClean="0"/>
              <a:t>14/01/2025</a:t>
            </a:fld>
            <a:endParaRPr lang="en-PK"/>
          </a:p>
        </p:txBody>
      </p:sp>
      <p:sp>
        <p:nvSpPr>
          <p:cNvPr id="4" name="Footer Placeholder 4"/>
          <p:cNvSpPr>
            <a:spLocks noGrp="1"/>
          </p:cNvSpPr>
          <p:nvPr>
            <p:ph type="ftr" sz="quarter" idx="11"/>
          </p:nvPr>
        </p:nvSpPr>
        <p:spPr/>
        <p:txBody>
          <a:bodyPr/>
          <a:lstStyle/>
          <a:p>
            <a:endParaRPr lang="en-PK"/>
          </a:p>
        </p:txBody>
      </p:sp>
      <p:sp>
        <p:nvSpPr>
          <p:cNvPr id="6" name="Slide Number Placeholder 5"/>
          <p:cNvSpPr>
            <a:spLocks noGrp="1"/>
          </p:cNvSpPr>
          <p:nvPr>
            <p:ph type="sldNum" sz="quarter" idx="12"/>
          </p:nvPr>
        </p:nvSpPr>
        <p:spPr/>
        <p:txBody>
          <a:bodyPr/>
          <a:lstStyle/>
          <a:p>
            <a:fld id="{D9D9AD2A-5B33-4A65-B7CD-7080CF82C269}" type="slidenum">
              <a:rPr lang="en-PK" smtClean="0"/>
              <a:t>‹#›</a:t>
            </a:fld>
            <a:endParaRPr lang="en-PK"/>
          </a:p>
        </p:txBody>
      </p:sp>
    </p:spTree>
    <p:extLst>
      <p:ext uri="{BB962C8B-B14F-4D97-AF65-F5344CB8AC3E}">
        <p14:creationId xmlns:p14="http://schemas.microsoft.com/office/powerpoint/2010/main" val="33374766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92C8A1A-AEA3-4FDB-9647-F6935A0076A4}" type="datetimeFigureOut">
              <a:rPr lang="en-PK" smtClean="0"/>
              <a:t>14/01/2025</a:t>
            </a:fld>
            <a:endParaRPr lang="en-PK"/>
          </a:p>
        </p:txBody>
      </p:sp>
      <p:sp>
        <p:nvSpPr>
          <p:cNvPr id="5" name="Footer Placeholder 4"/>
          <p:cNvSpPr>
            <a:spLocks noGrp="1"/>
          </p:cNvSpPr>
          <p:nvPr>
            <p:ph type="ftr" sz="quarter" idx="11"/>
          </p:nvPr>
        </p:nvSpPr>
        <p:spPr/>
        <p:txBody>
          <a:bodyPr/>
          <a:lstStyle/>
          <a:p>
            <a:endParaRPr lang="en-PK"/>
          </a:p>
        </p:txBody>
      </p:sp>
      <p:sp>
        <p:nvSpPr>
          <p:cNvPr id="6" name="Slide Number Placeholder 5"/>
          <p:cNvSpPr>
            <a:spLocks noGrp="1"/>
          </p:cNvSpPr>
          <p:nvPr>
            <p:ph type="sldNum" sz="quarter" idx="12"/>
          </p:nvPr>
        </p:nvSpPr>
        <p:spPr/>
        <p:txBody>
          <a:bodyPr/>
          <a:lstStyle/>
          <a:p>
            <a:fld id="{D9D9AD2A-5B33-4A65-B7CD-7080CF82C269}" type="slidenum">
              <a:rPr lang="en-PK" smtClean="0"/>
              <a:t>‹#›</a:t>
            </a:fld>
            <a:endParaRPr lang="en-PK"/>
          </a:p>
        </p:txBody>
      </p:sp>
    </p:spTree>
    <p:extLst>
      <p:ext uri="{BB962C8B-B14F-4D97-AF65-F5344CB8AC3E}">
        <p14:creationId xmlns:p14="http://schemas.microsoft.com/office/powerpoint/2010/main" val="37251470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92C8A1A-AEA3-4FDB-9647-F6935A0076A4}" type="datetimeFigureOut">
              <a:rPr lang="en-PK" smtClean="0"/>
              <a:t>14/01/2025</a:t>
            </a:fld>
            <a:endParaRPr lang="en-PK"/>
          </a:p>
        </p:txBody>
      </p:sp>
      <p:sp>
        <p:nvSpPr>
          <p:cNvPr id="5" name="Footer Placeholder 4"/>
          <p:cNvSpPr>
            <a:spLocks noGrp="1"/>
          </p:cNvSpPr>
          <p:nvPr>
            <p:ph type="ftr" sz="quarter" idx="11"/>
          </p:nvPr>
        </p:nvSpPr>
        <p:spPr/>
        <p:txBody>
          <a:bodyPr/>
          <a:lstStyle/>
          <a:p>
            <a:endParaRPr lang="en-PK"/>
          </a:p>
        </p:txBody>
      </p:sp>
      <p:sp>
        <p:nvSpPr>
          <p:cNvPr id="6" name="Slide Number Placeholder 5"/>
          <p:cNvSpPr>
            <a:spLocks noGrp="1"/>
          </p:cNvSpPr>
          <p:nvPr>
            <p:ph type="sldNum" sz="quarter" idx="12"/>
          </p:nvPr>
        </p:nvSpPr>
        <p:spPr/>
        <p:txBody>
          <a:bodyPr/>
          <a:lstStyle/>
          <a:p>
            <a:fld id="{D9D9AD2A-5B33-4A65-B7CD-7080CF82C269}" type="slidenum">
              <a:rPr lang="en-PK" smtClean="0"/>
              <a:t>‹#›</a:t>
            </a:fld>
            <a:endParaRPr lang="en-PK"/>
          </a:p>
        </p:txBody>
      </p:sp>
    </p:spTree>
    <p:extLst>
      <p:ext uri="{BB962C8B-B14F-4D97-AF65-F5344CB8AC3E}">
        <p14:creationId xmlns:p14="http://schemas.microsoft.com/office/powerpoint/2010/main" val="31993032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B92C8A1A-AEA3-4FDB-9647-F6935A0076A4}" type="datetimeFigureOut">
              <a:rPr lang="en-PK" smtClean="0"/>
              <a:t>14/01/2025</a:t>
            </a:fld>
            <a:endParaRPr lang="en-PK"/>
          </a:p>
        </p:txBody>
      </p:sp>
      <p:sp>
        <p:nvSpPr>
          <p:cNvPr id="5" name="Footer Placeholder 4"/>
          <p:cNvSpPr>
            <a:spLocks noGrp="1"/>
          </p:cNvSpPr>
          <p:nvPr>
            <p:ph type="ftr" sz="quarter" idx="11"/>
          </p:nvPr>
        </p:nvSpPr>
        <p:spPr/>
        <p:txBody>
          <a:bodyPr/>
          <a:lstStyle/>
          <a:p>
            <a:endParaRPr lang="en-PK"/>
          </a:p>
        </p:txBody>
      </p:sp>
      <p:sp>
        <p:nvSpPr>
          <p:cNvPr id="6" name="Slide Number Placeholder 5"/>
          <p:cNvSpPr>
            <a:spLocks noGrp="1"/>
          </p:cNvSpPr>
          <p:nvPr>
            <p:ph type="sldNum" sz="quarter" idx="12"/>
          </p:nvPr>
        </p:nvSpPr>
        <p:spPr/>
        <p:txBody>
          <a:bodyPr/>
          <a:lstStyle/>
          <a:p>
            <a:fld id="{D9D9AD2A-5B33-4A65-B7CD-7080CF82C269}" type="slidenum">
              <a:rPr lang="en-PK" smtClean="0"/>
              <a:t>‹#›</a:t>
            </a:fld>
            <a:endParaRPr lang="en-PK"/>
          </a:p>
        </p:txBody>
      </p:sp>
    </p:spTree>
    <p:extLst>
      <p:ext uri="{BB962C8B-B14F-4D97-AF65-F5344CB8AC3E}">
        <p14:creationId xmlns:p14="http://schemas.microsoft.com/office/powerpoint/2010/main" val="649676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92C8A1A-AEA3-4FDB-9647-F6935A0076A4}" type="datetimeFigureOut">
              <a:rPr lang="en-PK" smtClean="0"/>
              <a:t>14/01/2025</a:t>
            </a:fld>
            <a:endParaRPr lang="en-PK"/>
          </a:p>
        </p:txBody>
      </p:sp>
      <p:sp>
        <p:nvSpPr>
          <p:cNvPr id="5" name="Footer Placeholder 4"/>
          <p:cNvSpPr>
            <a:spLocks noGrp="1"/>
          </p:cNvSpPr>
          <p:nvPr>
            <p:ph type="ftr" sz="quarter" idx="11"/>
          </p:nvPr>
        </p:nvSpPr>
        <p:spPr/>
        <p:txBody>
          <a:bodyPr/>
          <a:lstStyle/>
          <a:p>
            <a:endParaRPr lang="en-PK"/>
          </a:p>
        </p:txBody>
      </p:sp>
      <p:sp>
        <p:nvSpPr>
          <p:cNvPr id="6" name="Slide Number Placeholder 5"/>
          <p:cNvSpPr>
            <a:spLocks noGrp="1"/>
          </p:cNvSpPr>
          <p:nvPr>
            <p:ph type="sldNum" sz="quarter" idx="12"/>
          </p:nvPr>
        </p:nvSpPr>
        <p:spPr/>
        <p:txBody>
          <a:bodyPr/>
          <a:lstStyle/>
          <a:p>
            <a:fld id="{D9D9AD2A-5B33-4A65-B7CD-7080CF82C269}" type="slidenum">
              <a:rPr lang="en-PK" smtClean="0"/>
              <a:t>‹#›</a:t>
            </a:fld>
            <a:endParaRPr lang="en-PK"/>
          </a:p>
        </p:txBody>
      </p:sp>
    </p:spTree>
    <p:extLst>
      <p:ext uri="{BB962C8B-B14F-4D97-AF65-F5344CB8AC3E}">
        <p14:creationId xmlns:p14="http://schemas.microsoft.com/office/powerpoint/2010/main" val="41976287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92C8A1A-AEA3-4FDB-9647-F6935A0076A4}" type="datetimeFigureOut">
              <a:rPr lang="en-PK" smtClean="0"/>
              <a:t>14/01/2025</a:t>
            </a:fld>
            <a:endParaRPr lang="en-PK"/>
          </a:p>
        </p:txBody>
      </p:sp>
      <p:sp>
        <p:nvSpPr>
          <p:cNvPr id="6" name="Footer Placeholder 5"/>
          <p:cNvSpPr>
            <a:spLocks noGrp="1"/>
          </p:cNvSpPr>
          <p:nvPr>
            <p:ph type="ftr" sz="quarter" idx="11"/>
          </p:nvPr>
        </p:nvSpPr>
        <p:spPr/>
        <p:txBody>
          <a:bodyPr/>
          <a:lstStyle/>
          <a:p>
            <a:endParaRPr lang="en-PK"/>
          </a:p>
        </p:txBody>
      </p:sp>
      <p:sp>
        <p:nvSpPr>
          <p:cNvPr id="7" name="Slide Number Placeholder 6"/>
          <p:cNvSpPr>
            <a:spLocks noGrp="1"/>
          </p:cNvSpPr>
          <p:nvPr>
            <p:ph type="sldNum" sz="quarter" idx="12"/>
          </p:nvPr>
        </p:nvSpPr>
        <p:spPr/>
        <p:txBody>
          <a:bodyPr/>
          <a:lstStyle/>
          <a:p>
            <a:fld id="{D9D9AD2A-5B33-4A65-B7CD-7080CF82C269}" type="slidenum">
              <a:rPr lang="en-PK" smtClean="0"/>
              <a:t>‹#›</a:t>
            </a:fld>
            <a:endParaRPr lang="en-PK"/>
          </a:p>
        </p:txBody>
      </p:sp>
    </p:spTree>
    <p:extLst>
      <p:ext uri="{BB962C8B-B14F-4D97-AF65-F5344CB8AC3E}">
        <p14:creationId xmlns:p14="http://schemas.microsoft.com/office/powerpoint/2010/main" val="1132100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92C8A1A-AEA3-4FDB-9647-F6935A0076A4}" type="datetimeFigureOut">
              <a:rPr lang="en-PK" smtClean="0"/>
              <a:t>14/01/2025</a:t>
            </a:fld>
            <a:endParaRPr lang="en-PK"/>
          </a:p>
        </p:txBody>
      </p:sp>
      <p:sp>
        <p:nvSpPr>
          <p:cNvPr id="8" name="Footer Placeholder 7"/>
          <p:cNvSpPr>
            <a:spLocks noGrp="1"/>
          </p:cNvSpPr>
          <p:nvPr>
            <p:ph type="ftr" sz="quarter" idx="11"/>
          </p:nvPr>
        </p:nvSpPr>
        <p:spPr/>
        <p:txBody>
          <a:bodyPr/>
          <a:lstStyle/>
          <a:p>
            <a:endParaRPr lang="en-PK"/>
          </a:p>
        </p:txBody>
      </p:sp>
      <p:sp>
        <p:nvSpPr>
          <p:cNvPr id="9" name="Slide Number Placeholder 8"/>
          <p:cNvSpPr>
            <a:spLocks noGrp="1"/>
          </p:cNvSpPr>
          <p:nvPr>
            <p:ph type="sldNum" sz="quarter" idx="12"/>
          </p:nvPr>
        </p:nvSpPr>
        <p:spPr/>
        <p:txBody>
          <a:bodyPr/>
          <a:lstStyle/>
          <a:p>
            <a:fld id="{D9D9AD2A-5B33-4A65-B7CD-7080CF82C269}" type="slidenum">
              <a:rPr lang="en-PK" smtClean="0"/>
              <a:t>‹#›</a:t>
            </a:fld>
            <a:endParaRPr lang="en-PK"/>
          </a:p>
        </p:txBody>
      </p:sp>
    </p:spTree>
    <p:extLst>
      <p:ext uri="{BB962C8B-B14F-4D97-AF65-F5344CB8AC3E}">
        <p14:creationId xmlns:p14="http://schemas.microsoft.com/office/powerpoint/2010/main" val="1984352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B92C8A1A-AEA3-4FDB-9647-F6935A0076A4}" type="datetimeFigureOut">
              <a:rPr lang="en-PK" smtClean="0"/>
              <a:t>14/01/2025</a:t>
            </a:fld>
            <a:endParaRPr lang="en-PK"/>
          </a:p>
        </p:txBody>
      </p:sp>
      <p:sp>
        <p:nvSpPr>
          <p:cNvPr id="5" name="Footer Placeholder 3"/>
          <p:cNvSpPr>
            <a:spLocks noGrp="1"/>
          </p:cNvSpPr>
          <p:nvPr>
            <p:ph type="ftr" sz="quarter" idx="11"/>
          </p:nvPr>
        </p:nvSpPr>
        <p:spPr/>
        <p:txBody>
          <a:bodyPr/>
          <a:lstStyle/>
          <a:p>
            <a:endParaRPr lang="en-PK"/>
          </a:p>
        </p:txBody>
      </p:sp>
      <p:sp>
        <p:nvSpPr>
          <p:cNvPr id="6" name="Slide Number Placeholder 4"/>
          <p:cNvSpPr>
            <a:spLocks noGrp="1"/>
          </p:cNvSpPr>
          <p:nvPr>
            <p:ph type="sldNum" sz="quarter" idx="12"/>
          </p:nvPr>
        </p:nvSpPr>
        <p:spPr/>
        <p:txBody>
          <a:bodyPr/>
          <a:lstStyle/>
          <a:p>
            <a:fld id="{D9D9AD2A-5B33-4A65-B7CD-7080CF82C269}" type="slidenum">
              <a:rPr lang="en-PK" smtClean="0"/>
              <a:t>‹#›</a:t>
            </a:fld>
            <a:endParaRPr lang="en-PK"/>
          </a:p>
        </p:txBody>
      </p:sp>
    </p:spTree>
    <p:extLst>
      <p:ext uri="{BB962C8B-B14F-4D97-AF65-F5344CB8AC3E}">
        <p14:creationId xmlns:p14="http://schemas.microsoft.com/office/powerpoint/2010/main" val="6676237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92C8A1A-AEA3-4FDB-9647-F6935A0076A4}" type="datetimeFigureOut">
              <a:rPr lang="en-PK" smtClean="0"/>
              <a:t>14/01/2025</a:t>
            </a:fld>
            <a:endParaRPr lang="en-PK"/>
          </a:p>
        </p:txBody>
      </p:sp>
      <p:sp>
        <p:nvSpPr>
          <p:cNvPr id="5" name="Footer Placeholder 2"/>
          <p:cNvSpPr>
            <a:spLocks noGrp="1"/>
          </p:cNvSpPr>
          <p:nvPr>
            <p:ph type="ftr" sz="quarter" idx="11"/>
          </p:nvPr>
        </p:nvSpPr>
        <p:spPr/>
        <p:txBody>
          <a:bodyPr/>
          <a:lstStyle/>
          <a:p>
            <a:endParaRPr lang="en-PK"/>
          </a:p>
        </p:txBody>
      </p:sp>
      <p:sp>
        <p:nvSpPr>
          <p:cNvPr id="6" name="Slide Number Placeholder 3"/>
          <p:cNvSpPr>
            <a:spLocks noGrp="1"/>
          </p:cNvSpPr>
          <p:nvPr>
            <p:ph type="sldNum" sz="quarter" idx="12"/>
          </p:nvPr>
        </p:nvSpPr>
        <p:spPr/>
        <p:txBody>
          <a:bodyPr/>
          <a:lstStyle/>
          <a:p>
            <a:fld id="{D9D9AD2A-5B33-4A65-B7CD-7080CF82C269}" type="slidenum">
              <a:rPr lang="en-PK" smtClean="0"/>
              <a:t>‹#›</a:t>
            </a:fld>
            <a:endParaRPr lang="en-PK"/>
          </a:p>
        </p:txBody>
      </p:sp>
    </p:spTree>
    <p:extLst>
      <p:ext uri="{BB962C8B-B14F-4D97-AF65-F5344CB8AC3E}">
        <p14:creationId xmlns:p14="http://schemas.microsoft.com/office/powerpoint/2010/main" val="12958815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B92C8A1A-AEA3-4FDB-9647-F6935A0076A4}" type="datetimeFigureOut">
              <a:rPr lang="en-PK" smtClean="0"/>
              <a:t>14/01/2025</a:t>
            </a:fld>
            <a:endParaRPr lang="en-PK"/>
          </a:p>
        </p:txBody>
      </p:sp>
      <p:sp>
        <p:nvSpPr>
          <p:cNvPr id="5" name="Footer Placeholder 5"/>
          <p:cNvSpPr>
            <a:spLocks noGrp="1"/>
          </p:cNvSpPr>
          <p:nvPr>
            <p:ph type="ftr" sz="quarter" idx="11"/>
          </p:nvPr>
        </p:nvSpPr>
        <p:spPr/>
        <p:txBody>
          <a:bodyPr/>
          <a:lstStyle/>
          <a:p>
            <a:endParaRPr lang="en-PK"/>
          </a:p>
        </p:txBody>
      </p:sp>
      <p:sp>
        <p:nvSpPr>
          <p:cNvPr id="6" name="Slide Number Placeholder 6"/>
          <p:cNvSpPr>
            <a:spLocks noGrp="1"/>
          </p:cNvSpPr>
          <p:nvPr>
            <p:ph type="sldNum" sz="quarter" idx="12"/>
          </p:nvPr>
        </p:nvSpPr>
        <p:spPr/>
        <p:txBody>
          <a:bodyPr/>
          <a:lstStyle/>
          <a:p>
            <a:fld id="{D9D9AD2A-5B33-4A65-B7CD-7080CF82C269}" type="slidenum">
              <a:rPr lang="en-PK" smtClean="0"/>
              <a:t>‹#›</a:t>
            </a:fld>
            <a:endParaRPr lang="en-PK"/>
          </a:p>
        </p:txBody>
      </p:sp>
    </p:spTree>
    <p:extLst>
      <p:ext uri="{BB962C8B-B14F-4D97-AF65-F5344CB8AC3E}">
        <p14:creationId xmlns:p14="http://schemas.microsoft.com/office/powerpoint/2010/main" val="36903558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92C8A1A-AEA3-4FDB-9647-F6935A0076A4}" type="datetimeFigureOut">
              <a:rPr lang="en-PK" smtClean="0"/>
              <a:t>14/01/2025</a:t>
            </a:fld>
            <a:endParaRPr lang="en-PK"/>
          </a:p>
        </p:txBody>
      </p:sp>
      <p:sp>
        <p:nvSpPr>
          <p:cNvPr id="6" name="Footer Placeholder 5"/>
          <p:cNvSpPr>
            <a:spLocks noGrp="1"/>
          </p:cNvSpPr>
          <p:nvPr>
            <p:ph type="ftr" sz="quarter" idx="11"/>
          </p:nvPr>
        </p:nvSpPr>
        <p:spPr/>
        <p:txBody>
          <a:bodyPr/>
          <a:lstStyle/>
          <a:p>
            <a:endParaRPr lang="en-PK"/>
          </a:p>
        </p:txBody>
      </p:sp>
      <p:sp>
        <p:nvSpPr>
          <p:cNvPr id="7" name="Slide Number Placeholder 6"/>
          <p:cNvSpPr>
            <a:spLocks noGrp="1"/>
          </p:cNvSpPr>
          <p:nvPr>
            <p:ph type="sldNum" sz="quarter" idx="12"/>
          </p:nvPr>
        </p:nvSpPr>
        <p:spPr/>
        <p:txBody>
          <a:bodyPr/>
          <a:lstStyle/>
          <a:p>
            <a:fld id="{D9D9AD2A-5B33-4A65-B7CD-7080CF82C269}" type="slidenum">
              <a:rPr lang="en-PK" smtClean="0"/>
              <a:t>‹#›</a:t>
            </a:fld>
            <a:endParaRPr lang="en-PK"/>
          </a:p>
        </p:txBody>
      </p:sp>
    </p:spTree>
    <p:extLst>
      <p:ext uri="{BB962C8B-B14F-4D97-AF65-F5344CB8AC3E}">
        <p14:creationId xmlns:p14="http://schemas.microsoft.com/office/powerpoint/2010/main" val="240935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92C8A1A-AEA3-4FDB-9647-F6935A0076A4}" type="datetimeFigureOut">
              <a:rPr lang="en-PK" smtClean="0"/>
              <a:t>14/01/2025</a:t>
            </a:fld>
            <a:endParaRPr lang="en-PK"/>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PK"/>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9D9AD2A-5B33-4A65-B7CD-7080CF82C269}" type="slidenum">
              <a:rPr lang="en-PK" smtClean="0"/>
              <a:t>‹#›</a:t>
            </a:fld>
            <a:endParaRPr lang="en-PK"/>
          </a:p>
        </p:txBody>
      </p:sp>
    </p:spTree>
    <p:extLst>
      <p:ext uri="{BB962C8B-B14F-4D97-AF65-F5344CB8AC3E}">
        <p14:creationId xmlns:p14="http://schemas.microsoft.com/office/powerpoint/2010/main" val="1002975426"/>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B5C9AE-5F4B-72AB-37B4-98647A873CDA}"/>
              </a:ext>
            </a:extLst>
          </p:cNvPr>
          <p:cNvSpPr>
            <a:spLocks noGrp="1"/>
          </p:cNvSpPr>
          <p:nvPr>
            <p:ph type="ctrTitle"/>
          </p:nvPr>
        </p:nvSpPr>
        <p:spPr>
          <a:xfrm>
            <a:off x="447032" y="198003"/>
            <a:ext cx="8825658" cy="1918389"/>
          </a:xfrm>
        </p:spPr>
        <p:txBody>
          <a:bodyPr/>
          <a:lstStyle/>
          <a:p>
            <a:r>
              <a:rPr lang="en-US" sz="4000" b="1" dirty="0">
                <a:solidFill>
                  <a:srgbClr val="C00000"/>
                </a:solidFill>
                <a:latin typeface="Times New Roman" panose="02020603050405020304" pitchFamily="18" charset="0"/>
                <a:cs typeface="Times New Roman" panose="02020603050405020304" pitchFamily="18" charset="0"/>
              </a:rPr>
              <a:t>Subject: </a:t>
            </a:r>
            <a:br>
              <a:rPr lang="en-US" sz="4000" b="1" dirty="0">
                <a:solidFill>
                  <a:srgbClr val="C00000"/>
                </a:solidFill>
                <a:latin typeface="Times New Roman" panose="02020603050405020304" pitchFamily="18" charset="0"/>
                <a:cs typeface="Times New Roman" panose="02020603050405020304" pitchFamily="18" charset="0"/>
              </a:rPr>
            </a:br>
            <a:r>
              <a:rPr lang="en-US" sz="4000" b="1" dirty="0">
                <a:solidFill>
                  <a:schemeClr val="tx1"/>
                </a:solidFill>
                <a:latin typeface="Times New Roman" panose="02020603050405020304" pitchFamily="18" charset="0"/>
                <a:cs typeface="Times New Roman" panose="02020603050405020304" pitchFamily="18" charset="0"/>
              </a:rPr>
              <a:t>Animal Behaviour </a:t>
            </a:r>
            <a:br>
              <a:rPr lang="en-US" sz="4000" b="1" dirty="0">
                <a:solidFill>
                  <a:srgbClr val="C00000"/>
                </a:solidFill>
                <a:latin typeface="Times New Roman" panose="02020603050405020304" pitchFamily="18" charset="0"/>
                <a:cs typeface="Times New Roman" panose="02020603050405020304" pitchFamily="18" charset="0"/>
              </a:rPr>
            </a:br>
            <a:r>
              <a:rPr lang="en-US" sz="4000" b="1" dirty="0">
                <a:solidFill>
                  <a:srgbClr val="C00000"/>
                </a:solidFill>
                <a:latin typeface="Times New Roman" panose="02020603050405020304" pitchFamily="18" charset="0"/>
                <a:cs typeface="Times New Roman" panose="02020603050405020304" pitchFamily="18" charset="0"/>
              </a:rPr>
              <a:t>(ZOL-509)</a:t>
            </a:r>
            <a:endParaRPr lang="en-PK" sz="4000" b="1"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3D39A92C-3B38-01C4-C231-267AD4957BF1}"/>
              </a:ext>
            </a:extLst>
          </p:cNvPr>
          <p:cNvSpPr>
            <a:spLocks noGrp="1"/>
          </p:cNvSpPr>
          <p:nvPr>
            <p:ph type="subTitle" idx="1"/>
          </p:nvPr>
        </p:nvSpPr>
        <p:spPr>
          <a:xfrm>
            <a:off x="257928" y="2337621"/>
            <a:ext cx="11216317" cy="1319980"/>
          </a:xfrm>
        </p:spPr>
        <p:txBody>
          <a:bodyPr>
            <a:normAutofit/>
          </a:bodyPr>
          <a:lstStyle/>
          <a:p>
            <a:pPr marL="571500" indent="-571500" algn="just">
              <a:lnSpc>
                <a:spcPct val="120000"/>
              </a:lnSpc>
              <a:buFont typeface="Wingdings" panose="05000000000000000000" pitchFamily="2" charset="2"/>
              <a:buChar char="v"/>
            </a:pPr>
            <a:r>
              <a:rPr lang="en-US" sz="4000" b="1" kern="0" dirty="0">
                <a:solidFill>
                  <a:schemeClr val="tx1"/>
                </a:solidFill>
                <a:effectLst/>
                <a:latin typeface="Times New Roman" panose="02020603050405020304" pitchFamily="18" charset="0"/>
                <a:ea typeface="Times New Roman" panose="02020603050405020304" pitchFamily="18" charset="0"/>
              </a:rPr>
              <a:t>Quick Learners vs. Slow Learners</a:t>
            </a:r>
            <a:endParaRPr lang="en-PK" sz="4400" b="1" dirty="0">
              <a:solidFill>
                <a:schemeClr val="tx1"/>
              </a:solidFill>
            </a:endParaRPr>
          </a:p>
        </p:txBody>
      </p:sp>
      <p:sp>
        <p:nvSpPr>
          <p:cNvPr id="5" name="TextBox 4">
            <a:extLst>
              <a:ext uri="{FF2B5EF4-FFF2-40B4-BE49-F238E27FC236}">
                <a16:creationId xmlns:a16="http://schemas.microsoft.com/office/drawing/2014/main" id="{5771CC55-2B72-54AA-CA4D-E89F8C842B65}"/>
              </a:ext>
            </a:extLst>
          </p:cNvPr>
          <p:cNvSpPr txBox="1"/>
          <p:nvPr/>
        </p:nvSpPr>
        <p:spPr>
          <a:xfrm>
            <a:off x="579767" y="4832830"/>
            <a:ext cx="10525768" cy="1827167"/>
          </a:xfrm>
          <a:prstGeom prst="rect">
            <a:avLst/>
          </a:prstGeom>
          <a:noFill/>
        </p:spPr>
        <p:txBody>
          <a:bodyPr wrap="square">
            <a:spAutoFit/>
          </a:bodyPr>
          <a:lstStyle/>
          <a:p>
            <a:pPr>
              <a:lnSpc>
                <a:spcPct val="150000"/>
              </a:lnSpc>
            </a:pPr>
            <a:r>
              <a:rPr lang="en-US" sz="4000" b="1" dirty="0">
                <a:solidFill>
                  <a:srgbClr val="C00000"/>
                </a:solidFill>
                <a:latin typeface="Times New Roman" panose="02020603050405020304" pitchFamily="18" charset="0"/>
                <a:cs typeface="Times New Roman" panose="02020603050405020304" pitchFamily="18" charset="0"/>
              </a:rPr>
              <a:t>By: Shozab Seemab Khan</a:t>
            </a:r>
            <a:br>
              <a:rPr lang="en-US" sz="4000" b="1" dirty="0">
                <a:solidFill>
                  <a:srgbClr val="C00000"/>
                </a:solidFill>
                <a:latin typeface="Times New Roman" panose="02020603050405020304" pitchFamily="18" charset="0"/>
                <a:cs typeface="Times New Roman" panose="02020603050405020304" pitchFamily="18" charset="0"/>
              </a:rPr>
            </a:br>
            <a:r>
              <a:rPr lang="en-US" sz="4000" b="1" dirty="0">
                <a:solidFill>
                  <a:schemeClr val="tx1"/>
                </a:solidFill>
                <a:latin typeface="Times New Roman" panose="02020603050405020304" pitchFamily="18" charset="0"/>
                <a:cs typeface="Times New Roman" panose="02020603050405020304" pitchFamily="18" charset="0"/>
              </a:rPr>
              <a:t>ABAIDULLAH COLLEGE PAKPATTAN</a:t>
            </a:r>
            <a:endParaRPr lang="en-PK" sz="4000" dirty="0"/>
          </a:p>
        </p:txBody>
      </p:sp>
    </p:spTree>
    <p:extLst>
      <p:ext uri="{BB962C8B-B14F-4D97-AF65-F5344CB8AC3E}">
        <p14:creationId xmlns:p14="http://schemas.microsoft.com/office/powerpoint/2010/main" val="309334441"/>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D65E73-83B2-E1AB-041F-37A6C5324A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D68530-26BB-C2C3-11BC-776E3835A940}"/>
              </a:ext>
            </a:extLst>
          </p:cNvPr>
          <p:cNvSpPr>
            <a:spLocks noGrp="1"/>
          </p:cNvSpPr>
          <p:nvPr>
            <p:ph type="title"/>
          </p:nvPr>
        </p:nvSpPr>
        <p:spPr>
          <a:xfrm>
            <a:off x="914400" y="143002"/>
            <a:ext cx="10781071" cy="889385"/>
          </a:xfrm>
        </p:spPr>
        <p:txBody>
          <a:bodyPr/>
          <a:lstStyle/>
          <a:p>
            <a:r>
              <a:rPr lang="en-US" b="1" dirty="0">
                <a:solidFill>
                  <a:srgbClr val="FF0000"/>
                </a:solidFill>
                <a:latin typeface="Times New Roman" panose="02020603050405020304" pitchFamily="18" charset="0"/>
                <a:cs typeface="Times New Roman" panose="02020603050405020304" pitchFamily="18" charset="0"/>
              </a:rPr>
              <a:t>Strengths and Challenges of Quick Learners</a:t>
            </a:r>
            <a:endParaRPr lang="en-PK"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AFF9F1B-B804-1F47-9413-99B9698413D8}"/>
              </a:ext>
            </a:extLst>
          </p:cNvPr>
          <p:cNvSpPr>
            <a:spLocks noGrp="1"/>
          </p:cNvSpPr>
          <p:nvPr>
            <p:ph idx="1"/>
          </p:nvPr>
        </p:nvSpPr>
        <p:spPr>
          <a:xfrm>
            <a:off x="693174" y="929148"/>
            <a:ext cx="11002297" cy="5579378"/>
          </a:xfrm>
        </p:spPr>
        <p:txBody>
          <a:bodyPr>
            <a:noAutofit/>
          </a:bodyPr>
          <a:lstStyle/>
          <a:p>
            <a:pPr algn="just"/>
            <a:r>
              <a:rPr lang="en-US" sz="3200" b="1" dirty="0">
                <a:latin typeface="Times New Roman" panose="02020603050405020304" pitchFamily="18" charset="0"/>
                <a:cs typeface="Times New Roman" panose="02020603050405020304" pitchFamily="18" charset="0"/>
              </a:rPr>
              <a:t>Strengths:</a:t>
            </a:r>
          </a:p>
          <a:p>
            <a:pPr algn="just"/>
            <a:r>
              <a:rPr lang="en-US" sz="3200" dirty="0">
                <a:latin typeface="Times New Roman" panose="02020603050405020304" pitchFamily="18" charset="0"/>
                <a:cs typeface="Times New Roman" panose="02020603050405020304" pitchFamily="18" charset="0"/>
              </a:rPr>
              <a:t>Adaptability to new situations or learning environments.</a:t>
            </a:r>
          </a:p>
          <a:p>
            <a:pPr algn="just"/>
            <a:r>
              <a:rPr lang="en-US" sz="3200" dirty="0">
                <a:latin typeface="Times New Roman" panose="02020603050405020304" pitchFamily="18" charset="0"/>
                <a:cs typeface="Times New Roman" panose="02020603050405020304" pitchFamily="18" charset="0"/>
              </a:rPr>
              <a:t>Ability to generalize knowledge to solve novel problems.</a:t>
            </a:r>
          </a:p>
          <a:p>
            <a:pPr algn="just"/>
            <a:r>
              <a:rPr lang="en-US" sz="3200" dirty="0">
                <a:latin typeface="Times New Roman" panose="02020603050405020304" pitchFamily="18" charset="0"/>
                <a:cs typeface="Times New Roman" panose="02020603050405020304" pitchFamily="18" charset="0"/>
              </a:rPr>
              <a:t>Excels in independent and fast-paced settings.</a:t>
            </a:r>
          </a:p>
          <a:p>
            <a:pPr algn="just"/>
            <a:r>
              <a:rPr lang="en-US" sz="3200" b="1" dirty="0">
                <a:latin typeface="Times New Roman" panose="02020603050405020304" pitchFamily="18" charset="0"/>
                <a:cs typeface="Times New Roman" panose="02020603050405020304" pitchFamily="18" charset="0"/>
              </a:rPr>
              <a:t>Challenges:</a:t>
            </a:r>
          </a:p>
          <a:p>
            <a:pPr algn="just"/>
            <a:r>
              <a:rPr lang="en-US" sz="3200" dirty="0">
                <a:latin typeface="Times New Roman" panose="02020603050405020304" pitchFamily="18" charset="0"/>
                <a:cs typeface="Times New Roman" panose="02020603050405020304" pitchFamily="18" charset="0"/>
              </a:rPr>
              <a:t>Risk of boredom or detachment in standard curricula.</a:t>
            </a:r>
          </a:p>
          <a:p>
            <a:pPr algn="just"/>
            <a:r>
              <a:rPr lang="en-US" sz="3200" dirty="0">
                <a:latin typeface="Times New Roman" panose="02020603050405020304" pitchFamily="18" charset="0"/>
                <a:cs typeface="Times New Roman" panose="02020603050405020304" pitchFamily="18" charset="0"/>
              </a:rPr>
              <a:t>May overlook details due to rapid processing.</a:t>
            </a:r>
          </a:p>
          <a:p>
            <a:pPr algn="just"/>
            <a:r>
              <a:rPr lang="en-US" sz="3200" dirty="0">
                <a:latin typeface="Times New Roman" panose="02020603050405020304" pitchFamily="18" charset="0"/>
                <a:cs typeface="Times New Roman" panose="02020603050405020304" pitchFamily="18" charset="0"/>
              </a:rPr>
              <a:t>Potential difficulty working in group settings with slower-paced peers.</a:t>
            </a:r>
          </a:p>
        </p:txBody>
      </p:sp>
    </p:spTree>
    <p:extLst>
      <p:ext uri="{BB962C8B-B14F-4D97-AF65-F5344CB8AC3E}">
        <p14:creationId xmlns:p14="http://schemas.microsoft.com/office/powerpoint/2010/main" val="61748099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603A79-FE43-A42B-1B43-1794B57A6E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989E46-E2CF-4885-812D-78A0A878EE4B}"/>
              </a:ext>
            </a:extLst>
          </p:cNvPr>
          <p:cNvSpPr>
            <a:spLocks noGrp="1"/>
          </p:cNvSpPr>
          <p:nvPr>
            <p:ph type="title"/>
          </p:nvPr>
        </p:nvSpPr>
        <p:spPr>
          <a:xfrm>
            <a:off x="914400" y="143002"/>
            <a:ext cx="10781071" cy="889385"/>
          </a:xfrm>
        </p:spPr>
        <p:txBody>
          <a:bodyPr/>
          <a:lstStyle/>
          <a:p>
            <a:r>
              <a:rPr lang="en-US" b="1" dirty="0">
                <a:solidFill>
                  <a:srgbClr val="FF0000"/>
                </a:solidFill>
                <a:latin typeface="Times New Roman" panose="02020603050405020304" pitchFamily="18" charset="0"/>
                <a:cs typeface="Times New Roman" panose="02020603050405020304" pitchFamily="18" charset="0"/>
              </a:rPr>
              <a:t>Strengths and Challenges of Slow Learners</a:t>
            </a:r>
            <a:endParaRPr lang="en-PK"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08ABDE1-B189-446C-C1D9-0BD9ECEE8EA6}"/>
              </a:ext>
            </a:extLst>
          </p:cNvPr>
          <p:cNvSpPr>
            <a:spLocks noGrp="1"/>
          </p:cNvSpPr>
          <p:nvPr>
            <p:ph idx="1"/>
          </p:nvPr>
        </p:nvSpPr>
        <p:spPr>
          <a:xfrm>
            <a:off x="693174" y="929148"/>
            <a:ext cx="11002297" cy="5579378"/>
          </a:xfrm>
        </p:spPr>
        <p:txBody>
          <a:bodyPr>
            <a:noAutofit/>
          </a:bodyPr>
          <a:lstStyle/>
          <a:p>
            <a:pPr algn="just"/>
            <a:r>
              <a:rPr lang="en-US" sz="3200" b="1" dirty="0">
                <a:latin typeface="Times New Roman" panose="02020603050405020304" pitchFamily="18" charset="0"/>
                <a:cs typeface="Times New Roman" panose="02020603050405020304" pitchFamily="18" charset="0"/>
              </a:rPr>
              <a:t>Strengths:</a:t>
            </a:r>
          </a:p>
          <a:p>
            <a:pPr algn="just"/>
            <a:r>
              <a:rPr lang="en-US" sz="3200" dirty="0">
                <a:latin typeface="Times New Roman" panose="02020603050405020304" pitchFamily="18" charset="0"/>
                <a:cs typeface="Times New Roman" panose="02020603050405020304" pitchFamily="18" charset="0"/>
              </a:rPr>
              <a:t>Tend to develop strong perseverance with proper encouragement.</a:t>
            </a:r>
          </a:p>
          <a:p>
            <a:pPr algn="just"/>
            <a:r>
              <a:rPr lang="en-US" sz="3200" dirty="0">
                <a:latin typeface="Times New Roman" panose="02020603050405020304" pitchFamily="18" charset="0"/>
                <a:cs typeface="Times New Roman" panose="02020603050405020304" pitchFamily="18" charset="0"/>
              </a:rPr>
              <a:t>Often excel in hands-on, practical learning situations.</a:t>
            </a:r>
          </a:p>
          <a:p>
            <a:pPr algn="just"/>
            <a:r>
              <a:rPr lang="en-US" sz="3200" dirty="0">
                <a:latin typeface="Times New Roman" panose="02020603050405020304" pitchFamily="18" charset="0"/>
                <a:cs typeface="Times New Roman" panose="02020603050405020304" pitchFamily="18" charset="0"/>
              </a:rPr>
              <a:t>Deep understanding of material when given adequate time.</a:t>
            </a:r>
          </a:p>
          <a:p>
            <a:pPr algn="just"/>
            <a:r>
              <a:rPr lang="en-US" sz="3200" b="1" dirty="0">
                <a:latin typeface="Times New Roman" panose="02020603050405020304" pitchFamily="18" charset="0"/>
                <a:cs typeface="Times New Roman" panose="02020603050405020304" pitchFamily="18" charset="0"/>
              </a:rPr>
              <a:t>Challenges:</a:t>
            </a:r>
          </a:p>
          <a:p>
            <a:pPr algn="just"/>
            <a:r>
              <a:rPr lang="en-US" sz="3200" dirty="0">
                <a:latin typeface="Times New Roman" panose="02020603050405020304" pitchFamily="18" charset="0"/>
                <a:cs typeface="Times New Roman" panose="02020603050405020304" pitchFamily="18" charset="0"/>
              </a:rPr>
              <a:t>Difficulty keeping pace with traditional teaching methods.</a:t>
            </a:r>
          </a:p>
          <a:p>
            <a:pPr algn="just"/>
            <a:r>
              <a:rPr lang="en-US" sz="3200" dirty="0">
                <a:latin typeface="Times New Roman" panose="02020603050405020304" pitchFamily="18" charset="0"/>
                <a:cs typeface="Times New Roman" panose="02020603050405020304" pitchFamily="18" charset="0"/>
              </a:rPr>
              <a:t>Risk of low self-confidence due to repeated struggles.</a:t>
            </a:r>
          </a:p>
          <a:p>
            <a:pPr algn="just"/>
            <a:r>
              <a:rPr lang="en-US" sz="3200" dirty="0">
                <a:latin typeface="Times New Roman" panose="02020603050405020304" pitchFamily="18" charset="0"/>
                <a:cs typeface="Times New Roman" panose="02020603050405020304" pitchFamily="18" charset="0"/>
              </a:rPr>
              <a:t>Require significant teacher or peer support to stay motivated.</a:t>
            </a:r>
          </a:p>
        </p:txBody>
      </p:sp>
    </p:spTree>
    <p:extLst>
      <p:ext uri="{BB962C8B-B14F-4D97-AF65-F5344CB8AC3E}">
        <p14:creationId xmlns:p14="http://schemas.microsoft.com/office/powerpoint/2010/main" val="382683878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E3D22A-06E6-E3A4-B185-8B3807E6F2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E5371A-88F8-D43F-DF0E-5843F9BC2A80}"/>
              </a:ext>
            </a:extLst>
          </p:cNvPr>
          <p:cNvSpPr>
            <a:spLocks noGrp="1"/>
          </p:cNvSpPr>
          <p:nvPr>
            <p:ph type="title"/>
          </p:nvPr>
        </p:nvSpPr>
        <p:spPr>
          <a:xfrm>
            <a:off x="914400" y="143002"/>
            <a:ext cx="10781071" cy="889385"/>
          </a:xfrm>
        </p:spPr>
        <p:txBody>
          <a:bodyPr/>
          <a:lstStyle/>
          <a:p>
            <a:r>
              <a:rPr lang="en-US" sz="3600" b="1" dirty="0">
                <a:solidFill>
                  <a:srgbClr val="FF0000"/>
                </a:solidFill>
                <a:latin typeface="Times New Roman" panose="02020603050405020304" pitchFamily="18" charset="0"/>
                <a:cs typeface="Times New Roman" panose="02020603050405020304" pitchFamily="18" charset="0"/>
              </a:rPr>
              <a:t>Educational Needs and Strategies of Quick Learners</a:t>
            </a:r>
            <a:endParaRPr lang="en-PK" sz="3600"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7B4324D5-4261-76C5-BC85-B3561FE81DCF}"/>
              </a:ext>
            </a:extLst>
          </p:cNvPr>
          <p:cNvSpPr>
            <a:spLocks noGrp="1"/>
          </p:cNvSpPr>
          <p:nvPr>
            <p:ph idx="1"/>
          </p:nvPr>
        </p:nvSpPr>
        <p:spPr>
          <a:xfrm>
            <a:off x="693174" y="929148"/>
            <a:ext cx="11002297" cy="5579378"/>
          </a:xfrm>
        </p:spPr>
        <p:txBody>
          <a:bodyPr>
            <a:noAutofit/>
          </a:bodyPr>
          <a:lstStyle/>
          <a:p>
            <a:pPr algn="just"/>
            <a:r>
              <a:rPr lang="en-US" sz="3600" b="1" dirty="0">
                <a:latin typeface="Times New Roman" panose="02020603050405020304" pitchFamily="18" charset="0"/>
                <a:cs typeface="Times New Roman" panose="02020603050405020304" pitchFamily="18" charset="0"/>
              </a:rPr>
              <a:t>Differentiated Instruction:</a:t>
            </a:r>
          </a:p>
          <a:p>
            <a:pPr algn="just"/>
            <a:r>
              <a:rPr lang="en-US" sz="3600" dirty="0">
                <a:latin typeface="Times New Roman" panose="02020603050405020304" pitchFamily="18" charset="0"/>
                <a:cs typeface="Times New Roman" panose="02020603050405020304" pitchFamily="18" charset="0"/>
              </a:rPr>
              <a:t>Provide advanced or enriched learning opportunities to challenge them.</a:t>
            </a:r>
          </a:p>
          <a:p>
            <a:pPr algn="just"/>
            <a:r>
              <a:rPr lang="en-US" sz="3600" dirty="0">
                <a:latin typeface="Times New Roman" panose="02020603050405020304" pitchFamily="18" charset="0"/>
                <a:cs typeface="Times New Roman" panose="02020603050405020304" pitchFamily="18" charset="0"/>
              </a:rPr>
              <a:t>Use open-ended projects and exploratory activities.</a:t>
            </a:r>
          </a:p>
          <a:p>
            <a:pPr algn="just"/>
            <a:r>
              <a:rPr lang="en-US" sz="3600" b="1" dirty="0">
                <a:latin typeface="Times New Roman" panose="02020603050405020304" pitchFamily="18" charset="0"/>
                <a:cs typeface="Times New Roman" panose="02020603050405020304" pitchFamily="18" charset="0"/>
              </a:rPr>
              <a:t>Accelerated Learning:</a:t>
            </a:r>
          </a:p>
          <a:p>
            <a:pPr algn="just"/>
            <a:r>
              <a:rPr lang="en-US" sz="3600" dirty="0">
                <a:latin typeface="Times New Roman" panose="02020603050405020304" pitchFamily="18" charset="0"/>
                <a:cs typeface="Times New Roman" panose="02020603050405020304" pitchFamily="18" charset="0"/>
              </a:rPr>
              <a:t>Offer faster-paced lessons or allow them to skip repetitive material.</a:t>
            </a:r>
          </a:p>
          <a:p>
            <a:pPr algn="just"/>
            <a:r>
              <a:rPr lang="en-US" sz="3600" dirty="0">
                <a:latin typeface="Times New Roman" panose="02020603050405020304" pitchFamily="18" charset="0"/>
                <a:cs typeface="Times New Roman" panose="02020603050405020304" pitchFamily="18" charset="0"/>
              </a:rPr>
              <a:t>Encourage independent research and problem-solving.</a:t>
            </a:r>
          </a:p>
        </p:txBody>
      </p:sp>
    </p:spTree>
    <p:extLst>
      <p:ext uri="{BB962C8B-B14F-4D97-AF65-F5344CB8AC3E}">
        <p14:creationId xmlns:p14="http://schemas.microsoft.com/office/powerpoint/2010/main" val="176652134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232709-28BA-C2AB-8102-81ED2E549E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925970-83AA-080F-159D-1C46AC66427C}"/>
              </a:ext>
            </a:extLst>
          </p:cNvPr>
          <p:cNvSpPr>
            <a:spLocks noGrp="1"/>
          </p:cNvSpPr>
          <p:nvPr>
            <p:ph type="title"/>
          </p:nvPr>
        </p:nvSpPr>
        <p:spPr>
          <a:xfrm>
            <a:off x="914400" y="143002"/>
            <a:ext cx="10781071" cy="889385"/>
          </a:xfrm>
        </p:spPr>
        <p:txBody>
          <a:bodyPr/>
          <a:lstStyle/>
          <a:p>
            <a:r>
              <a:rPr lang="en-US" sz="3600" b="1" dirty="0">
                <a:solidFill>
                  <a:srgbClr val="FF0000"/>
                </a:solidFill>
                <a:latin typeface="Times New Roman" panose="02020603050405020304" pitchFamily="18" charset="0"/>
                <a:cs typeface="Times New Roman" panose="02020603050405020304" pitchFamily="18" charset="0"/>
              </a:rPr>
              <a:t>Educational Needs and Strategies of Quick Learners</a:t>
            </a:r>
            <a:endParaRPr lang="en-PK" sz="3600"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CB3A614-3DFA-DEDC-C6EA-0C4E201BB674}"/>
              </a:ext>
            </a:extLst>
          </p:cNvPr>
          <p:cNvSpPr>
            <a:spLocks noGrp="1"/>
          </p:cNvSpPr>
          <p:nvPr>
            <p:ph idx="1"/>
          </p:nvPr>
        </p:nvSpPr>
        <p:spPr>
          <a:xfrm>
            <a:off x="693174" y="929148"/>
            <a:ext cx="11002297" cy="5579378"/>
          </a:xfrm>
        </p:spPr>
        <p:txBody>
          <a:bodyPr>
            <a:noAutofit/>
          </a:bodyPr>
          <a:lstStyle/>
          <a:p>
            <a:pPr algn="just"/>
            <a:r>
              <a:rPr lang="en-US" sz="3600" b="1" dirty="0">
                <a:latin typeface="Times New Roman" panose="02020603050405020304" pitchFamily="18" charset="0"/>
                <a:cs typeface="Times New Roman" panose="02020603050405020304" pitchFamily="18" charset="0"/>
              </a:rPr>
              <a:t>Engagement:</a:t>
            </a:r>
          </a:p>
          <a:p>
            <a:pPr algn="just"/>
            <a:r>
              <a:rPr lang="en-US" sz="3600" dirty="0">
                <a:latin typeface="Times New Roman" panose="02020603050405020304" pitchFamily="18" charset="0"/>
                <a:cs typeface="Times New Roman" panose="02020603050405020304" pitchFamily="18" charset="0"/>
              </a:rPr>
              <a:t>Introduce complex and stimulating topics to prevent boredom.</a:t>
            </a:r>
          </a:p>
          <a:p>
            <a:pPr algn="just"/>
            <a:r>
              <a:rPr lang="en-US" sz="3600" dirty="0">
                <a:latin typeface="Times New Roman" panose="02020603050405020304" pitchFamily="18" charset="0"/>
                <a:cs typeface="Times New Roman" panose="02020603050405020304" pitchFamily="18" charset="0"/>
              </a:rPr>
              <a:t>Foster creativity through interdisciplinary tasks.</a:t>
            </a:r>
          </a:p>
          <a:p>
            <a:pPr algn="just"/>
            <a:r>
              <a:rPr lang="en-US" sz="3600" b="1" dirty="0">
                <a:latin typeface="Times New Roman" panose="02020603050405020304" pitchFamily="18" charset="0"/>
                <a:cs typeface="Times New Roman" panose="02020603050405020304" pitchFamily="18" charset="0"/>
              </a:rPr>
              <a:t>Social Skills:</a:t>
            </a:r>
          </a:p>
          <a:p>
            <a:pPr algn="just"/>
            <a:r>
              <a:rPr lang="en-US" sz="3600" dirty="0">
                <a:latin typeface="Times New Roman" panose="02020603050405020304" pitchFamily="18" charset="0"/>
                <a:cs typeface="Times New Roman" panose="02020603050405020304" pitchFamily="18" charset="0"/>
              </a:rPr>
              <a:t>Encourage collaboration with peers of varying abilities to build patience and teamwork.</a:t>
            </a:r>
          </a:p>
        </p:txBody>
      </p:sp>
    </p:spTree>
    <p:extLst>
      <p:ext uri="{BB962C8B-B14F-4D97-AF65-F5344CB8AC3E}">
        <p14:creationId xmlns:p14="http://schemas.microsoft.com/office/powerpoint/2010/main" val="301750903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5B6FEB-F4B5-24D0-1C87-B9563DAA3A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2B2DEF-5C16-4CE2-5784-FC27A9C56D57}"/>
              </a:ext>
            </a:extLst>
          </p:cNvPr>
          <p:cNvSpPr>
            <a:spLocks noGrp="1"/>
          </p:cNvSpPr>
          <p:nvPr>
            <p:ph type="title"/>
          </p:nvPr>
        </p:nvSpPr>
        <p:spPr>
          <a:xfrm>
            <a:off x="914400" y="143002"/>
            <a:ext cx="10781071" cy="889385"/>
          </a:xfrm>
        </p:spPr>
        <p:txBody>
          <a:bodyPr/>
          <a:lstStyle/>
          <a:p>
            <a:r>
              <a:rPr lang="en-US" sz="3600" b="1" dirty="0">
                <a:solidFill>
                  <a:srgbClr val="FF0000"/>
                </a:solidFill>
                <a:latin typeface="Times New Roman" panose="02020603050405020304" pitchFamily="18" charset="0"/>
                <a:cs typeface="Times New Roman" panose="02020603050405020304" pitchFamily="18" charset="0"/>
              </a:rPr>
              <a:t>Educational Needs and Strategies of Slow Learners</a:t>
            </a:r>
            <a:endParaRPr lang="en-PK" sz="3600"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449E8FF-E099-E2AC-E2B2-82401E5A67E3}"/>
              </a:ext>
            </a:extLst>
          </p:cNvPr>
          <p:cNvSpPr>
            <a:spLocks noGrp="1"/>
          </p:cNvSpPr>
          <p:nvPr>
            <p:ph idx="1"/>
          </p:nvPr>
        </p:nvSpPr>
        <p:spPr>
          <a:xfrm>
            <a:off x="693174" y="929148"/>
            <a:ext cx="11002297" cy="5579378"/>
          </a:xfrm>
        </p:spPr>
        <p:txBody>
          <a:bodyPr>
            <a:noAutofit/>
          </a:bodyPr>
          <a:lstStyle/>
          <a:p>
            <a:pPr algn="just"/>
            <a:r>
              <a:rPr lang="en-US" sz="2900" b="1" dirty="0">
                <a:latin typeface="Times New Roman" panose="02020603050405020304" pitchFamily="18" charset="0"/>
                <a:cs typeface="Times New Roman" panose="02020603050405020304" pitchFamily="18" charset="0"/>
              </a:rPr>
              <a:t>Structured Teaching:</a:t>
            </a:r>
          </a:p>
          <a:p>
            <a:pPr algn="just"/>
            <a:r>
              <a:rPr lang="en-US" sz="2900" dirty="0">
                <a:latin typeface="Times New Roman" panose="02020603050405020304" pitchFamily="18" charset="0"/>
                <a:cs typeface="Times New Roman" panose="02020603050405020304" pitchFamily="18" charset="0"/>
              </a:rPr>
              <a:t>Break complex concepts into smaller, manageable steps.</a:t>
            </a:r>
          </a:p>
          <a:p>
            <a:pPr algn="just"/>
            <a:r>
              <a:rPr lang="en-US" sz="2900" dirty="0">
                <a:latin typeface="Times New Roman" panose="02020603050405020304" pitchFamily="18" charset="0"/>
                <a:cs typeface="Times New Roman" panose="02020603050405020304" pitchFamily="18" charset="0"/>
              </a:rPr>
              <a:t>Use clear instructions and provide frequent checks for understanding.</a:t>
            </a:r>
          </a:p>
          <a:p>
            <a:pPr algn="just"/>
            <a:r>
              <a:rPr lang="en-US" sz="2900" b="1" dirty="0">
                <a:latin typeface="Times New Roman" panose="02020603050405020304" pitchFamily="18" charset="0"/>
                <a:cs typeface="Times New Roman" panose="02020603050405020304" pitchFamily="18" charset="0"/>
              </a:rPr>
              <a:t>Repetition and Reinforcement:</a:t>
            </a:r>
          </a:p>
          <a:p>
            <a:pPr algn="just"/>
            <a:r>
              <a:rPr lang="en-US" sz="2900" dirty="0">
                <a:latin typeface="Times New Roman" panose="02020603050405020304" pitchFamily="18" charset="0"/>
                <a:cs typeface="Times New Roman" panose="02020603050405020304" pitchFamily="18" charset="0"/>
              </a:rPr>
              <a:t>Regularly review material to strengthen retention.</a:t>
            </a:r>
          </a:p>
          <a:p>
            <a:pPr algn="just"/>
            <a:r>
              <a:rPr lang="en-US" sz="2900" dirty="0">
                <a:latin typeface="Times New Roman" panose="02020603050405020304" pitchFamily="18" charset="0"/>
                <a:cs typeface="Times New Roman" panose="02020603050405020304" pitchFamily="18" charset="0"/>
              </a:rPr>
              <a:t>Provide multiple examples and practice opportunities.</a:t>
            </a:r>
          </a:p>
          <a:p>
            <a:pPr algn="just"/>
            <a:r>
              <a:rPr lang="en-US" sz="2900" b="1" dirty="0">
                <a:latin typeface="Times New Roman" panose="02020603050405020304" pitchFamily="18" charset="0"/>
                <a:cs typeface="Times New Roman" panose="02020603050405020304" pitchFamily="18" charset="0"/>
              </a:rPr>
              <a:t>Hands-On Learning:</a:t>
            </a:r>
          </a:p>
          <a:p>
            <a:pPr algn="just"/>
            <a:r>
              <a:rPr lang="en-US" sz="2900" dirty="0">
                <a:latin typeface="Times New Roman" panose="02020603050405020304" pitchFamily="18" charset="0"/>
                <a:cs typeface="Times New Roman" panose="02020603050405020304" pitchFamily="18" charset="0"/>
              </a:rPr>
              <a:t>Incorporate tactile and experiential activities to enhance understanding.</a:t>
            </a:r>
          </a:p>
          <a:p>
            <a:pPr algn="just"/>
            <a:r>
              <a:rPr lang="en-US" sz="2900" dirty="0">
                <a:latin typeface="Times New Roman" panose="02020603050405020304" pitchFamily="18" charset="0"/>
                <a:cs typeface="Times New Roman" panose="02020603050405020304" pitchFamily="18" charset="0"/>
              </a:rPr>
              <a:t>Use visual aids and interactive tools to support learning.</a:t>
            </a:r>
          </a:p>
        </p:txBody>
      </p:sp>
    </p:spTree>
    <p:extLst>
      <p:ext uri="{BB962C8B-B14F-4D97-AF65-F5344CB8AC3E}">
        <p14:creationId xmlns:p14="http://schemas.microsoft.com/office/powerpoint/2010/main" val="367499765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5E54B6-340A-6B0F-1F61-341DC27616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3274F9-B48F-CFD6-A126-54EA1DDB222D}"/>
              </a:ext>
            </a:extLst>
          </p:cNvPr>
          <p:cNvSpPr>
            <a:spLocks noGrp="1"/>
          </p:cNvSpPr>
          <p:nvPr>
            <p:ph type="title"/>
          </p:nvPr>
        </p:nvSpPr>
        <p:spPr>
          <a:xfrm>
            <a:off x="914400" y="143002"/>
            <a:ext cx="10781071" cy="889385"/>
          </a:xfrm>
        </p:spPr>
        <p:txBody>
          <a:bodyPr/>
          <a:lstStyle/>
          <a:p>
            <a:r>
              <a:rPr lang="en-US" sz="3600" b="1" dirty="0">
                <a:solidFill>
                  <a:srgbClr val="FF0000"/>
                </a:solidFill>
                <a:latin typeface="Times New Roman" panose="02020603050405020304" pitchFamily="18" charset="0"/>
                <a:cs typeface="Times New Roman" panose="02020603050405020304" pitchFamily="18" charset="0"/>
              </a:rPr>
              <a:t>Educational Needs and Strategies of Slow Learners</a:t>
            </a:r>
            <a:endParaRPr lang="en-PK" sz="3600"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DDE9DEB-77F2-6D59-F74A-EA045F3C44D5}"/>
              </a:ext>
            </a:extLst>
          </p:cNvPr>
          <p:cNvSpPr>
            <a:spLocks noGrp="1"/>
          </p:cNvSpPr>
          <p:nvPr>
            <p:ph idx="1"/>
          </p:nvPr>
        </p:nvSpPr>
        <p:spPr>
          <a:xfrm>
            <a:off x="693174" y="929148"/>
            <a:ext cx="11002297" cy="5579378"/>
          </a:xfrm>
        </p:spPr>
        <p:txBody>
          <a:bodyPr>
            <a:noAutofit/>
          </a:bodyPr>
          <a:lstStyle/>
          <a:p>
            <a:pPr algn="just"/>
            <a:r>
              <a:rPr lang="en-US" sz="3600" b="1" dirty="0">
                <a:latin typeface="Times New Roman" panose="02020603050405020304" pitchFamily="18" charset="0"/>
                <a:cs typeface="Times New Roman" panose="02020603050405020304" pitchFamily="18" charset="0"/>
              </a:rPr>
              <a:t>Support and Encouragement:</a:t>
            </a:r>
          </a:p>
          <a:p>
            <a:pPr algn="just"/>
            <a:r>
              <a:rPr lang="en-US" sz="3600" dirty="0">
                <a:latin typeface="Times New Roman" panose="02020603050405020304" pitchFamily="18" charset="0"/>
                <a:cs typeface="Times New Roman" panose="02020603050405020304" pitchFamily="18" charset="0"/>
              </a:rPr>
              <a:t>Create a positive, non-judgmental environment to build confidence.</a:t>
            </a:r>
          </a:p>
          <a:p>
            <a:pPr algn="just"/>
            <a:r>
              <a:rPr lang="en-US" sz="3600" dirty="0">
                <a:latin typeface="Times New Roman" panose="02020603050405020304" pitchFamily="18" charset="0"/>
                <a:cs typeface="Times New Roman" panose="02020603050405020304" pitchFamily="18" charset="0"/>
              </a:rPr>
              <a:t>Celebrate small successes to motivate continuous effort.</a:t>
            </a:r>
          </a:p>
          <a:p>
            <a:pPr algn="just"/>
            <a:r>
              <a:rPr lang="en-US" sz="3600" b="1" dirty="0">
                <a:latin typeface="Times New Roman" panose="02020603050405020304" pitchFamily="18" charset="0"/>
                <a:cs typeface="Times New Roman" panose="02020603050405020304" pitchFamily="18" charset="0"/>
              </a:rPr>
              <a:t>Individualized Attention:</a:t>
            </a:r>
          </a:p>
          <a:p>
            <a:pPr algn="just"/>
            <a:r>
              <a:rPr lang="en-US" sz="3600" dirty="0">
                <a:latin typeface="Times New Roman" panose="02020603050405020304" pitchFamily="18" charset="0"/>
                <a:cs typeface="Times New Roman" panose="02020603050405020304" pitchFamily="18" charset="0"/>
              </a:rPr>
              <a:t>Tailor lessons to address specific needs and pace.</a:t>
            </a:r>
          </a:p>
          <a:p>
            <a:pPr algn="just"/>
            <a:r>
              <a:rPr lang="en-US" sz="3600" dirty="0">
                <a:latin typeface="Times New Roman" panose="02020603050405020304" pitchFamily="18" charset="0"/>
                <a:cs typeface="Times New Roman" panose="02020603050405020304" pitchFamily="18" charset="0"/>
              </a:rPr>
              <a:t>Use one-on-one or small group sessions for personalized support.</a:t>
            </a:r>
          </a:p>
        </p:txBody>
      </p:sp>
    </p:spTree>
    <p:extLst>
      <p:ext uri="{BB962C8B-B14F-4D97-AF65-F5344CB8AC3E}">
        <p14:creationId xmlns:p14="http://schemas.microsoft.com/office/powerpoint/2010/main" val="121542164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D0A97C-1A5D-0471-9A77-7F7936F1A4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330CE4-C9B9-B815-324B-F8E621803104}"/>
              </a:ext>
            </a:extLst>
          </p:cNvPr>
          <p:cNvSpPr>
            <a:spLocks noGrp="1"/>
          </p:cNvSpPr>
          <p:nvPr>
            <p:ph type="title"/>
          </p:nvPr>
        </p:nvSpPr>
        <p:spPr>
          <a:xfrm>
            <a:off x="914400" y="143002"/>
            <a:ext cx="10781071" cy="889385"/>
          </a:xfrm>
        </p:spPr>
        <p:txBody>
          <a:bodyPr/>
          <a:lstStyle/>
          <a:p>
            <a:r>
              <a:rPr lang="en-US" sz="4000" b="1" dirty="0">
                <a:solidFill>
                  <a:srgbClr val="FF0000"/>
                </a:solidFill>
                <a:latin typeface="Times New Roman" panose="02020603050405020304" pitchFamily="18" charset="0"/>
                <a:cs typeface="Times New Roman" panose="02020603050405020304" pitchFamily="18" charset="0"/>
              </a:rPr>
              <a:t>Social and Emotional Impacts</a:t>
            </a:r>
            <a:endParaRPr lang="en-PK" sz="4000"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26B61B5-14D7-A201-BA67-12DA7EE43B9B}"/>
              </a:ext>
            </a:extLst>
          </p:cNvPr>
          <p:cNvSpPr>
            <a:spLocks noGrp="1"/>
          </p:cNvSpPr>
          <p:nvPr>
            <p:ph idx="1"/>
          </p:nvPr>
        </p:nvSpPr>
        <p:spPr>
          <a:xfrm>
            <a:off x="693174" y="929148"/>
            <a:ext cx="11002297" cy="5579378"/>
          </a:xfrm>
        </p:spPr>
        <p:txBody>
          <a:bodyPr>
            <a:noAutofit/>
          </a:bodyPr>
          <a:lstStyle/>
          <a:p>
            <a:pPr algn="just"/>
            <a:r>
              <a:rPr lang="en-US" sz="2800" b="1" dirty="0">
                <a:latin typeface="Times New Roman" panose="02020603050405020304" pitchFamily="18" charset="0"/>
                <a:cs typeface="Times New Roman" panose="02020603050405020304" pitchFamily="18" charset="0"/>
              </a:rPr>
              <a:t>Quick Learners</a:t>
            </a:r>
          </a:p>
          <a:p>
            <a:pPr algn="just"/>
            <a:r>
              <a:rPr lang="en-US" sz="2800" dirty="0">
                <a:latin typeface="Times New Roman" panose="02020603050405020304" pitchFamily="18" charset="0"/>
                <a:cs typeface="Times New Roman" panose="02020603050405020304" pitchFamily="18" charset="0"/>
              </a:rPr>
              <a:t>May feel isolated if they progress significantly faster than peers.</a:t>
            </a:r>
          </a:p>
          <a:p>
            <a:pPr algn="just"/>
            <a:r>
              <a:rPr lang="en-US" sz="2800" dirty="0">
                <a:latin typeface="Times New Roman" panose="02020603050405020304" pitchFamily="18" charset="0"/>
                <a:cs typeface="Times New Roman" panose="02020603050405020304" pitchFamily="18" charset="0"/>
              </a:rPr>
              <a:t>Often placed in leadership roles, which can be both empowering and stressful.</a:t>
            </a:r>
          </a:p>
          <a:p>
            <a:pPr algn="just"/>
            <a:r>
              <a:rPr lang="en-US" sz="2800" dirty="0">
                <a:latin typeface="Times New Roman" panose="02020603050405020304" pitchFamily="18" charset="0"/>
                <a:cs typeface="Times New Roman" panose="02020603050405020304" pitchFamily="18" charset="0"/>
              </a:rPr>
              <a:t>Risk of developing overconfidence, leading to challenges when faced with failure.</a:t>
            </a:r>
          </a:p>
          <a:p>
            <a:pPr algn="just"/>
            <a:r>
              <a:rPr lang="en-US" sz="2800" b="1" dirty="0">
                <a:latin typeface="Times New Roman" panose="02020603050405020304" pitchFamily="18" charset="0"/>
                <a:cs typeface="Times New Roman" panose="02020603050405020304" pitchFamily="18" charset="0"/>
              </a:rPr>
              <a:t>Slow Learners</a:t>
            </a:r>
          </a:p>
          <a:p>
            <a:pPr algn="just"/>
            <a:r>
              <a:rPr lang="en-US" sz="2800" dirty="0">
                <a:latin typeface="Times New Roman" panose="02020603050405020304" pitchFamily="18" charset="0"/>
                <a:cs typeface="Times New Roman" panose="02020603050405020304" pitchFamily="18" charset="0"/>
              </a:rPr>
              <a:t>May experience social stigma or exclusion due to perceived "slowness."</a:t>
            </a:r>
          </a:p>
          <a:p>
            <a:pPr algn="just"/>
            <a:r>
              <a:rPr lang="en-US" sz="2800" dirty="0">
                <a:latin typeface="Times New Roman" panose="02020603050405020304" pitchFamily="18" charset="0"/>
                <a:cs typeface="Times New Roman" panose="02020603050405020304" pitchFamily="18" charset="0"/>
              </a:rPr>
              <a:t>Low self-esteem and anxiety can hinder participation and effort.</a:t>
            </a:r>
          </a:p>
          <a:p>
            <a:pPr algn="just"/>
            <a:r>
              <a:rPr lang="en-US" sz="2800" dirty="0">
                <a:latin typeface="Times New Roman" panose="02020603050405020304" pitchFamily="18" charset="0"/>
                <a:cs typeface="Times New Roman" panose="02020603050405020304" pitchFamily="18" charset="0"/>
              </a:rPr>
              <a:t>Thrive in supportive environments where their progress is recognized.</a:t>
            </a:r>
          </a:p>
        </p:txBody>
      </p:sp>
    </p:spTree>
    <p:extLst>
      <p:ext uri="{BB962C8B-B14F-4D97-AF65-F5344CB8AC3E}">
        <p14:creationId xmlns:p14="http://schemas.microsoft.com/office/powerpoint/2010/main" val="405807778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B3926F-886E-D72B-BD3B-6229D796AB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710006-74FF-E419-C3B6-DE3A9B1E92F9}"/>
              </a:ext>
            </a:extLst>
          </p:cNvPr>
          <p:cNvSpPr>
            <a:spLocks noGrp="1"/>
          </p:cNvSpPr>
          <p:nvPr>
            <p:ph type="title"/>
          </p:nvPr>
        </p:nvSpPr>
        <p:spPr>
          <a:xfrm>
            <a:off x="914400" y="143002"/>
            <a:ext cx="10781071" cy="889385"/>
          </a:xfrm>
        </p:spPr>
        <p:txBody>
          <a:bodyPr/>
          <a:lstStyle/>
          <a:p>
            <a:r>
              <a:rPr lang="en-US" sz="4000" b="1" dirty="0">
                <a:solidFill>
                  <a:srgbClr val="FF0000"/>
                </a:solidFill>
                <a:latin typeface="Times New Roman" panose="02020603050405020304" pitchFamily="18" charset="0"/>
                <a:cs typeface="Times New Roman" panose="02020603050405020304" pitchFamily="18" charset="0"/>
              </a:rPr>
              <a:t>Workplace Implications</a:t>
            </a:r>
            <a:endParaRPr lang="en-PK" sz="4000"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5744AD5-E4F4-C4C0-7296-EDD2D67B1C23}"/>
              </a:ext>
            </a:extLst>
          </p:cNvPr>
          <p:cNvSpPr>
            <a:spLocks noGrp="1"/>
          </p:cNvSpPr>
          <p:nvPr>
            <p:ph idx="1"/>
          </p:nvPr>
        </p:nvSpPr>
        <p:spPr>
          <a:xfrm>
            <a:off x="693174" y="929148"/>
            <a:ext cx="11002297" cy="5579378"/>
          </a:xfrm>
        </p:spPr>
        <p:txBody>
          <a:bodyPr>
            <a:noAutofit/>
          </a:bodyPr>
          <a:lstStyle/>
          <a:p>
            <a:pPr algn="just"/>
            <a:r>
              <a:rPr lang="en-US" sz="3000" b="1" dirty="0">
                <a:latin typeface="Times New Roman" panose="02020603050405020304" pitchFamily="18" charset="0"/>
                <a:cs typeface="Times New Roman" panose="02020603050405020304" pitchFamily="18" charset="0"/>
              </a:rPr>
              <a:t>Quick Learners:</a:t>
            </a:r>
          </a:p>
          <a:p>
            <a:pPr algn="just"/>
            <a:r>
              <a:rPr lang="en-US" sz="3000" dirty="0">
                <a:latin typeface="Times New Roman" panose="02020603050405020304" pitchFamily="18" charset="0"/>
                <a:cs typeface="Times New Roman" panose="02020603050405020304" pitchFamily="18" charset="0"/>
              </a:rPr>
              <a:t>Adapt quickly to new roles, technologies, or challenges.</a:t>
            </a:r>
          </a:p>
          <a:p>
            <a:pPr algn="just"/>
            <a:r>
              <a:rPr lang="en-US" sz="3000" dirty="0">
                <a:latin typeface="Times New Roman" panose="02020603050405020304" pitchFamily="18" charset="0"/>
                <a:cs typeface="Times New Roman" panose="02020603050405020304" pitchFamily="18" charset="0"/>
              </a:rPr>
              <a:t>Thrive in dynamic, fast-paced industries.</a:t>
            </a:r>
          </a:p>
          <a:p>
            <a:pPr algn="just"/>
            <a:r>
              <a:rPr lang="en-US" sz="3000" dirty="0">
                <a:latin typeface="Times New Roman" panose="02020603050405020304" pitchFamily="18" charset="0"/>
                <a:cs typeface="Times New Roman" panose="02020603050405020304" pitchFamily="18" charset="0"/>
              </a:rPr>
              <a:t>Risk of burnout due to high expectations.</a:t>
            </a:r>
          </a:p>
          <a:p>
            <a:pPr algn="just"/>
            <a:r>
              <a:rPr lang="en-US" sz="3000" b="1" dirty="0">
                <a:latin typeface="Times New Roman" panose="02020603050405020304" pitchFamily="18" charset="0"/>
                <a:cs typeface="Times New Roman" panose="02020603050405020304" pitchFamily="18" charset="0"/>
              </a:rPr>
              <a:t>Slow Learners:</a:t>
            </a:r>
          </a:p>
          <a:p>
            <a:pPr algn="just"/>
            <a:r>
              <a:rPr lang="en-US" sz="3000" dirty="0">
                <a:latin typeface="Times New Roman" panose="02020603050405020304" pitchFamily="18" charset="0"/>
                <a:cs typeface="Times New Roman" panose="02020603050405020304" pitchFamily="18" charset="0"/>
              </a:rPr>
              <a:t>Excel in roles requiring consistency, patience, and attention to detail.</a:t>
            </a:r>
          </a:p>
          <a:p>
            <a:pPr algn="just"/>
            <a:r>
              <a:rPr lang="en-US" sz="3000" dirty="0">
                <a:latin typeface="Times New Roman" panose="02020603050405020304" pitchFamily="18" charset="0"/>
                <a:cs typeface="Times New Roman" panose="02020603050405020304" pitchFamily="18" charset="0"/>
              </a:rPr>
              <a:t>Benefit from clear instructions and structured training programs.</a:t>
            </a:r>
          </a:p>
          <a:p>
            <a:pPr algn="just"/>
            <a:r>
              <a:rPr lang="en-US" sz="3000" dirty="0">
                <a:latin typeface="Times New Roman" panose="02020603050405020304" pitchFamily="18" charset="0"/>
                <a:cs typeface="Times New Roman" panose="02020603050405020304" pitchFamily="18" charset="0"/>
              </a:rPr>
              <a:t>May struggle in roles with constant changes or high-pressure deadlines.</a:t>
            </a:r>
          </a:p>
        </p:txBody>
      </p:sp>
    </p:spTree>
    <p:extLst>
      <p:ext uri="{BB962C8B-B14F-4D97-AF65-F5344CB8AC3E}">
        <p14:creationId xmlns:p14="http://schemas.microsoft.com/office/powerpoint/2010/main" val="273109388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3FC824-0BCB-4F27-9DBE-8B9EBE08CF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C9E908-89B4-A391-377C-50E3EBCFAD80}"/>
              </a:ext>
            </a:extLst>
          </p:cNvPr>
          <p:cNvSpPr>
            <a:spLocks noGrp="1"/>
          </p:cNvSpPr>
          <p:nvPr>
            <p:ph type="title"/>
          </p:nvPr>
        </p:nvSpPr>
        <p:spPr>
          <a:xfrm>
            <a:off x="914400" y="143002"/>
            <a:ext cx="10781071" cy="889385"/>
          </a:xfrm>
        </p:spPr>
        <p:txBody>
          <a:bodyPr/>
          <a:lstStyle/>
          <a:p>
            <a:r>
              <a:rPr lang="en-US" sz="4000" b="1" dirty="0">
                <a:solidFill>
                  <a:srgbClr val="FF0000"/>
                </a:solidFill>
                <a:latin typeface="Times New Roman" panose="02020603050405020304" pitchFamily="18" charset="0"/>
                <a:cs typeface="Times New Roman" panose="02020603050405020304" pitchFamily="18" charset="0"/>
              </a:rPr>
              <a:t>Conclusion</a:t>
            </a:r>
            <a:endParaRPr lang="en-PK" sz="4000"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72B931F-99D5-4C90-2F8C-3290E8888275}"/>
              </a:ext>
            </a:extLst>
          </p:cNvPr>
          <p:cNvSpPr>
            <a:spLocks noGrp="1"/>
          </p:cNvSpPr>
          <p:nvPr>
            <p:ph idx="1"/>
          </p:nvPr>
        </p:nvSpPr>
        <p:spPr>
          <a:xfrm>
            <a:off x="693174" y="929148"/>
            <a:ext cx="11002297" cy="5579378"/>
          </a:xfrm>
        </p:spPr>
        <p:txBody>
          <a:bodyPr>
            <a:noAutofit/>
          </a:bodyPr>
          <a:lstStyle/>
          <a:p>
            <a:pPr algn="just"/>
            <a:r>
              <a:rPr lang="en-US" sz="3600" dirty="0">
                <a:latin typeface="Times New Roman" panose="02020603050405020304" pitchFamily="18" charset="0"/>
                <a:cs typeface="Times New Roman" panose="02020603050405020304" pitchFamily="18" charset="0"/>
              </a:rPr>
              <a:t>The distinction between quick and slow learners reflects natural variability in cognitive processing and learning styles. </a:t>
            </a:r>
          </a:p>
          <a:p>
            <a:pPr algn="just"/>
            <a:r>
              <a:rPr lang="en-US" sz="3600">
                <a:latin typeface="Times New Roman" panose="02020603050405020304" pitchFamily="18" charset="0"/>
                <a:cs typeface="Times New Roman" panose="02020603050405020304" pitchFamily="18" charset="0"/>
              </a:rPr>
              <a:t>Both </a:t>
            </a:r>
            <a:r>
              <a:rPr lang="en-US" sz="3600" dirty="0">
                <a:latin typeface="Times New Roman" panose="02020603050405020304" pitchFamily="18" charset="0"/>
                <a:cs typeface="Times New Roman" panose="02020603050405020304" pitchFamily="18" charset="0"/>
              </a:rPr>
              <a:t>groups have unique strengths and challenges that require tailored approaches to maximize their potential</a:t>
            </a:r>
            <a:r>
              <a:rPr lang="en-US" sz="3600">
                <a:latin typeface="Times New Roman" panose="02020603050405020304" pitchFamily="18" charset="0"/>
                <a:cs typeface="Times New Roman" panose="02020603050405020304" pitchFamily="18" charset="0"/>
              </a:rPr>
              <a:t>. </a:t>
            </a:r>
          </a:p>
          <a:p>
            <a:pPr algn="just"/>
            <a:r>
              <a:rPr lang="en-US" sz="3600">
                <a:latin typeface="Times New Roman" panose="02020603050405020304" pitchFamily="18" charset="0"/>
                <a:cs typeface="Times New Roman" panose="02020603050405020304" pitchFamily="18" charset="0"/>
              </a:rPr>
              <a:t>By </a:t>
            </a:r>
            <a:r>
              <a:rPr lang="en-US" sz="3600" dirty="0">
                <a:latin typeface="Times New Roman" panose="02020603050405020304" pitchFamily="18" charset="0"/>
                <a:cs typeface="Times New Roman" panose="02020603050405020304" pitchFamily="18" charset="0"/>
              </a:rPr>
              <a:t>recognizing and addressing these differences, educators, parents, and employers can create inclusive environments where all learners can thrive and succeed.</a:t>
            </a:r>
          </a:p>
        </p:txBody>
      </p:sp>
    </p:spTree>
    <p:extLst>
      <p:ext uri="{BB962C8B-B14F-4D97-AF65-F5344CB8AC3E}">
        <p14:creationId xmlns:p14="http://schemas.microsoft.com/office/powerpoint/2010/main" val="335661987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35658-D1BE-8DA7-E845-7871E821B93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A1F7862-FE5B-D3D0-7CDE-7ED7E84CB99B}"/>
              </a:ext>
            </a:extLst>
          </p:cNvPr>
          <p:cNvSpPr>
            <a:spLocks noGrp="1"/>
          </p:cNvSpPr>
          <p:nvPr>
            <p:ph idx="1"/>
          </p:nvPr>
        </p:nvSpPr>
        <p:spPr>
          <a:xfrm>
            <a:off x="1027470" y="2462980"/>
            <a:ext cx="10564761" cy="2182761"/>
          </a:xfrm>
        </p:spPr>
        <p:txBody>
          <a:bodyPr>
            <a:normAutofit/>
          </a:bodyPr>
          <a:lstStyle/>
          <a:p>
            <a:pPr marL="0" indent="0" algn="just">
              <a:buNone/>
            </a:pPr>
            <a:r>
              <a:rPr lang="en-US" sz="12900" b="1" dirty="0">
                <a:latin typeface="Times New Roman" panose="02020603050405020304" pitchFamily="18" charset="0"/>
                <a:cs typeface="Times New Roman" panose="02020603050405020304" pitchFamily="18" charset="0"/>
              </a:rPr>
              <a:t>THANK YOU</a:t>
            </a:r>
          </a:p>
        </p:txBody>
      </p:sp>
    </p:spTree>
    <p:extLst>
      <p:ext uri="{BB962C8B-B14F-4D97-AF65-F5344CB8AC3E}">
        <p14:creationId xmlns:p14="http://schemas.microsoft.com/office/powerpoint/2010/main" val="3387165994"/>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8A0BCF-319D-9F7B-C2C7-50E5CDADB2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6F2930-6FA5-4730-45DD-416696F30A2B}"/>
              </a:ext>
            </a:extLst>
          </p:cNvPr>
          <p:cNvSpPr>
            <a:spLocks noGrp="1"/>
          </p:cNvSpPr>
          <p:nvPr>
            <p:ph type="title"/>
          </p:nvPr>
        </p:nvSpPr>
        <p:spPr>
          <a:xfrm>
            <a:off x="914400" y="143002"/>
            <a:ext cx="10781071" cy="889385"/>
          </a:xfrm>
        </p:spPr>
        <p:txBody>
          <a:bodyPr/>
          <a:lstStyle/>
          <a:p>
            <a:r>
              <a:rPr lang="en-US" b="1" dirty="0">
                <a:solidFill>
                  <a:srgbClr val="FF0000"/>
                </a:solidFill>
                <a:latin typeface="Times New Roman" panose="02020603050405020304" pitchFamily="18" charset="0"/>
                <a:cs typeface="Times New Roman" panose="02020603050405020304" pitchFamily="18" charset="0"/>
              </a:rPr>
              <a:t>Quick Learners vs. Slow Learners</a:t>
            </a:r>
            <a:endParaRPr lang="en-PK"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A641CA04-B36E-4973-2065-5D0184A3C6C7}"/>
              </a:ext>
            </a:extLst>
          </p:cNvPr>
          <p:cNvSpPr>
            <a:spLocks noGrp="1"/>
          </p:cNvSpPr>
          <p:nvPr>
            <p:ph idx="1"/>
          </p:nvPr>
        </p:nvSpPr>
        <p:spPr>
          <a:xfrm>
            <a:off x="693174" y="929148"/>
            <a:ext cx="11002297" cy="5579378"/>
          </a:xfrm>
        </p:spPr>
        <p:txBody>
          <a:bodyPr>
            <a:noAutofit/>
          </a:bodyPr>
          <a:lstStyle/>
          <a:p>
            <a:pPr algn="just"/>
            <a:r>
              <a:rPr lang="en-US" sz="3800" dirty="0">
                <a:latin typeface="Times New Roman" panose="02020603050405020304" pitchFamily="18" charset="0"/>
                <a:cs typeface="Times New Roman" panose="02020603050405020304" pitchFamily="18" charset="0"/>
              </a:rPr>
              <a:t>Learning is a complex process influenced by cognitive, psychological, and environmental factors. </a:t>
            </a:r>
          </a:p>
          <a:p>
            <a:pPr algn="just"/>
            <a:r>
              <a:rPr lang="en-US" sz="3800" dirty="0">
                <a:latin typeface="Times New Roman" panose="02020603050405020304" pitchFamily="18" charset="0"/>
                <a:cs typeface="Times New Roman" panose="02020603050405020304" pitchFamily="18" charset="0"/>
              </a:rPr>
              <a:t>Individuals vary significantly in their learning pace, leading to the distinction between quick learners and slow learners. </a:t>
            </a:r>
          </a:p>
          <a:p>
            <a:pPr algn="just"/>
            <a:r>
              <a:rPr lang="en-US" sz="3800" dirty="0">
                <a:latin typeface="Times New Roman" panose="02020603050405020304" pitchFamily="18" charset="0"/>
                <a:cs typeface="Times New Roman" panose="02020603050405020304" pitchFamily="18" charset="0"/>
              </a:rPr>
              <a:t>Understanding the characteristics, strengths, challenges, and needs of both groups can help optimize teaching and learning strategies.</a:t>
            </a:r>
            <a:endParaRPr lang="en-PK" sz="3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3499902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6FED9E-2B7B-CDC5-B54E-3DC2A6B156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49C8A5-C525-62A9-BD40-E4AC2117AD66}"/>
              </a:ext>
            </a:extLst>
          </p:cNvPr>
          <p:cNvSpPr>
            <a:spLocks noGrp="1"/>
          </p:cNvSpPr>
          <p:nvPr>
            <p:ph type="title"/>
          </p:nvPr>
        </p:nvSpPr>
        <p:spPr>
          <a:xfrm>
            <a:off x="914400" y="143002"/>
            <a:ext cx="10781071" cy="889385"/>
          </a:xfrm>
        </p:spPr>
        <p:txBody>
          <a:bodyPr/>
          <a:lstStyle/>
          <a:p>
            <a:r>
              <a:rPr lang="en-US" b="1" dirty="0">
                <a:solidFill>
                  <a:srgbClr val="FF0000"/>
                </a:solidFill>
                <a:latin typeface="Times New Roman" panose="02020603050405020304" pitchFamily="18" charset="0"/>
                <a:cs typeface="Times New Roman" panose="02020603050405020304" pitchFamily="18" charset="0"/>
              </a:rPr>
              <a:t>Definitions</a:t>
            </a:r>
            <a:endParaRPr lang="en-PK"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70F3855-C363-FEE1-E429-6FFDC3E132F1}"/>
              </a:ext>
            </a:extLst>
          </p:cNvPr>
          <p:cNvSpPr>
            <a:spLocks noGrp="1"/>
          </p:cNvSpPr>
          <p:nvPr>
            <p:ph idx="1"/>
          </p:nvPr>
        </p:nvSpPr>
        <p:spPr>
          <a:xfrm>
            <a:off x="693174" y="929148"/>
            <a:ext cx="11002297" cy="5579378"/>
          </a:xfrm>
        </p:spPr>
        <p:txBody>
          <a:bodyPr>
            <a:noAutofit/>
          </a:bodyPr>
          <a:lstStyle/>
          <a:p>
            <a:pPr algn="just"/>
            <a:r>
              <a:rPr lang="en-US" sz="3200" b="1" dirty="0">
                <a:latin typeface="Times New Roman" panose="02020603050405020304" pitchFamily="18" charset="0"/>
                <a:cs typeface="Times New Roman" panose="02020603050405020304" pitchFamily="18" charset="0"/>
              </a:rPr>
              <a:t>Quick Learners</a:t>
            </a:r>
          </a:p>
          <a:p>
            <a:pPr algn="just"/>
            <a:r>
              <a:rPr lang="en-US" sz="3200" dirty="0">
                <a:latin typeface="Times New Roman" panose="02020603050405020304" pitchFamily="18" charset="0"/>
                <a:cs typeface="Times New Roman" panose="02020603050405020304" pitchFamily="18" charset="0"/>
              </a:rPr>
              <a:t>Quick learners grasp new concepts, skills, or information rapidly, often with minimal repetition or reinforcement. They tend to excel in adapting to new situations, solving problems, and applying knowledge across different contexts.</a:t>
            </a:r>
          </a:p>
          <a:p>
            <a:pPr algn="just"/>
            <a:r>
              <a:rPr lang="en-US" sz="3200" b="1" dirty="0">
                <a:latin typeface="Times New Roman" panose="02020603050405020304" pitchFamily="18" charset="0"/>
                <a:cs typeface="Times New Roman" panose="02020603050405020304" pitchFamily="18" charset="0"/>
              </a:rPr>
              <a:t>Slow Learners</a:t>
            </a:r>
          </a:p>
          <a:p>
            <a:pPr algn="just"/>
            <a:r>
              <a:rPr lang="en-US" sz="3200" dirty="0">
                <a:latin typeface="Times New Roman" panose="02020603050405020304" pitchFamily="18" charset="0"/>
                <a:cs typeface="Times New Roman" panose="02020603050405020304" pitchFamily="18" charset="0"/>
              </a:rPr>
              <a:t>Slow learners require more time, repetition, and guidance to understand and retain information. They often struggle with abstract thinking and may need additional support to master concepts or skills.</a:t>
            </a:r>
          </a:p>
        </p:txBody>
      </p:sp>
    </p:spTree>
    <p:extLst>
      <p:ext uri="{BB962C8B-B14F-4D97-AF65-F5344CB8AC3E}">
        <p14:creationId xmlns:p14="http://schemas.microsoft.com/office/powerpoint/2010/main" val="182353369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7E1435-1AC1-8AEE-0DC6-ED32585F80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8BDB94-698F-C7DC-CE53-71D106847153}"/>
              </a:ext>
            </a:extLst>
          </p:cNvPr>
          <p:cNvSpPr>
            <a:spLocks noGrp="1"/>
          </p:cNvSpPr>
          <p:nvPr>
            <p:ph type="title"/>
          </p:nvPr>
        </p:nvSpPr>
        <p:spPr>
          <a:xfrm>
            <a:off x="914400" y="143002"/>
            <a:ext cx="10781071" cy="889385"/>
          </a:xfrm>
        </p:spPr>
        <p:txBody>
          <a:bodyPr/>
          <a:lstStyle/>
          <a:p>
            <a:r>
              <a:rPr lang="en-US" b="1" dirty="0">
                <a:solidFill>
                  <a:srgbClr val="FF0000"/>
                </a:solidFill>
                <a:latin typeface="Times New Roman" panose="02020603050405020304" pitchFamily="18" charset="0"/>
                <a:cs typeface="Times New Roman" panose="02020603050405020304" pitchFamily="18" charset="0"/>
              </a:rPr>
              <a:t>Key Characteristics of Quick Learners</a:t>
            </a:r>
            <a:endParaRPr lang="en-PK"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AD59EED-149C-7F44-E095-B647334BE7EA}"/>
              </a:ext>
            </a:extLst>
          </p:cNvPr>
          <p:cNvSpPr>
            <a:spLocks noGrp="1"/>
          </p:cNvSpPr>
          <p:nvPr>
            <p:ph idx="1"/>
          </p:nvPr>
        </p:nvSpPr>
        <p:spPr>
          <a:xfrm>
            <a:off x="693174" y="929148"/>
            <a:ext cx="11002297" cy="5579378"/>
          </a:xfrm>
        </p:spPr>
        <p:txBody>
          <a:bodyPr>
            <a:noAutofit/>
          </a:bodyPr>
          <a:lstStyle/>
          <a:p>
            <a:pPr algn="just"/>
            <a:r>
              <a:rPr lang="en-US" sz="3400" b="1" dirty="0">
                <a:latin typeface="Times New Roman" panose="02020603050405020304" pitchFamily="18" charset="0"/>
                <a:cs typeface="Times New Roman" panose="02020603050405020304" pitchFamily="18" charset="0"/>
              </a:rPr>
              <a:t>Cognitive Abilities:</a:t>
            </a:r>
          </a:p>
          <a:p>
            <a:pPr algn="just"/>
            <a:r>
              <a:rPr lang="en-US" sz="3400" dirty="0">
                <a:latin typeface="Times New Roman" panose="02020603050405020304" pitchFamily="18" charset="0"/>
                <a:cs typeface="Times New Roman" panose="02020603050405020304" pitchFamily="18" charset="0"/>
              </a:rPr>
              <a:t>High problem-solving skills.</a:t>
            </a:r>
          </a:p>
          <a:p>
            <a:pPr algn="just"/>
            <a:r>
              <a:rPr lang="en-US" sz="3400" dirty="0">
                <a:latin typeface="Times New Roman" panose="02020603050405020304" pitchFamily="18" charset="0"/>
                <a:cs typeface="Times New Roman" panose="02020603050405020304" pitchFamily="18" charset="0"/>
              </a:rPr>
              <a:t>Rapid assimilation of new information.</a:t>
            </a:r>
          </a:p>
          <a:p>
            <a:pPr algn="just"/>
            <a:r>
              <a:rPr lang="en-US" sz="3400" dirty="0">
                <a:latin typeface="Times New Roman" panose="02020603050405020304" pitchFamily="18" charset="0"/>
                <a:cs typeface="Times New Roman" panose="02020603050405020304" pitchFamily="18" charset="0"/>
              </a:rPr>
              <a:t>Strong analytical and abstract reasoning capabilities.</a:t>
            </a:r>
          </a:p>
          <a:p>
            <a:pPr algn="just"/>
            <a:r>
              <a:rPr lang="en-US" sz="3400" b="1" dirty="0">
                <a:latin typeface="Times New Roman" panose="02020603050405020304" pitchFamily="18" charset="0"/>
                <a:cs typeface="Times New Roman" panose="02020603050405020304" pitchFamily="18" charset="0"/>
              </a:rPr>
              <a:t>Learning Style:</a:t>
            </a:r>
          </a:p>
          <a:p>
            <a:pPr algn="just"/>
            <a:r>
              <a:rPr lang="en-US" sz="3400" dirty="0">
                <a:latin typeface="Times New Roman" panose="02020603050405020304" pitchFamily="18" charset="0"/>
                <a:cs typeface="Times New Roman" panose="02020603050405020304" pitchFamily="18" charset="0"/>
              </a:rPr>
              <a:t>Independent and self-motivated.</a:t>
            </a:r>
          </a:p>
          <a:p>
            <a:pPr algn="just"/>
            <a:r>
              <a:rPr lang="en-US" sz="3400" dirty="0">
                <a:latin typeface="Times New Roman" panose="02020603050405020304" pitchFamily="18" charset="0"/>
                <a:cs typeface="Times New Roman" panose="02020603050405020304" pitchFamily="18" charset="0"/>
              </a:rPr>
              <a:t>Often use intuition and prior knowledge effectively.</a:t>
            </a:r>
          </a:p>
          <a:p>
            <a:pPr algn="just"/>
            <a:r>
              <a:rPr lang="en-US" sz="3400" dirty="0">
                <a:latin typeface="Times New Roman" panose="02020603050405020304" pitchFamily="18" charset="0"/>
                <a:cs typeface="Times New Roman" panose="02020603050405020304" pitchFamily="18" charset="0"/>
              </a:rPr>
              <a:t>Learn well through exploration and experimentation.</a:t>
            </a:r>
          </a:p>
        </p:txBody>
      </p:sp>
    </p:spTree>
    <p:extLst>
      <p:ext uri="{BB962C8B-B14F-4D97-AF65-F5344CB8AC3E}">
        <p14:creationId xmlns:p14="http://schemas.microsoft.com/office/powerpoint/2010/main" val="75197131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C23ECE-C971-7AD8-676F-C5930671C4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DFFF22-ACB1-285B-E2D0-CBDF7B869BFD}"/>
              </a:ext>
            </a:extLst>
          </p:cNvPr>
          <p:cNvSpPr>
            <a:spLocks noGrp="1"/>
          </p:cNvSpPr>
          <p:nvPr>
            <p:ph type="title"/>
          </p:nvPr>
        </p:nvSpPr>
        <p:spPr>
          <a:xfrm>
            <a:off x="914400" y="143002"/>
            <a:ext cx="10781071" cy="889385"/>
          </a:xfrm>
        </p:spPr>
        <p:txBody>
          <a:bodyPr/>
          <a:lstStyle/>
          <a:p>
            <a:r>
              <a:rPr lang="en-US" b="1" dirty="0">
                <a:solidFill>
                  <a:srgbClr val="FF0000"/>
                </a:solidFill>
                <a:latin typeface="Times New Roman" panose="02020603050405020304" pitchFamily="18" charset="0"/>
                <a:cs typeface="Times New Roman" panose="02020603050405020304" pitchFamily="18" charset="0"/>
              </a:rPr>
              <a:t>Key Characteristics of Quick Learners</a:t>
            </a:r>
            <a:endParaRPr lang="en-PK"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1E8D344-57F3-63E0-2AB0-589CA2CB892A}"/>
              </a:ext>
            </a:extLst>
          </p:cNvPr>
          <p:cNvSpPr>
            <a:spLocks noGrp="1"/>
          </p:cNvSpPr>
          <p:nvPr>
            <p:ph idx="1"/>
          </p:nvPr>
        </p:nvSpPr>
        <p:spPr>
          <a:xfrm>
            <a:off x="693174" y="929148"/>
            <a:ext cx="11002297" cy="5579378"/>
          </a:xfrm>
        </p:spPr>
        <p:txBody>
          <a:bodyPr>
            <a:noAutofit/>
          </a:bodyPr>
          <a:lstStyle/>
          <a:p>
            <a:pPr algn="just"/>
            <a:r>
              <a:rPr lang="en-US" sz="3600" b="1" dirty="0">
                <a:latin typeface="Times New Roman" panose="02020603050405020304" pitchFamily="18" charset="0"/>
                <a:cs typeface="Times New Roman" panose="02020603050405020304" pitchFamily="18" charset="0"/>
              </a:rPr>
              <a:t>Behavioral Traits:</a:t>
            </a:r>
          </a:p>
          <a:p>
            <a:pPr algn="just"/>
            <a:r>
              <a:rPr lang="en-US" sz="3600" dirty="0">
                <a:latin typeface="Times New Roman" panose="02020603050405020304" pitchFamily="18" charset="0"/>
                <a:cs typeface="Times New Roman" panose="02020603050405020304" pitchFamily="18" charset="0"/>
              </a:rPr>
              <a:t>Curiosity and eagerness to learn.</a:t>
            </a:r>
          </a:p>
          <a:p>
            <a:pPr algn="just"/>
            <a:r>
              <a:rPr lang="en-US" sz="3600" dirty="0">
                <a:latin typeface="Times New Roman" panose="02020603050405020304" pitchFamily="18" charset="0"/>
                <a:cs typeface="Times New Roman" panose="02020603050405020304" pitchFamily="18" charset="0"/>
              </a:rPr>
              <a:t>Often exhibit high confidence in academic or skill-based tasks.</a:t>
            </a:r>
          </a:p>
          <a:p>
            <a:pPr algn="just"/>
            <a:r>
              <a:rPr lang="en-US" sz="3600" dirty="0">
                <a:latin typeface="Times New Roman" panose="02020603050405020304" pitchFamily="18" charset="0"/>
                <a:cs typeface="Times New Roman" panose="02020603050405020304" pitchFamily="18" charset="0"/>
              </a:rPr>
              <a:t>May quickly lose interest in repetitive or overly simple tasks.</a:t>
            </a:r>
          </a:p>
          <a:p>
            <a:pPr algn="just"/>
            <a:r>
              <a:rPr lang="en-US" sz="3600" b="1" dirty="0">
                <a:latin typeface="Times New Roman" panose="02020603050405020304" pitchFamily="18" charset="0"/>
                <a:cs typeface="Times New Roman" panose="02020603050405020304" pitchFamily="18" charset="0"/>
              </a:rPr>
              <a:t>Memory:</a:t>
            </a:r>
          </a:p>
          <a:p>
            <a:pPr algn="just"/>
            <a:r>
              <a:rPr lang="en-US" sz="3600" dirty="0">
                <a:latin typeface="Times New Roman" panose="02020603050405020304" pitchFamily="18" charset="0"/>
                <a:cs typeface="Times New Roman" panose="02020603050405020304" pitchFamily="18" charset="0"/>
              </a:rPr>
              <a:t>Retain information effectively after fewer repetitions.</a:t>
            </a:r>
          </a:p>
          <a:p>
            <a:pPr algn="just"/>
            <a:r>
              <a:rPr lang="en-US" sz="3600" dirty="0">
                <a:latin typeface="Times New Roman" panose="02020603050405020304" pitchFamily="18" charset="0"/>
                <a:cs typeface="Times New Roman" panose="02020603050405020304" pitchFamily="18" charset="0"/>
              </a:rPr>
              <a:t>Strong ability to recall and apply learned concepts.</a:t>
            </a:r>
          </a:p>
        </p:txBody>
      </p:sp>
    </p:spTree>
    <p:extLst>
      <p:ext uri="{BB962C8B-B14F-4D97-AF65-F5344CB8AC3E}">
        <p14:creationId xmlns:p14="http://schemas.microsoft.com/office/powerpoint/2010/main" val="401698772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A11938-7E77-B4FC-5076-8B14CD742E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8FC42A-01F0-8733-2E0D-97E6C5BC1779}"/>
              </a:ext>
            </a:extLst>
          </p:cNvPr>
          <p:cNvSpPr>
            <a:spLocks noGrp="1"/>
          </p:cNvSpPr>
          <p:nvPr>
            <p:ph type="title"/>
          </p:nvPr>
        </p:nvSpPr>
        <p:spPr>
          <a:xfrm>
            <a:off x="914400" y="143002"/>
            <a:ext cx="10781071" cy="889385"/>
          </a:xfrm>
        </p:spPr>
        <p:txBody>
          <a:bodyPr/>
          <a:lstStyle/>
          <a:p>
            <a:r>
              <a:rPr lang="en-US" b="1" dirty="0">
                <a:solidFill>
                  <a:srgbClr val="FF0000"/>
                </a:solidFill>
                <a:latin typeface="Times New Roman" panose="02020603050405020304" pitchFamily="18" charset="0"/>
                <a:cs typeface="Times New Roman" panose="02020603050405020304" pitchFamily="18" charset="0"/>
              </a:rPr>
              <a:t>Key Characteristics of Slow Learners</a:t>
            </a:r>
            <a:endParaRPr lang="en-PK"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19AEC6CA-47E0-0B25-5763-E5AF4B055F9A}"/>
              </a:ext>
            </a:extLst>
          </p:cNvPr>
          <p:cNvSpPr>
            <a:spLocks noGrp="1"/>
          </p:cNvSpPr>
          <p:nvPr>
            <p:ph idx="1"/>
          </p:nvPr>
        </p:nvSpPr>
        <p:spPr>
          <a:xfrm>
            <a:off x="693174" y="929148"/>
            <a:ext cx="11002297" cy="5579378"/>
          </a:xfrm>
        </p:spPr>
        <p:txBody>
          <a:bodyPr>
            <a:noAutofit/>
          </a:bodyPr>
          <a:lstStyle/>
          <a:p>
            <a:pPr algn="just"/>
            <a:r>
              <a:rPr lang="en-US" sz="3200" b="1" dirty="0">
                <a:latin typeface="Times New Roman" panose="02020603050405020304" pitchFamily="18" charset="0"/>
                <a:cs typeface="Times New Roman" panose="02020603050405020304" pitchFamily="18" charset="0"/>
              </a:rPr>
              <a:t>Cognitive Abilities:</a:t>
            </a:r>
          </a:p>
          <a:p>
            <a:pPr algn="just"/>
            <a:r>
              <a:rPr lang="en-US" sz="3200" dirty="0">
                <a:latin typeface="Times New Roman" panose="02020603050405020304" pitchFamily="18" charset="0"/>
                <a:cs typeface="Times New Roman" panose="02020603050405020304" pitchFamily="18" charset="0"/>
              </a:rPr>
              <a:t>Difficulty grasping complex or abstract concepts.</a:t>
            </a:r>
          </a:p>
          <a:p>
            <a:pPr algn="just"/>
            <a:r>
              <a:rPr lang="en-US" sz="3200" dirty="0">
                <a:latin typeface="Times New Roman" panose="02020603050405020304" pitchFamily="18" charset="0"/>
                <a:cs typeface="Times New Roman" panose="02020603050405020304" pitchFamily="18" charset="0"/>
              </a:rPr>
              <a:t>Often rely on rote memorization rather than understanding.</a:t>
            </a:r>
          </a:p>
          <a:p>
            <a:pPr algn="just"/>
            <a:r>
              <a:rPr lang="en-US" sz="3200" dirty="0">
                <a:latin typeface="Times New Roman" panose="02020603050405020304" pitchFamily="18" charset="0"/>
                <a:cs typeface="Times New Roman" panose="02020603050405020304" pitchFamily="18" charset="0"/>
              </a:rPr>
              <a:t>Slower processing speed.</a:t>
            </a:r>
          </a:p>
          <a:p>
            <a:pPr algn="just"/>
            <a:r>
              <a:rPr lang="en-US" sz="3200" b="1" dirty="0">
                <a:latin typeface="Times New Roman" panose="02020603050405020304" pitchFamily="18" charset="0"/>
                <a:cs typeface="Times New Roman" panose="02020603050405020304" pitchFamily="18" charset="0"/>
              </a:rPr>
              <a:t>Learning Style:</a:t>
            </a:r>
          </a:p>
          <a:p>
            <a:pPr algn="just"/>
            <a:r>
              <a:rPr lang="en-US" sz="3200" dirty="0">
                <a:latin typeface="Times New Roman" panose="02020603050405020304" pitchFamily="18" charset="0"/>
                <a:cs typeface="Times New Roman" panose="02020603050405020304" pitchFamily="18" charset="0"/>
              </a:rPr>
              <a:t>Benefit from structured, step-by-step instruction.</a:t>
            </a:r>
          </a:p>
          <a:p>
            <a:pPr algn="just"/>
            <a:r>
              <a:rPr lang="en-US" sz="3200" dirty="0">
                <a:latin typeface="Times New Roman" panose="02020603050405020304" pitchFamily="18" charset="0"/>
                <a:cs typeface="Times New Roman" panose="02020603050405020304" pitchFamily="18" charset="0"/>
              </a:rPr>
              <a:t>Prefer repetition and hands-on practice to solidify understanding.</a:t>
            </a:r>
          </a:p>
          <a:p>
            <a:pPr algn="just"/>
            <a:r>
              <a:rPr lang="en-US" sz="3200" dirty="0">
                <a:latin typeface="Times New Roman" panose="02020603050405020304" pitchFamily="18" charset="0"/>
                <a:cs typeface="Times New Roman" panose="02020603050405020304" pitchFamily="18" charset="0"/>
              </a:rPr>
              <a:t>Tend to struggle with multitasking and fast-paced learning environments.</a:t>
            </a:r>
          </a:p>
        </p:txBody>
      </p:sp>
    </p:spTree>
    <p:extLst>
      <p:ext uri="{BB962C8B-B14F-4D97-AF65-F5344CB8AC3E}">
        <p14:creationId xmlns:p14="http://schemas.microsoft.com/office/powerpoint/2010/main" val="335070417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DCC249-89F5-DE8F-84B7-45A5551F58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D5FA97-4382-F365-6CF9-8FD0EF674985}"/>
              </a:ext>
            </a:extLst>
          </p:cNvPr>
          <p:cNvSpPr>
            <a:spLocks noGrp="1"/>
          </p:cNvSpPr>
          <p:nvPr>
            <p:ph type="title"/>
          </p:nvPr>
        </p:nvSpPr>
        <p:spPr>
          <a:xfrm>
            <a:off x="914400" y="143002"/>
            <a:ext cx="10781071" cy="889385"/>
          </a:xfrm>
        </p:spPr>
        <p:txBody>
          <a:bodyPr/>
          <a:lstStyle/>
          <a:p>
            <a:r>
              <a:rPr lang="en-US" b="1" dirty="0">
                <a:solidFill>
                  <a:srgbClr val="FF0000"/>
                </a:solidFill>
                <a:latin typeface="Times New Roman" panose="02020603050405020304" pitchFamily="18" charset="0"/>
                <a:cs typeface="Times New Roman" panose="02020603050405020304" pitchFamily="18" charset="0"/>
              </a:rPr>
              <a:t>Key Characteristics of Slow Learners</a:t>
            </a:r>
            <a:endParaRPr lang="en-PK"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5E2B48D8-53ED-BABA-178D-3C80E23402D1}"/>
              </a:ext>
            </a:extLst>
          </p:cNvPr>
          <p:cNvSpPr>
            <a:spLocks noGrp="1"/>
          </p:cNvSpPr>
          <p:nvPr>
            <p:ph idx="1"/>
          </p:nvPr>
        </p:nvSpPr>
        <p:spPr>
          <a:xfrm>
            <a:off x="693174" y="929148"/>
            <a:ext cx="11002297" cy="5579378"/>
          </a:xfrm>
        </p:spPr>
        <p:txBody>
          <a:bodyPr>
            <a:noAutofit/>
          </a:bodyPr>
          <a:lstStyle/>
          <a:p>
            <a:pPr algn="just"/>
            <a:r>
              <a:rPr lang="en-US" sz="3600" b="1" dirty="0">
                <a:latin typeface="Times New Roman" panose="02020603050405020304" pitchFamily="18" charset="0"/>
                <a:cs typeface="Times New Roman" panose="02020603050405020304" pitchFamily="18" charset="0"/>
              </a:rPr>
              <a:t>Behavioral Traits:</a:t>
            </a:r>
          </a:p>
          <a:p>
            <a:pPr algn="just"/>
            <a:r>
              <a:rPr lang="en-US" sz="3600" dirty="0">
                <a:latin typeface="Times New Roman" panose="02020603050405020304" pitchFamily="18" charset="0"/>
                <a:cs typeface="Times New Roman" panose="02020603050405020304" pitchFamily="18" charset="0"/>
              </a:rPr>
              <a:t>May appear less motivated due to frustration or past struggles.</a:t>
            </a:r>
          </a:p>
          <a:p>
            <a:pPr algn="just"/>
            <a:r>
              <a:rPr lang="en-US" sz="3600" dirty="0">
                <a:latin typeface="Times New Roman" panose="02020603050405020304" pitchFamily="18" charset="0"/>
                <a:cs typeface="Times New Roman" panose="02020603050405020304" pitchFamily="18" charset="0"/>
              </a:rPr>
              <a:t>Often require encouragement and reassurance.</a:t>
            </a:r>
          </a:p>
          <a:p>
            <a:pPr algn="just"/>
            <a:r>
              <a:rPr lang="en-US" sz="3600" dirty="0">
                <a:latin typeface="Times New Roman" panose="02020603050405020304" pitchFamily="18" charset="0"/>
                <a:cs typeface="Times New Roman" panose="02020603050405020304" pitchFamily="18" charset="0"/>
              </a:rPr>
              <a:t>May exhibit perseverance once engaged.</a:t>
            </a:r>
          </a:p>
          <a:p>
            <a:pPr algn="just"/>
            <a:r>
              <a:rPr lang="en-US" sz="3600" b="1" dirty="0">
                <a:latin typeface="Times New Roman" panose="02020603050405020304" pitchFamily="18" charset="0"/>
                <a:cs typeface="Times New Roman" panose="02020603050405020304" pitchFamily="18" charset="0"/>
              </a:rPr>
              <a:t>Memory:</a:t>
            </a:r>
          </a:p>
          <a:p>
            <a:pPr algn="just"/>
            <a:r>
              <a:rPr lang="en-US" sz="3600" dirty="0">
                <a:latin typeface="Times New Roman" panose="02020603050405020304" pitchFamily="18" charset="0"/>
                <a:cs typeface="Times New Roman" panose="02020603050405020304" pitchFamily="18" charset="0"/>
              </a:rPr>
              <a:t>Require more repetition to retain information.</a:t>
            </a:r>
          </a:p>
          <a:p>
            <a:pPr algn="just"/>
            <a:r>
              <a:rPr lang="en-US" sz="3600" dirty="0">
                <a:latin typeface="Times New Roman" panose="02020603050405020304" pitchFamily="18" charset="0"/>
                <a:cs typeface="Times New Roman" panose="02020603050405020304" pitchFamily="18" charset="0"/>
              </a:rPr>
              <a:t>Often forget material if not reviewed regularly.</a:t>
            </a:r>
          </a:p>
        </p:txBody>
      </p:sp>
    </p:spTree>
    <p:extLst>
      <p:ext uri="{BB962C8B-B14F-4D97-AF65-F5344CB8AC3E}">
        <p14:creationId xmlns:p14="http://schemas.microsoft.com/office/powerpoint/2010/main" val="151378809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9536A4-2DD5-0CCF-C3EB-6BC5ADB602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C864CD-27AF-86C4-459E-A2B4CCC3FD13}"/>
              </a:ext>
            </a:extLst>
          </p:cNvPr>
          <p:cNvSpPr>
            <a:spLocks noGrp="1"/>
          </p:cNvSpPr>
          <p:nvPr>
            <p:ph type="title"/>
          </p:nvPr>
        </p:nvSpPr>
        <p:spPr>
          <a:xfrm>
            <a:off x="914400" y="143002"/>
            <a:ext cx="10781071" cy="889385"/>
          </a:xfrm>
        </p:spPr>
        <p:txBody>
          <a:bodyPr/>
          <a:lstStyle/>
          <a:p>
            <a:r>
              <a:rPr lang="en-US" b="1" dirty="0">
                <a:solidFill>
                  <a:srgbClr val="FF0000"/>
                </a:solidFill>
                <a:latin typeface="Times New Roman" panose="02020603050405020304" pitchFamily="18" charset="0"/>
                <a:cs typeface="Times New Roman" panose="02020603050405020304" pitchFamily="18" charset="0"/>
              </a:rPr>
              <a:t>Cognitive and Psychological Differences</a:t>
            </a:r>
            <a:endParaRPr lang="en-PK"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620B72B-4E22-BABE-66C0-B8B965B5C0C1}"/>
              </a:ext>
            </a:extLst>
          </p:cNvPr>
          <p:cNvSpPr>
            <a:spLocks noGrp="1"/>
          </p:cNvSpPr>
          <p:nvPr>
            <p:ph idx="1"/>
          </p:nvPr>
        </p:nvSpPr>
        <p:spPr>
          <a:xfrm>
            <a:off x="693174" y="929148"/>
            <a:ext cx="11002297" cy="5579378"/>
          </a:xfrm>
        </p:spPr>
        <p:txBody>
          <a:bodyPr>
            <a:noAutofit/>
          </a:bodyPr>
          <a:lstStyle/>
          <a:p>
            <a:pPr algn="just"/>
            <a:r>
              <a:rPr lang="en-US" sz="3000" b="1" dirty="0">
                <a:latin typeface="Times New Roman" panose="02020603050405020304" pitchFamily="18" charset="0"/>
                <a:cs typeface="Times New Roman" panose="02020603050405020304" pitchFamily="18" charset="0"/>
              </a:rPr>
              <a:t>Processing Speed</a:t>
            </a:r>
          </a:p>
          <a:p>
            <a:pPr algn="just"/>
            <a:r>
              <a:rPr lang="en-US" sz="3000" dirty="0">
                <a:latin typeface="Times New Roman" panose="02020603050405020304" pitchFamily="18" charset="0"/>
                <a:cs typeface="Times New Roman" panose="02020603050405020304" pitchFamily="18" charset="0"/>
              </a:rPr>
              <a:t>Quick learners process information rapidly and can quickly analyze and integrate new data.</a:t>
            </a:r>
          </a:p>
          <a:p>
            <a:pPr algn="just"/>
            <a:r>
              <a:rPr lang="en-US" sz="3000" dirty="0">
                <a:latin typeface="Times New Roman" panose="02020603050405020304" pitchFamily="18" charset="0"/>
                <a:cs typeface="Times New Roman" panose="02020603050405020304" pitchFamily="18" charset="0"/>
              </a:rPr>
              <a:t>Slow learners process information more gradually, requiring more time to build connections between concepts.</a:t>
            </a:r>
          </a:p>
          <a:p>
            <a:pPr algn="just"/>
            <a:r>
              <a:rPr lang="en-US" sz="3000" b="1" dirty="0">
                <a:latin typeface="Times New Roman" panose="02020603050405020304" pitchFamily="18" charset="0"/>
                <a:cs typeface="Times New Roman" panose="02020603050405020304" pitchFamily="18" charset="0"/>
              </a:rPr>
              <a:t>Working Memory</a:t>
            </a:r>
          </a:p>
          <a:p>
            <a:pPr algn="just"/>
            <a:r>
              <a:rPr lang="en-US" sz="3000" dirty="0">
                <a:latin typeface="Times New Roman" panose="02020603050405020304" pitchFamily="18" charset="0"/>
                <a:cs typeface="Times New Roman" panose="02020603050405020304" pitchFamily="18" charset="0"/>
              </a:rPr>
              <a:t>Quick learners have a higher capacity for working memory, enabling them to juggle multiple pieces of information simultaneously.</a:t>
            </a:r>
          </a:p>
          <a:p>
            <a:pPr algn="just"/>
            <a:r>
              <a:rPr lang="en-US" sz="3000" dirty="0">
                <a:latin typeface="Times New Roman" panose="02020603050405020304" pitchFamily="18" charset="0"/>
                <a:cs typeface="Times New Roman" panose="02020603050405020304" pitchFamily="18" charset="0"/>
              </a:rPr>
              <a:t>Slow learners may have limited working memory, making complex tasks overwhelming.</a:t>
            </a:r>
          </a:p>
        </p:txBody>
      </p:sp>
    </p:spTree>
    <p:extLst>
      <p:ext uri="{BB962C8B-B14F-4D97-AF65-F5344CB8AC3E}">
        <p14:creationId xmlns:p14="http://schemas.microsoft.com/office/powerpoint/2010/main" val="427270410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6CAF55-2348-5D3A-2B7E-DA8EEDEAD5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723235-A450-E22F-B195-487D61576EA3}"/>
              </a:ext>
            </a:extLst>
          </p:cNvPr>
          <p:cNvSpPr>
            <a:spLocks noGrp="1"/>
          </p:cNvSpPr>
          <p:nvPr>
            <p:ph type="title"/>
          </p:nvPr>
        </p:nvSpPr>
        <p:spPr>
          <a:xfrm>
            <a:off x="914400" y="143002"/>
            <a:ext cx="10781071" cy="889385"/>
          </a:xfrm>
        </p:spPr>
        <p:txBody>
          <a:bodyPr/>
          <a:lstStyle/>
          <a:p>
            <a:r>
              <a:rPr lang="en-US" b="1" dirty="0">
                <a:solidFill>
                  <a:srgbClr val="FF0000"/>
                </a:solidFill>
                <a:latin typeface="Times New Roman" panose="02020603050405020304" pitchFamily="18" charset="0"/>
                <a:cs typeface="Times New Roman" panose="02020603050405020304" pitchFamily="18" charset="0"/>
              </a:rPr>
              <a:t>Cognitive and Psychological Differences</a:t>
            </a:r>
            <a:endParaRPr lang="en-PK"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7A042A59-D0D4-ED09-ED5D-C53C3DA1265E}"/>
              </a:ext>
            </a:extLst>
          </p:cNvPr>
          <p:cNvSpPr>
            <a:spLocks noGrp="1"/>
          </p:cNvSpPr>
          <p:nvPr>
            <p:ph idx="1"/>
          </p:nvPr>
        </p:nvSpPr>
        <p:spPr>
          <a:xfrm>
            <a:off x="693174" y="929148"/>
            <a:ext cx="11002297" cy="5579378"/>
          </a:xfrm>
        </p:spPr>
        <p:txBody>
          <a:bodyPr>
            <a:noAutofit/>
          </a:bodyPr>
          <a:lstStyle/>
          <a:p>
            <a:pPr algn="just"/>
            <a:r>
              <a:rPr lang="en-US" sz="3000" b="1" dirty="0">
                <a:latin typeface="Times New Roman" panose="02020603050405020304" pitchFamily="18" charset="0"/>
                <a:cs typeface="Times New Roman" panose="02020603050405020304" pitchFamily="18" charset="0"/>
              </a:rPr>
              <a:t>Executive Functioning</a:t>
            </a:r>
          </a:p>
          <a:p>
            <a:pPr algn="just"/>
            <a:r>
              <a:rPr lang="en-US" sz="3000" dirty="0">
                <a:latin typeface="Times New Roman" panose="02020603050405020304" pitchFamily="18" charset="0"/>
                <a:cs typeface="Times New Roman" panose="02020603050405020304" pitchFamily="18" charset="0"/>
              </a:rPr>
              <a:t>Quick learners often exhibit strong executive functioning skills, including planning, organization, and self-regulation.</a:t>
            </a:r>
          </a:p>
          <a:p>
            <a:pPr algn="just"/>
            <a:r>
              <a:rPr lang="en-US" sz="3000" dirty="0">
                <a:latin typeface="Times New Roman" panose="02020603050405020304" pitchFamily="18" charset="0"/>
                <a:cs typeface="Times New Roman" panose="02020603050405020304" pitchFamily="18" charset="0"/>
              </a:rPr>
              <a:t>Slow learners may struggle with these skills, needing external support for managing tasks and time.</a:t>
            </a:r>
          </a:p>
          <a:p>
            <a:pPr algn="just"/>
            <a:r>
              <a:rPr lang="en-US" sz="3000" b="1" dirty="0">
                <a:latin typeface="Times New Roman" panose="02020603050405020304" pitchFamily="18" charset="0"/>
                <a:cs typeface="Times New Roman" panose="02020603050405020304" pitchFamily="18" charset="0"/>
              </a:rPr>
              <a:t>Emotional Response</a:t>
            </a:r>
          </a:p>
          <a:p>
            <a:pPr algn="just"/>
            <a:r>
              <a:rPr lang="en-US" sz="3000" dirty="0">
                <a:latin typeface="Times New Roman" panose="02020603050405020304" pitchFamily="18" charset="0"/>
                <a:cs typeface="Times New Roman" panose="02020603050405020304" pitchFamily="18" charset="0"/>
              </a:rPr>
              <a:t>Quick learners may feel boredom or impatience in learning environments that move too slowly.</a:t>
            </a:r>
          </a:p>
          <a:p>
            <a:pPr algn="just"/>
            <a:r>
              <a:rPr lang="en-US" sz="3000" dirty="0">
                <a:latin typeface="Times New Roman" panose="02020603050405020304" pitchFamily="18" charset="0"/>
                <a:cs typeface="Times New Roman" panose="02020603050405020304" pitchFamily="18" charset="0"/>
              </a:rPr>
              <a:t>Slow learners may feel anxiety, frustration, or low self-esteem when unable to keep up with peers.</a:t>
            </a:r>
          </a:p>
        </p:txBody>
      </p:sp>
    </p:spTree>
    <p:extLst>
      <p:ext uri="{BB962C8B-B14F-4D97-AF65-F5344CB8AC3E}">
        <p14:creationId xmlns:p14="http://schemas.microsoft.com/office/powerpoint/2010/main" val="77323400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602</TotalTime>
  <Words>1052</Words>
  <Application>Microsoft Office PowerPoint</Application>
  <PresentationFormat>Widescreen</PresentationFormat>
  <Paragraphs>131</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Calibri</vt:lpstr>
      <vt:lpstr>Century Gothic</vt:lpstr>
      <vt:lpstr>Times New Roman</vt:lpstr>
      <vt:lpstr>Wingdings</vt:lpstr>
      <vt:lpstr>Wingdings 3</vt:lpstr>
      <vt:lpstr>Ion</vt:lpstr>
      <vt:lpstr>Subject:  Animal Behaviour  (ZOL-509)</vt:lpstr>
      <vt:lpstr>Quick Learners vs. Slow Learners</vt:lpstr>
      <vt:lpstr>Definitions</vt:lpstr>
      <vt:lpstr>Key Characteristics of Quick Learners</vt:lpstr>
      <vt:lpstr>Key Characteristics of Quick Learners</vt:lpstr>
      <vt:lpstr>Key Characteristics of Slow Learners</vt:lpstr>
      <vt:lpstr>Key Characteristics of Slow Learners</vt:lpstr>
      <vt:lpstr>Cognitive and Psychological Differences</vt:lpstr>
      <vt:lpstr>Cognitive and Psychological Differences</vt:lpstr>
      <vt:lpstr>Strengths and Challenges of Quick Learners</vt:lpstr>
      <vt:lpstr>Strengths and Challenges of Slow Learners</vt:lpstr>
      <vt:lpstr>Educational Needs and Strategies of Quick Learners</vt:lpstr>
      <vt:lpstr>Educational Needs and Strategies of Quick Learners</vt:lpstr>
      <vt:lpstr>Educational Needs and Strategies of Slow Learners</vt:lpstr>
      <vt:lpstr>Educational Needs and Strategies of Slow Learners</vt:lpstr>
      <vt:lpstr>Social and Emotional Impacts</vt:lpstr>
      <vt:lpstr>Workplace Implications</vt:lpstr>
      <vt:lpstr>Conclusion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Shozab Seemab Khan</dc:creator>
  <cp:lastModifiedBy>Shozab Seemab Khan</cp:lastModifiedBy>
  <cp:revision>271</cp:revision>
  <dcterms:created xsi:type="dcterms:W3CDTF">2024-11-25T06:30:27Z</dcterms:created>
  <dcterms:modified xsi:type="dcterms:W3CDTF">2025-01-14T08:15:09Z</dcterms:modified>
</cp:coreProperties>
</file>