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ebp" ContentType="image/webp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9"/>
  </p:notesMasterIdLst>
  <p:sldIdLst>
    <p:sldId id="256" r:id="rId2"/>
    <p:sldId id="338" r:id="rId3"/>
    <p:sldId id="394" r:id="rId4"/>
    <p:sldId id="410" r:id="rId5"/>
    <p:sldId id="395" r:id="rId6"/>
    <p:sldId id="396" r:id="rId7"/>
    <p:sldId id="411" r:id="rId8"/>
    <p:sldId id="419" r:id="rId9"/>
    <p:sldId id="397" r:id="rId10"/>
    <p:sldId id="412" r:id="rId11"/>
    <p:sldId id="420" r:id="rId12"/>
    <p:sldId id="398" r:id="rId13"/>
    <p:sldId id="421" r:id="rId14"/>
    <p:sldId id="399" r:id="rId15"/>
    <p:sldId id="413" r:id="rId16"/>
    <p:sldId id="426" r:id="rId17"/>
    <p:sldId id="400" r:id="rId18"/>
    <p:sldId id="414" r:id="rId19"/>
    <p:sldId id="401" r:id="rId20"/>
    <p:sldId id="415" r:id="rId21"/>
    <p:sldId id="422" r:id="rId22"/>
    <p:sldId id="402" r:id="rId23"/>
    <p:sldId id="403" r:id="rId24"/>
    <p:sldId id="423" r:id="rId25"/>
    <p:sldId id="416" r:id="rId26"/>
    <p:sldId id="404" r:id="rId27"/>
    <p:sldId id="427" r:id="rId28"/>
    <p:sldId id="405" r:id="rId29"/>
    <p:sldId id="417" r:id="rId30"/>
    <p:sldId id="406" r:id="rId31"/>
    <p:sldId id="418" r:id="rId32"/>
    <p:sldId id="424" r:id="rId33"/>
    <p:sldId id="425" r:id="rId34"/>
    <p:sldId id="407" r:id="rId35"/>
    <p:sldId id="408" r:id="rId36"/>
    <p:sldId id="409" r:id="rId37"/>
    <p:sldId id="276" r:id="rId3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83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P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B0A938-54C7-444B-9015-209030B36C75}" type="datetimeFigureOut">
              <a:rPr lang="en-PK" smtClean="0"/>
              <a:t>31/12/2024</a:t>
            </a:fld>
            <a:endParaRPr lang="en-P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P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P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2476D9-CC70-44B2-8D27-ABA3DCA54920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16059365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C8A1A-AEA3-4FDB-9647-F6935A0076A4}" type="datetimeFigureOut">
              <a:rPr lang="en-PK" smtClean="0"/>
              <a:t>31/12/2024</a:t>
            </a:fld>
            <a:endParaRPr lang="en-P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9AD2A-5B33-4A65-B7CD-7080CF82C269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23052052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C8A1A-AEA3-4FDB-9647-F6935A0076A4}" type="datetimeFigureOut">
              <a:rPr lang="en-PK" smtClean="0"/>
              <a:t>31/12/2024</a:t>
            </a:fld>
            <a:endParaRPr lang="en-P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9AD2A-5B33-4A65-B7CD-7080CF82C269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18351359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C8A1A-AEA3-4FDB-9647-F6935A0076A4}" type="datetimeFigureOut">
              <a:rPr lang="en-PK" smtClean="0"/>
              <a:t>31/12/2024</a:t>
            </a:fld>
            <a:endParaRPr lang="en-P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9AD2A-5B33-4A65-B7CD-7080CF82C269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42309219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C8A1A-AEA3-4FDB-9647-F6935A0076A4}" type="datetimeFigureOut">
              <a:rPr lang="en-PK" smtClean="0"/>
              <a:t>31/12/2024</a:t>
            </a:fld>
            <a:endParaRPr lang="en-P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9AD2A-5B33-4A65-B7CD-7080CF82C269}" type="slidenum">
              <a:rPr lang="en-PK" smtClean="0"/>
              <a:t>‹#›</a:t>
            </a:fld>
            <a:endParaRPr lang="en-PK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38251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C8A1A-AEA3-4FDB-9647-F6935A0076A4}" type="datetimeFigureOut">
              <a:rPr lang="en-PK" smtClean="0"/>
              <a:t>31/12/2024</a:t>
            </a:fld>
            <a:endParaRPr lang="en-P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9AD2A-5B33-4A65-B7CD-7080CF82C269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32337679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C8A1A-AEA3-4FDB-9647-F6935A0076A4}" type="datetimeFigureOut">
              <a:rPr lang="en-PK" smtClean="0"/>
              <a:t>31/12/2024</a:t>
            </a:fld>
            <a:endParaRPr lang="en-PK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9AD2A-5B33-4A65-B7CD-7080CF82C269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29566103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C8A1A-AEA3-4FDB-9647-F6935A0076A4}" type="datetimeFigureOut">
              <a:rPr lang="en-PK" smtClean="0"/>
              <a:t>31/12/2024</a:t>
            </a:fld>
            <a:endParaRPr lang="en-PK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9AD2A-5B33-4A65-B7CD-7080CF82C269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33374766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C8A1A-AEA3-4FDB-9647-F6935A0076A4}" type="datetimeFigureOut">
              <a:rPr lang="en-PK" smtClean="0"/>
              <a:t>31/12/2024</a:t>
            </a:fld>
            <a:endParaRPr lang="en-P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9AD2A-5B33-4A65-B7CD-7080CF82C269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37251470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C8A1A-AEA3-4FDB-9647-F6935A0076A4}" type="datetimeFigureOut">
              <a:rPr lang="en-PK" smtClean="0"/>
              <a:t>31/12/2024</a:t>
            </a:fld>
            <a:endParaRPr lang="en-P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9AD2A-5B33-4A65-B7CD-7080CF82C269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3199303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C8A1A-AEA3-4FDB-9647-F6935A0076A4}" type="datetimeFigureOut">
              <a:rPr lang="en-PK" smtClean="0"/>
              <a:t>31/12/2024</a:t>
            </a:fld>
            <a:endParaRPr lang="en-P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9AD2A-5B33-4A65-B7CD-7080CF82C269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6496767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C8A1A-AEA3-4FDB-9647-F6935A0076A4}" type="datetimeFigureOut">
              <a:rPr lang="en-PK" smtClean="0"/>
              <a:t>31/12/2024</a:t>
            </a:fld>
            <a:endParaRPr lang="en-P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9AD2A-5B33-4A65-B7CD-7080CF82C269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4197628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C8A1A-AEA3-4FDB-9647-F6935A0076A4}" type="datetimeFigureOut">
              <a:rPr lang="en-PK" smtClean="0"/>
              <a:t>31/12/2024</a:t>
            </a:fld>
            <a:endParaRPr lang="en-P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9AD2A-5B33-4A65-B7CD-7080CF82C269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11321007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C8A1A-AEA3-4FDB-9647-F6935A0076A4}" type="datetimeFigureOut">
              <a:rPr lang="en-PK" smtClean="0"/>
              <a:t>31/12/2024</a:t>
            </a:fld>
            <a:endParaRPr lang="en-P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9AD2A-5B33-4A65-B7CD-7080CF82C269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19843524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C8A1A-AEA3-4FDB-9647-F6935A0076A4}" type="datetimeFigureOut">
              <a:rPr lang="en-PK" smtClean="0"/>
              <a:t>31/12/2024</a:t>
            </a:fld>
            <a:endParaRPr lang="en-PK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9AD2A-5B33-4A65-B7CD-7080CF82C269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667623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C8A1A-AEA3-4FDB-9647-F6935A0076A4}" type="datetimeFigureOut">
              <a:rPr lang="en-PK" smtClean="0"/>
              <a:t>31/12/2024</a:t>
            </a:fld>
            <a:endParaRPr lang="en-PK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9AD2A-5B33-4A65-B7CD-7080CF82C269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12958815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C8A1A-AEA3-4FDB-9647-F6935A0076A4}" type="datetimeFigureOut">
              <a:rPr lang="en-PK" smtClean="0"/>
              <a:t>31/12/2024</a:t>
            </a:fld>
            <a:endParaRPr lang="en-PK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9AD2A-5B33-4A65-B7CD-7080CF82C269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3690355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C8A1A-AEA3-4FDB-9647-F6935A0076A4}" type="datetimeFigureOut">
              <a:rPr lang="en-PK" smtClean="0"/>
              <a:t>31/12/2024</a:t>
            </a:fld>
            <a:endParaRPr lang="en-P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9AD2A-5B33-4A65-B7CD-7080CF82C269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240935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B92C8A1A-AEA3-4FDB-9647-F6935A0076A4}" type="datetimeFigureOut">
              <a:rPr lang="en-PK" smtClean="0"/>
              <a:t>31/12/2024</a:t>
            </a:fld>
            <a:endParaRPr lang="en-P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P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D9AD2A-5B33-4A65-B7CD-7080CF82C269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100297542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ebp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ebp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ebp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ebp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ebp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ebp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B5C9AE-5F4B-72AB-37B4-98647A873C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7032" y="198003"/>
            <a:ext cx="8825658" cy="1918389"/>
          </a:xfrm>
        </p:spPr>
        <p:txBody>
          <a:bodyPr/>
          <a:lstStyle/>
          <a:p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Subject: </a:t>
            </a:r>
            <a:b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Animal Behaviour </a:t>
            </a:r>
            <a:b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(ZOL-509)</a:t>
            </a:r>
            <a:endParaRPr lang="en-PK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39A92C-3B38-01C4-C231-267AD4957B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7928" y="2337621"/>
            <a:ext cx="11216317" cy="1319980"/>
          </a:xfrm>
        </p:spPr>
        <p:txBody>
          <a:bodyPr>
            <a:normAutofit fontScale="92500" lnSpcReduction="10000"/>
          </a:bodyPr>
          <a:lstStyle/>
          <a:p>
            <a:pPr marL="571500" indent="-571500" algn="just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sz="4000" b="1" kern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Concept of Territoriality and Defense in Animals</a:t>
            </a:r>
            <a:endParaRPr lang="en-PK" sz="4400" b="1" dirty="0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771CC55-2B72-54AA-CA4D-E89F8C842B65}"/>
              </a:ext>
            </a:extLst>
          </p:cNvPr>
          <p:cNvSpPr txBox="1"/>
          <p:nvPr/>
        </p:nvSpPr>
        <p:spPr>
          <a:xfrm>
            <a:off x="579767" y="4832830"/>
            <a:ext cx="10525768" cy="18271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By: Shozab Seemab Khan</a:t>
            </a:r>
            <a:b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ABAIDULLAH COLLEGE PAKPATTAN</a:t>
            </a:r>
            <a:endParaRPr lang="en-PK" sz="4000" dirty="0"/>
          </a:p>
        </p:txBody>
      </p:sp>
    </p:spTree>
    <p:extLst>
      <p:ext uri="{BB962C8B-B14F-4D97-AF65-F5344CB8AC3E}">
        <p14:creationId xmlns:p14="http://schemas.microsoft.com/office/powerpoint/2010/main" val="309334441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09B4CD-64B2-1FE5-FEE6-AFB66BF70D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9205897-35BF-17CE-C62E-4F8CD2BC8A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058" y="195709"/>
            <a:ext cx="9742477" cy="6466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430536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5CDAC7-1CD7-FC83-4CC5-C542995226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938B7AA-F643-15C0-2830-C003FCA81F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945" y="346775"/>
            <a:ext cx="11096010" cy="616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087883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7CBF32-DDCE-09C2-6FBB-A7724AC786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9CC094-8ECF-A2FA-F23A-7358B44CE2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43002"/>
            <a:ext cx="10781071" cy="889385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Types of Territorialities</a:t>
            </a:r>
            <a:endParaRPr lang="en-PK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6D2C8F-7FED-B03C-1545-9545F3EABF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3174" y="929148"/>
            <a:ext cx="11002297" cy="5579378"/>
          </a:xfrm>
        </p:spPr>
        <p:txBody>
          <a:bodyPr>
            <a:noAutofit/>
          </a:bodyPr>
          <a:lstStyle/>
          <a:p>
            <a:pPr algn="just"/>
            <a:r>
              <a:rPr lang="en-US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E. Floating Territories</a:t>
            </a:r>
          </a:p>
          <a:p>
            <a:pPr algn="just"/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Some animals maintain territories that shift based on resource availability.</a:t>
            </a:r>
          </a:p>
          <a:p>
            <a:pPr algn="just"/>
            <a:r>
              <a:rPr lang="en-US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Example: 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Wolves adjust the boundaries of their territories in response to prey movements.</a:t>
            </a:r>
          </a:p>
          <a:p>
            <a:pPr algn="just"/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Certain pods of dolphins and species of whales establish fluid territories in oceans based on prey concentration, such as schools of fish.</a:t>
            </a:r>
          </a:p>
          <a:p>
            <a:pPr algn="just"/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Wildebeest establish temporary feeding territories that shift with the seasonal availability of grass and water.</a:t>
            </a:r>
          </a:p>
        </p:txBody>
      </p:sp>
    </p:spTree>
    <p:extLst>
      <p:ext uri="{BB962C8B-B14F-4D97-AF65-F5344CB8AC3E}">
        <p14:creationId xmlns:p14="http://schemas.microsoft.com/office/powerpoint/2010/main" val="11957697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F321ED-3C2D-9F04-BC99-17EB1F73E9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A6B9FB8-AC6B-D5AF-3D0B-412072EC4F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51" y="0"/>
            <a:ext cx="119026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948165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34BC40-C4D3-2BE9-E6D0-19C5687628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DF186-46BC-ECAC-BD36-DFAB9F07A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43002"/>
            <a:ext cx="10781071" cy="889385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Mechanisms of Territorial Defense</a:t>
            </a:r>
            <a:endParaRPr lang="en-PK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EEF732-8B83-C3F5-4844-DF60B6B1CC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3174" y="929148"/>
            <a:ext cx="11002297" cy="5579378"/>
          </a:xfrm>
        </p:spPr>
        <p:txBody>
          <a:bodyPr>
            <a:noAutofit/>
          </a:bodyPr>
          <a:lstStyle/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Animals use a variety of mechanisms to defend their territories, often escalating from non-confrontational strategies to direct aggression:</a:t>
            </a:r>
          </a:p>
          <a:p>
            <a:pPr algn="just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Non-Physical Defense</a:t>
            </a:r>
          </a:p>
          <a:p>
            <a:pPr algn="just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	Visual Displays:</a:t>
            </a:r>
          </a:p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Bright coloration, body postures, or movements signal territorial ownership.</a:t>
            </a:r>
          </a:p>
          <a:p>
            <a:pPr algn="just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Example: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Male lizards perform push-ups or display colorful throat fans (dewlaps).</a:t>
            </a:r>
          </a:p>
        </p:txBody>
      </p:sp>
    </p:spTree>
    <p:extLst>
      <p:ext uri="{BB962C8B-B14F-4D97-AF65-F5344CB8AC3E}">
        <p14:creationId xmlns:p14="http://schemas.microsoft.com/office/powerpoint/2010/main" val="4354839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3CB522-885D-4683-C74F-91235A7487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46C2976-4C47-44D4-E59E-E6E92FDCEC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1805" y="187275"/>
            <a:ext cx="7888390" cy="648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721473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692701-0193-E198-8E2F-BC298119A6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6F62BF0-6113-E99A-6BF3-4BBC9C6BA1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75" y="310330"/>
            <a:ext cx="11194948" cy="6289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579710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9F6F99-1EA6-0138-2523-630E1742CB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C53948-B9B1-D6E3-041B-3F62CFDA9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43002"/>
            <a:ext cx="10781071" cy="889385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Mechanisms of Territorial Defense</a:t>
            </a:r>
            <a:endParaRPr lang="en-PK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401FE1-9833-0A71-52FD-7121C7DD33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3174" y="929148"/>
            <a:ext cx="11002297" cy="5579378"/>
          </a:xfrm>
        </p:spPr>
        <p:txBody>
          <a:bodyPr>
            <a:noAutofit/>
          </a:bodyPr>
          <a:lstStyle/>
          <a:p>
            <a:pPr algn="just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	Vocalizations: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Sounds are used to warn intruders or establish presence.</a:t>
            </a:r>
          </a:p>
          <a:p>
            <a:pPr algn="just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Example: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Songbirds use complex calls to claim and defend their territories.</a:t>
            </a:r>
          </a:p>
          <a:p>
            <a:pPr algn="just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	Chemical Marking: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Scent marking through urine, feces, or gland secretions informs others of territory ownership.</a:t>
            </a:r>
          </a:p>
          <a:p>
            <a:pPr algn="just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Example: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Tigers mark trees and bushes with urine or claw scratches.</a:t>
            </a:r>
          </a:p>
          <a:p>
            <a:pPr algn="just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	Symbolic Markers: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Physical structures or objects indicate territorial boundaries.</a:t>
            </a:r>
          </a:p>
          <a:p>
            <a:pPr algn="just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Example: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Beavers build dams that signal their presence and control over aquatic areas.</a:t>
            </a:r>
          </a:p>
        </p:txBody>
      </p:sp>
    </p:spTree>
    <p:extLst>
      <p:ext uri="{BB962C8B-B14F-4D97-AF65-F5344CB8AC3E}">
        <p14:creationId xmlns:p14="http://schemas.microsoft.com/office/powerpoint/2010/main" val="35690631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4DDA3B-F415-6D53-1DCF-ECA7DB144B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85A0756-F45E-563D-5816-995961A551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010" y="0"/>
            <a:ext cx="102819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274816"/>
      </p:ext>
    </p:extLst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B40DFB-AE47-7F8D-E159-FA2856DECB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056EF-4CF6-0860-33EA-BF317320EF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43002"/>
            <a:ext cx="10781071" cy="889385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Mechanisms of Territorial Defense</a:t>
            </a:r>
            <a:endParaRPr lang="en-PK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5FE5EB-F807-7A49-08FE-224B7A98DD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3174" y="929148"/>
            <a:ext cx="11002297" cy="5579378"/>
          </a:xfrm>
        </p:spPr>
        <p:txBody>
          <a:bodyPr>
            <a:noAutofit/>
          </a:bodyPr>
          <a:lstStyle/>
          <a:p>
            <a:pPr algn="just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Active Defense</a:t>
            </a:r>
          </a:p>
          <a:p>
            <a:pPr algn="just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	Chasing and Confrontation: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Intruders are pursued or confronted directly to enforce boundaries.</a:t>
            </a:r>
          </a:p>
          <a:p>
            <a:pPr algn="just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Example: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Male lions chase rival males out of their territory.</a:t>
            </a:r>
          </a:p>
          <a:p>
            <a:pPr algn="just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	Fighting: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extreme cases, animals engage in physical combat, risking injury or death.</a:t>
            </a:r>
          </a:p>
          <a:p>
            <a:pPr algn="just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Example: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Stags use antlers in violent clashes during the mating season.</a:t>
            </a:r>
          </a:p>
          <a:p>
            <a:pPr algn="just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	Group Defense: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Social animals may defend territories cooperatively.</a:t>
            </a:r>
          </a:p>
          <a:p>
            <a:pPr algn="just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Example: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Meerkat groups work together to repel predators or rival groups.</a:t>
            </a:r>
          </a:p>
        </p:txBody>
      </p:sp>
    </p:spTree>
    <p:extLst>
      <p:ext uri="{BB962C8B-B14F-4D97-AF65-F5344CB8AC3E}">
        <p14:creationId xmlns:p14="http://schemas.microsoft.com/office/powerpoint/2010/main" val="26745087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8A0BCF-319D-9F7B-C2C7-50E5CDADB2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6F2930-6FA5-4730-45DD-416696F30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43002"/>
            <a:ext cx="10781071" cy="889385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Territoriality and Defense in Animals</a:t>
            </a:r>
            <a:endParaRPr lang="en-PK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41CA04-B36E-4973-2065-5D0184A3C6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3174" y="929148"/>
            <a:ext cx="11002297" cy="5579378"/>
          </a:xfrm>
        </p:spPr>
        <p:txBody>
          <a:bodyPr>
            <a:noAutofit/>
          </a:bodyPr>
          <a:lstStyle/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Territoriality refers to the behavioural strategy animals use to establish, maintain, and defend a specific area (territory) that provides essential resources such as food, mates, shelter, or nesting sites. </a:t>
            </a:r>
          </a:p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defense of this territory is a key aspect of animal behaviour and involves various tactics ranging from physical aggression to vocal signals and visual displays. </a:t>
            </a:r>
          </a:p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Territoriality plays a critical role in ensuring survival and reproductive success, as it helps secure vital resources and reduce competition.</a:t>
            </a:r>
            <a:endParaRPr lang="en-PK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49990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D096D5-9A0C-D52F-428F-457743C22C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4135742-B794-3169-D3EB-26830B0E64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096706"/>
      </p:ext>
    </p:extLst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C26A55-66B0-60BA-8130-F8E4412DCB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5A8987D-6B62-A1B0-1D1E-F8086DE375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001535"/>
      </p:ext>
    </p:extLst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18874E-679D-03FB-61F2-7AC7EA9817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373C3D-E0EE-96F0-9F4E-627D86A3C9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43002"/>
            <a:ext cx="10781071" cy="889385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Factors Influencing Territoriality</a:t>
            </a:r>
            <a:endParaRPr lang="en-PK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39662E-AA3D-3D12-2B5A-54708CD313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3174" y="929148"/>
            <a:ext cx="11002297" cy="5579378"/>
          </a:xfrm>
        </p:spPr>
        <p:txBody>
          <a:bodyPr>
            <a:noAutofit/>
          </a:bodyPr>
          <a:lstStyle/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Territorial behaviour is influenced by multiple ecological, biological, and social factors:</a:t>
            </a:r>
          </a:p>
          <a:p>
            <a:pPr algn="just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Resource Distribution: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Territoriality is more likely when resources are predictable and concentrated.</a:t>
            </a:r>
          </a:p>
          <a:p>
            <a:pPr algn="just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Example: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Territorial behaviour is common in reef fish where food and shelter are localized.</a:t>
            </a:r>
          </a:p>
          <a:p>
            <a:pPr algn="just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Intruder Pressure: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level of defense depends on the frequency and persistence of intruders.</a:t>
            </a:r>
          </a:p>
          <a:p>
            <a:pPr algn="just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Example: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Birds defend territories more vigorously during mating seasons when competition is high.</a:t>
            </a:r>
          </a:p>
        </p:txBody>
      </p:sp>
    </p:spTree>
    <p:extLst>
      <p:ext uri="{BB962C8B-B14F-4D97-AF65-F5344CB8AC3E}">
        <p14:creationId xmlns:p14="http://schemas.microsoft.com/office/powerpoint/2010/main" val="32543269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90BA1B-A74E-7A01-C1E7-404E577776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89048C-BFFB-4181-23B5-84B15A86D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43002"/>
            <a:ext cx="10781071" cy="889385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Factors Influencing Territoriality</a:t>
            </a:r>
            <a:endParaRPr lang="en-PK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8B8E58-6F3A-4352-A1C4-7F6744A6BB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3174" y="929148"/>
            <a:ext cx="11002297" cy="5579378"/>
          </a:xfrm>
        </p:spPr>
        <p:txBody>
          <a:bodyPr>
            <a:noAutofit/>
          </a:bodyPr>
          <a:lstStyle/>
          <a:p>
            <a:pPr algn="just"/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Energy Costs: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Animals balance the benefits of territoriality with the energy required for defense.</a:t>
            </a:r>
          </a:p>
          <a:p>
            <a:pPr algn="just"/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Example: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animal may abandon a territory if the cost of defense outweighs the benefits.</a:t>
            </a:r>
          </a:p>
          <a:p>
            <a:pPr algn="just"/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Social Structures: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Social dynamics influence territorial behaviour, with some species exhibiting cooperative defense and others maintaining solitary territories.</a:t>
            </a:r>
          </a:p>
          <a:p>
            <a:pPr algn="just"/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Example: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Pack animals like wolves establish group territories, while leopards are solitary.</a:t>
            </a:r>
          </a:p>
          <a:p>
            <a:pPr algn="just"/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E. Reproductive Strategies: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Territoriality is closely linked to mating systems, such as polygyny or monogamy.</a:t>
            </a:r>
          </a:p>
          <a:p>
            <a:pPr algn="just"/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Example: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Male orangutans defend large territories to control access to multiple females.</a:t>
            </a:r>
          </a:p>
        </p:txBody>
      </p:sp>
    </p:spTree>
    <p:extLst>
      <p:ext uri="{BB962C8B-B14F-4D97-AF65-F5344CB8AC3E}">
        <p14:creationId xmlns:p14="http://schemas.microsoft.com/office/powerpoint/2010/main" val="27721171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E17500-FF16-1894-B15E-F606B9E8E7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3212CF4-3347-D488-F09D-12053605CB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370" y="0"/>
            <a:ext cx="100812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887271"/>
      </p:ext>
    </p:extLst>
  </p:cSld>
  <p:clrMapOvr>
    <a:masterClrMapping/>
  </p:clrMapOvr>
  <p:transition spd="slow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78C6A1-DE04-0163-2009-28860E4325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F63EF8A-4900-CC4D-310B-BB2F07784F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7873" y="202585"/>
            <a:ext cx="9165713" cy="6415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449306"/>
      </p:ext>
    </p:extLst>
  </p:cSld>
  <p:clrMapOvr>
    <a:masterClrMapping/>
  </p:clrMapOvr>
  <p:transition spd="slow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FE133C-BFD8-8857-2955-4A41679317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1C2756-0399-5EC0-069F-19AB0004F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43002"/>
            <a:ext cx="10781071" cy="889385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Evolutionary and Ecological Perspectives</a:t>
            </a:r>
            <a:endParaRPr lang="en-PK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48ED42-356A-DFE3-8FD6-67BBD01919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3174" y="929148"/>
            <a:ext cx="11002297" cy="5579378"/>
          </a:xfrm>
        </p:spPr>
        <p:txBody>
          <a:bodyPr>
            <a:noAutofit/>
          </a:bodyPr>
          <a:lstStyle/>
          <a:p>
            <a:pPr algn="just"/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Evolution of Territoriality: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Territorial behaviour evolves when the benefits (e.g., resource control) outweigh the costs (e.g., energy expenditure or risk of injury).</a:t>
            </a:r>
          </a:p>
          <a:p>
            <a:pPr algn="just"/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Traits supporting effective territorial defense, such as aggression or advanced communication, are favored by natural selection.</a:t>
            </a:r>
          </a:p>
          <a:p>
            <a:pPr algn="just"/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Territoriality in Ecological Context: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Territorial behaviour contributes to species coexistence by partitioning resources and reducing direct competition.</a:t>
            </a:r>
          </a:p>
          <a:p>
            <a:pPr algn="just"/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Example: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Different bird species occupying the same habitat defend territories in separate ecological niches (e.g., canopy vs. understory).</a:t>
            </a:r>
          </a:p>
        </p:txBody>
      </p:sp>
    </p:spTree>
    <p:extLst>
      <p:ext uri="{BB962C8B-B14F-4D97-AF65-F5344CB8AC3E}">
        <p14:creationId xmlns:p14="http://schemas.microsoft.com/office/powerpoint/2010/main" val="8788538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FB32F3-1E85-9341-904B-260185E74B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EB01380-A573-8200-627B-7AD6E8ED78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57" y="221533"/>
            <a:ext cx="11033686" cy="6414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835309"/>
      </p:ext>
    </p:extLst>
  </p:cSld>
  <p:clrMapOvr>
    <a:masterClrMapping/>
  </p:clrMapOvr>
  <p:transition spd="slow">
    <p:push dir="u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A9A8CE-34D3-73D4-59F6-5EBA964174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79F652-B362-4661-4853-BBF7947A31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43002"/>
            <a:ext cx="10781071" cy="889385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Examples Across Species</a:t>
            </a:r>
            <a:endParaRPr lang="en-PK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43260C-0BEF-6327-9405-6FCFE72AC1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3174" y="929148"/>
            <a:ext cx="11002297" cy="5579378"/>
          </a:xfrm>
        </p:spPr>
        <p:txBody>
          <a:bodyPr>
            <a:noAutofit/>
          </a:bodyPr>
          <a:lstStyle/>
          <a:p>
            <a:pPr algn="just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Mammals</a:t>
            </a:r>
          </a:p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Tigers: Use scent marking and vocal roars to defend territories.</a:t>
            </a:r>
          </a:p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Wolves: Mark boundaries with urine and patrol in packs to deter rivals.</a:t>
            </a:r>
          </a:p>
          <a:p>
            <a:pPr algn="just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Birds</a:t>
            </a:r>
          </a:p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Robins: Sing loudly to declare ownership of feeding territories.</a:t>
            </a:r>
          </a:p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Eagles: Defend large nesting territories that include hunting grounds.</a:t>
            </a:r>
          </a:p>
        </p:txBody>
      </p:sp>
    </p:spTree>
    <p:extLst>
      <p:ext uri="{BB962C8B-B14F-4D97-AF65-F5344CB8AC3E}">
        <p14:creationId xmlns:p14="http://schemas.microsoft.com/office/powerpoint/2010/main" val="11682053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36799C-836A-5501-A426-429DDBC466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0268745-3651-C8FD-0967-5DE78C8CDF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318627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26B490-3157-93C4-1C19-EF2C5B2055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21236F-CF12-4C0E-B0E0-40E2A9F42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43002"/>
            <a:ext cx="10781071" cy="889385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Definition of Territory</a:t>
            </a:r>
            <a:endParaRPr lang="en-PK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04B3E4-3881-ED16-77F5-BD2EF4CD17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3174" y="929148"/>
            <a:ext cx="11002297" cy="5579378"/>
          </a:xfrm>
        </p:spPr>
        <p:txBody>
          <a:bodyPr>
            <a:noAutofit/>
          </a:bodyPr>
          <a:lstStyle/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territory is a defined area that an animal or group of animals actively defends against intruders, often of the same species. </a:t>
            </a:r>
          </a:p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Territories can vary in size and function:</a:t>
            </a:r>
          </a:p>
          <a:p>
            <a:pPr algn="just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Core Areas: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Regions within the territory used most frequently, such as nesting sites or feeding grounds or shelter site.</a:t>
            </a:r>
          </a:p>
          <a:p>
            <a:pPr algn="just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Boundary Zones: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Peripheral areas where interactions with neighbours or intruders occur.</a:t>
            </a:r>
          </a:p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Territoriality is distinct from home ranges, which are areas animals use for activities but do not actively defend.</a:t>
            </a:r>
          </a:p>
        </p:txBody>
      </p:sp>
    </p:spTree>
    <p:extLst>
      <p:ext uri="{BB962C8B-B14F-4D97-AF65-F5344CB8AC3E}">
        <p14:creationId xmlns:p14="http://schemas.microsoft.com/office/powerpoint/2010/main" val="3219976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CF7CEC-7437-4E86-E552-67FE0E0D78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22F021-182C-B55C-5427-AE1D132A97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43002"/>
            <a:ext cx="10781071" cy="889385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Examples Across Species</a:t>
            </a:r>
            <a:endParaRPr lang="en-PK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ED3B25-6B02-35B5-D9B4-C79D885D56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3174" y="929148"/>
            <a:ext cx="11002297" cy="5579378"/>
          </a:xfrm>
        </p:spPr>
        <p:txBody>
          <a:bodyPr>
            <a:noAutofit/>
          </a:bodyPr>
          <a:lstStyle/>
          <a:p>
            <a:pPr algn="just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Reptiles and Amphibians</a:t>
            </a:r>
          </a:p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Anole Lizards: Use head-bobbing displays and fights to defend basking and feeding sites.</a:t>
            </a:r>
          </a:p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Poison Dart Frogs: Guard small water pools where they lay eggs.</a:t>
            </a:r>
          </a:p>
          <a:p>
            <a:pPr algn="just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Insects</a:t>
            </a:r>
          </a:p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Dragonflies: Patrol territories near water to secure mating opportunities.</a:t>
            </a:r>
          </a:p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Ants: Cooperatively defend their nests against predators and rival colonies.</a:t>
            </a:r>
          </a:p>
        </p:txBody>
      </p:sp>
    </p:spTree>
    <p:extLst>
      <p:ext uri="{BB962C8B-B14F-4D97-AF65-F5344CB8AC3E}">
        <p14:creationId xmlns:p14="http://schemas.microsoft.com/office/powerpoint/2010/main" val="11067199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F054D5-B720-A647-9967-198E76BC16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B014335-0362-48C9-52DD-45707D34AC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11016"/>
      </p:ext>
    </p:extLst>
  </p:cSld>
  <p:clrMapOvr>
    <a:masterClrMapping/>
  </p:clrMapOvr>
  <p:transition spd="slow">
    <p:push dir="u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0EF2C9-CFA0-9AE1-9222-EFE9D4E17F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689AB0D-95D2-769C-61ED-D713C24B7D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143" y="76619"/>
            <a:ext cx="10285714" cy="670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931167"/>
      </p:ext>
    </p:extLst>
  </p:cSld>
  <p:clrMapOvr>
    <a:masterClrMapping/>
  </p:clrMapOvr>
  <p:transition spd="slow">
    <p:push dir="u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AB21A9-1AFE-2043-558D-994551A80E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C6413A5-BFE4-DD50-2DD6-5E91192848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610" y="189497"/>
            <a:ext cx="9790932" cy="6517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63143"/>
      </p:ext>
    </p:extLst>
  </p:cSld>
  <p:clrMapOvr>
    <a:masterClrMapping/>
  </p:clrMapOvr>
  <p:transition spd="slow">
    <p:push dir="u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A585D5-5790-B28E-A2F3-BA3CF9B87C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23C9D5-57CC-106F-3DB2-8E1F748A8F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43002"/>
            <a:ext cx="10781071" cy="889385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Significance of Territoriality and Defense</a:t>
            </a:r>
            <a:endParaRPr lang="en-PK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ED9F59-8DDB-1E06-C3E5-ABAC2CBE55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3174" y="929148"/>
            <a:ext cx="11002297" cy="5579378"/>
          </a:xfrm>
        </p:spPr>
        <p:txBody>
          <a:bodyPr>
            <a:noAutofit/>
          </a:bodyPr>
          <a:lstStyle/>
          <a:p>
            <a:pPr algn="just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Population Regulation</a:t>
            </a:r>
          </a:p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Territorial behaviour limits population density by ensuring only individuals capable of securing resources can establish territories.</a:t>
            </a:r>
          </a:p>
          <a:p>
            <a:pPr algn="just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Ecological Stability</a:t>
            </a:r>
          </a:p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partitioning resources, territoriality reduces overexploitation and competition, promoting ecosystem balance.</a:t>
            </a:r>
          </a:p>
        </p:txBody>
      </p:sp>
    </p:spTree>
    <p:extLst>
      <p:ext uri="{BB962C8B-B14F-4D97-AF65-F5344CB8AC3E}">
        <p14:creationId xmlns:p14="http://schemas.microsoft.com/office/powerpoint/2010/main" val="5445216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F96E04-3CF5-25F9-8760-770E62C65A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3255B1-4F70-5031-E33B-20E54A94B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43002"/>
            <a:ext cx="10781071" cy="889385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Significance of Territoriality and Defense</a:t>
            </a:r>
            <a:endParaRPr lang="en-PK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E5A18A-E6E1-E7BD-FE9E-320DED6182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3174" y="929148"/>
            <a:ext cx="11002297" cy="5579378"/>
          </a:xfrm>
        </p:spPr>
        <p:txBody>
          <a:bodyPr>
            <a:noAutofit/>
          </a:bodyPr>
          <a:lstStyle/>
          <a:p>
            <a:pPr algn="just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Evolutionary Implications</a:t>
            </a:r>
          </a:p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Territorial defense can drive the evolution of traits like aggression, communication, and cooperative behaviour.</a:t>
            </a:r>
          </a:p>
          <a:p>
            <a:pPr algn="just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Human-Wildlife Interactions</a:t>
            </a:r>
          </a:p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Understanding territorial behaviour aids in wildlife conservation and managing conflicts, such as mitigating human encroachment into animal territories.</a:t>
            </a:r>
          </a:p>
        </p:txBody>
      </p:sp>
    </p:spTree>
    <p:extLst>
      <p:ext uri="{BB962C8B-B14F-4D97-AF65-F5344CB8AC3E}">
        <p14:creationId xmlns:p14="http://schemas.microsoft.com/office/powerpoint/2010/main" val="2099844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6A00B4-2522-7679-C7ED-F43B0AE02F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AE4A0D-8E9B-98C4-7832-EBA72127A6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43002"/>
            <a:ext cx="10781071" cy="889385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  <a:endParaRPr lang="en-PK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78E68C-550C-FFF6-8309-E5C95E0C59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3174" y="929148"/>
            <a:ext cx="11002297" cy="5579378"/>
          </a:xfrm>
        </p:spPr>
        <p:txBody>
          <a:bodyPr>
            <a:noAutofit/>
          </a:bodyPr>
          <a:lstStyle/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Territoriality and defense are fundamental aspects of animal behaviour that balance resource access, competition, and reproduction. </a:t>
            </a:r>
          </a:p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These behaviours are shaped by ecological pressures and evolutionary strategies, demonstrating the complexity of interactions between animals and their environments. </a:t>
            </a:r>
          </a:p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Studying territoriality provides valuable insights into ecological dynamics, species survival, and the adaptive behaviours that define life across the animal kingdom.</a:t>
            </a:r>
          </a:p>
        </p:txBody>
      </p:sp>
    </p:spTree>
    <p:extLst>
      <p:ext uri="{BB962C8B-B14F-4D97-AF65-F5344CB8AC3E}">
        <p14:creationId xmlns:p14="http://schemas.microsoft.com/office/powerpoint/2010/main" val="14775549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535658-D1BE-8DA7-E845-7871E821B9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1F7862-FE5B-D3D0-7CDE-7ED7E84CB9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7470" y="2462980"/>
            <a:ext cx="10564761" cy="218276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1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387165994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E2194C-0735-EFE1-31C5-71A8881E23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7B38D9B-A224-9087-102A-AD04E3B6A6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412954"/>
            <a:ext cx="6858000" cy="6032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745421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CFAB81-496F-D63B-CAF0-17829FF978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5E8F9-8CC4-7E49-7F9D-D821B5D8C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43002"/>
            <a:ext cx="10781071" cy="889385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Importance of Territoriality</a:t>
            </a:r>
            <a:endParaRPr lang="en-PK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C5C96-EBB3-78FB-8A31-9C4337E524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3174" y="929148"/>
            <a:ext cx="11002297" cy="5579378"/>
          </a:xfrm>
        </p:spPr>
        <p:txBody>
          <a:bodyPr>
            <a:noAutofit/>
          </a:bodyPr>
          <a:lstStyle/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Territorial behaviour is shaped by ecological pressures and evolutionary advantages. It provides benefits such as:</a:t>
            </a:r>
          </a:p>
          <a:p>
            <a:pPr algn="just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Resource Control: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Ensures access to food, water, shelter, or breeding sites.</a:t>
            </a:r>
          </a:p>
          <a:p>
            <a:pPr algn="just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Mate Access: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Secures opportunities to attract and protect mates.</a:t>
            </a:r>
          </a:p>
          <a:p>
            <a:pPr algn="just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Offspring Protection: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Provides a safe environment for raising young.</a:t>
            </a:r>
          </a:p>
          <a:p>
            <a:pPr algn="just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Reduced Competition: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Deters rivals from depleting resources.</a:t>
            </a:r>
          </a:p>
          <a:p>
            <a:pPr algn="just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Social Organization: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Defines spatial boundaries in group-living species.</a:t>
            </a:r>
          </a:p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However, territoriality also incurs costs, such as the energy expended in defense and the risk of injury.</a:t>
            </a:r>
          </a:p>
        </p:txBody>
      </p:sp>
    </p:spTree>
    <p:extLst>
      <p:ext uri="{BB962C8B-B14F-4D97-AF65-F5344CB8AC3E}">
        <p14:creationId xmlns:p14="http://schemas.microsoft.com/office/powerpoint/2010/main" val="42736058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45D8AC-468A-61BB-3166-59A88FBD54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B22ABB-1C71-DCE1-DD16-A84FAB6140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43002"/>
            <a:ext cx="10781071" cy="889385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Types of Territorialities</a:t>
            </a:r>
            <a:endParaRPr lang="en-PK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E779E5-C37F-94F9-3F47-CEA39BD512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3174" y="929148"/>
            <a:ext cx="11002297" cy="5579378"/>
          </a:xfrm>
        </p:spPr>
        <p:txBody>
          <a:bodyPr>
            <a:noAutofit/>
          </a:bodyPr>
          <a:lstStyle/>
          <a:p>
            <a:pPr algn="just"/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Territoriality varies based on species, ecological conditions, and resource availability:</a:t>
            </a:r>
          </a:p>
          <a:p>
            <a:pPr algn="just"/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Resource-Based Territoriality</a:t>
            </a:r>
          </a:p>
          <a:p>
            <a:pPr algn="just"/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Territories are established around essential resources like food or water.</a:t>
            </a:r>
          </a:p>
          <a:p>
            <a:pPr algn="just"/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Example: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Male hummingbirds defend flower patches rich in nectar.</a:t>
            </a:r>
          </a:p>
          <a:p>
            <a:pPr algn="just"/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Breeding Territoriality</a:t>
            </a:r>
          </a:p>
          <a:p>
            <a:pPr algn="just"/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Territories are established to attract mates and ensure reproductive success.</a:t>
            </a:r>
          </a:p>
          <a:p>
            <a:pPr algn="just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Example: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Male frogs defend small pools of water used for laying eggs.</a:t>
            </a:r>
          </a:p>
        </p:txBody>
      </p:sp>
    </p:spTree>
    <p:extLst>
      <p:ext uri="{BB962C8B-B14F-4D97-AF65-F5344CB8AC3E}">
        <p14:creationId xmlns:p14="http://schemas.microsoft.com/office/powerpoint/2010/main" val="2718020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0FB443-802C-A64E-830B-0A7867F3C6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FEF471C-2E16-3592-715A-01F87B477F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12192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955855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6D7677-E337-B153-5C29-A343630543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65772B6-1D7C-8565-609E-2B22E9DB97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144" y="675909"/>
            <a:ext cx="9783711" cy="5506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294355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B8EFD9-B666-B706-A4FA-DF1DF02200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BE492-2085-D51C-2121-7131E6A19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43002"/>
            <a:ext cx="10781071" cy="889385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Types of Territorialities</a:t>
            </a:r>
            <a:endParaRPr lang="en-PK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C50114-B626-E115-2204-ACC3DED449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3174" y="929148"/>
            <a:ext cx="11002297" cy="5579378"/>
          </a:xfrm>
        </p:spPr>
        <p:txBody>
          <a:bodyPr>
            <a:noAutofit/>
          </a:bodyPr>
          <a:lstStyle/>
          <a:p>
            <a:pPr algn="just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Multipurpose Territories</a:t>
            </a:r>
          </a:p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These territories serve several functions, such as feeding, mating, and nesting.</a:t>
            </a:r>
          </a:p>
          <a:p>
            <a:pPr algn="just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Example: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Red foxes establish territories that include dens for rearing pups and hunting grounds.</a:t>
            </a:r>
          </a:p>
          <a:p>
            <a:pPr algn="just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Seasonal Territoriality</a:t>
            </a:r>
          </a:p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Those territories which are maintained and defended only during specific seasons, often during breeding.</a:t>
            </a:r>
          </a:p>
          <a:p>
            <a:pPr algn="just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Example: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Migratory birds defend territories only during the nesting season.</a:t>
            </a:r>
          </a:p>
        </p:txBody>
      </p:sp>
    </p:spTree>
    <p:extLst>
      <p:ext uri="{BB962C8B-B14F-4D97-AF65-F5344CB8AC3E}">
        <p14:creationId xmlns:p14="http://schemas.microsoft.com/office/powerpoint/2010/main" val="22115545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559</TotalTime>
  <Words>1375</Words>
  <Application>Microsoft Office PowerPoint</Application>
  <PresentationFormat>Widescreen</PresentationFormat>
  <Paragraphs>110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3" baseType="lpstr">
      <vt:lpstr>Calibri</vt:lpstr>
      <vt:lpstr>Century Gothic</vt:lpstr>
      <vt:lpstr>Times New Roman</vt:lpstr>
      <vt:lpstr>Wingdings</vt:lpstr>
      <vt:lpstr>Wingdings 3</vt:lpstr>
      <vt:lpstr>Ion</vt:lpstr>
      <vt:lpstr>Subject:  Animal Behaviour  (ZOL-509)</vt:lpstr>
      <vt:lpstr>Territoriality and Defense in Animals</vt:lpstr>
      <vt:lpstr>1. Definition of Territory</vt:lpstr>
      <vt:lpstr>PowerPoint Presentation</vt:lpstr>
      <vt:lpstr>2. Importance of Territoriality</vt:lpstr>
      <vt:lpstr>3. Types of Territorialities</vt:lpstr>
      <vt:lpstr>PowerPoint Presentation</vt:lpstr>
      <vt:lpstr>PowerPoint Presentation</vt:lpstr>
      <vt:lpstr>3. Types of Territorialities</vt:lpstr>
      <vt:lpstr>PowerPoint Presentation</vt:lpstr>
      <vt:lpstr>PowerPoint Presentation</vt:lpstr>
      <vt:lpstr>3. Types of Territorialities</vt:lpstr>
      <vt:lpstr>PowerPoint Presentation</vt:lpstr>
      <vt:lpstr>4. Mechanisms of Territorial Defense</vt:lpstr>
      <vt:lpstr>PowerPoint Presentation</vt:lpstr>
      <vt:lpstr>PowerPoint Presentation</vt:lpstr>
      <vt:lpstr>4. Mechanisms of Territorial Defense</vt:lpstr>
      <vt:lpstr>PowerPoint Presentation</vt:lpstr>
      <vt:lpstr>4. Mechanisms of Territorial Defense</vt:lpstr>
      <vt:lpstr>PowerPoint Presentation</vt:lpstr>
      <vt:lpstr>PowerPoint Presentation</vt:lpstr>
      <vt:lpstr>5. Factors Influencing Territoriality</vt:lpstr>
      <vt:lpstr>5. Factors Influencing Territoriality</vt:lpstr>
      <vt:lpstr>PowerPoint Presentation</vt:lpstr>
      <vt:lpstr>PowerPoint Presentation</vt:lpstr>
      <vt:lpstr>6. Evolutionary and Ecological Perspectives</vt:lpstr>
      <vt:lpstr>PowerPoint Presentation</vt:lpstr>
      <vt:lpstr>7. Examples Across Species</vt:lpstr>
      <vt:lpstr>PowerPoint Presentation</vt:lpstr>
      <vt:lpstr>7. Examples Across Species</vt:lpstr>
      <vt:lpstr>PowerPoint Presentation</vt:lpstr>
      <vt:lpstr>PowerPoint Presentation</vt:lpstr>
      <vt:lpstr>PowerPoint Presentation</vt:lpstr>
      <vt:lpstr>8. Significance of Territoriality and Defense</vt:lpstr>
      <vt:lpstr>8. Significance of Territoriality and Defense</vt:lpstr>
      <vt:lpstr>Conclusion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Shozab Seemab Khan</dc:creator>
  <cp:lastModifiedBy>Shozab Seemab Khan</cp:lastModifiedBy>
  <cp:revision>253</cp:revision>
  <dcterms:created xsi:type="dcterms:W3CDTF">2024-11-25T06:30:27Z</dcterms:created>
  <dcterms:modified xsi:type="dcterms:W3CDTF">2024-12-31T06:27:21Z</dcterms:modified>
</cp:coreProperties>
</file>