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56" r:id="rId2"/>
    <p:sldId id="257" r:id="rId3"/>
    <p:sldId id="304" r:id="rId4"/>
    <p:sldId id="343" r:id="rId5"/>
    <p:sldId id="344" r:id="rId6"/>
    <p:sldId id="345" r:id="rId7"/>
    <p:sldId id="311" r:id="rId8"/>
    <p:sldId id="346" r:id="rId9"/>
    <p:sldId id="347" r:id="rId10"/>
    <p:sldId id="348" r:id="rId11"/>
    <p:sldId id="349" r:id="rId12"/>
    <p:sldId id="350" r:id="rId13"/>
    <p:sldId id="27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8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K"/>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B0A938-54C7-444B-9015-209030B36C75}" type="datetimeFigureOut">
              <a:rPr lang="en-PK" smtClean="0"/>
              <a:t>28/01/2025</a:t>
            </a:fld>
            <a:endParaRPr lang="en-PK"/>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K"/>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K"/>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K"/>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2476D9-CC70-44B2-8D27-ABA3DCA54920}" type="slidenum">
              <a:rPr lang="en-PK" smtClean="0"/>
              <a:t>‹#›</a:t>
            </a:fld>
            <a:endParaRPr lang="en-PK"/>
          </a:p>
        </p:txBody>
      </p:sp>
    </p:spTree>
    <p:extLst>
      <p:ext uri="{BB962C8B-B14F-4D97-AF65-F5344CB8AC3E}">
        <p14:creationId xmlns:p14="http://schemas.microsoft.com/office/powerpoint/2010/main" val="1605936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92C8A1A-AEA3-4FDB-9647-F6935A0076A4}" type="datetimeFigureOut">
              <a:rPr lang="en-PK" smtClean="0"/>
              <a:t>28/01/2025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2305205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2C8A1A-AEA3-4FDB-9647-F6935A0076A4}" type="datetimeFigureOut">
              <a:rPr lang="en-PK" smtClean="0"/>
              <a:t>28/01/2025</a:t>
            </a:fld>
            <a:endParaRPr lang="en-PK"/>
          </a:p>
        </p:txBody>
      </p:sp>
      <p:sp>
        <p:nvSpPr>
          <p:cNvPr id="6" name="Footer Placeholder 5"/>
          <p:cNvSpPr>
            <a:spLocks noGrp="1"/>
          </p:cNvSpPr>
          <p:nvPr>
            <p:ph type="ftr" sz="quarter" idx="11"/>
          </p:nvPr>
        </p:nvSpPr>
        <p:spPr/>
        <p:txBody>
          <a:bodyPr/>
          <a:lstStyle/>
          <a:p>
            <a:endParaRPr lang="en-PK"/>
          </a:p>
        </p:txBody>
      </p:sp>
      <p:sp>
        <p:nvSpPr>
          <p:cNvPr id="7" name="Slide Number Placeholder 6"/>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1835135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92C8A1A-AEA3-4FDB-9647-F6935A0076A4}" type="datetimeFigureOut">
              <a:rPr lang="en-PK" smtClean="0"/>
              <a:t>28/01/2025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42309219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92C8A1A-AEA3-4FDB-9647-F6935A0076A4}" type="datetimeFigureOut">
              <a:rPr lang="en-PK" smtClean="0"/>
              <a:t>28/01/2025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03825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2C8A1A-AEA3-4FDB-9647-F6935A0076A4}" type="datetimeFigureOut">
              <a:rPr lang="en-PK" smtClean="0"/>
              <a:t>28/01/2025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32337679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92C8A1A-AEA3-4FDB-9647-F6935A0076A4}" type="datetimeFigureOut">
              <a:rPr lang="en-PK" smtClean="0"/>
              <a:t>28/01/2025</a:t>
            </a:fld>
            <a:endParaRPr lang="en-PK"/>
          </a:p>
        </p:txBody>
      </p:sp>
      <p:sp>
        <p:nvSpPr>
          <p:cNvPr id="4"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29566103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92C8A1A-AEA3-4FDB-9647-F6935A0076A4}" type="datetimeFigureOut">
              <a:rPr lang="en-PK" smtClean="0"/>
              <a:t>28/01/2025</a:t>
            </a:fld>
            <a:endParaRPr lang="en-PK"/>
          </a:p>
        </p:txBody>
      </p:sp>
      <p:sp>
        <p:nvSpPr>
          <p:cNvPr id="4"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33374766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2C8A1A-AEA3-4FDB-9647-F6935A0076A4}" type="datetimeFigureOut">
              <a:rPr lang="en-PK" smtClean="0"/>
              <a:t>28/01/2025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37251470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2C8A1A-AEA3-4FDB-9647-F6935A0076A4}" type="datetimeFigureOut">
              <a:rPr lang="en-PK" smtClean="0"/>
              <a:t>28/01/2025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3199303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B92C8A1A-AEA3-4FDB-9647-F6935A0076A4}" type="datetimeFigureOut">
              <a:rPr lang="en-PK" smtClean="0"/>
              <a:t>28/01/2025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649676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2C8A1A-AEA3-4FDB-9647-F6935A0076A4}" type="datetimeFigureOut">
              <a:rPr lang="en-PK" smtClean="0"/>
              <a:t>28/01/2025</a:t>
            </a:fld>
            <a:endParaRPr lang="en-PK"/>
          </a:p>
        </p:txBody>
      </p:sp>
      <p:sp>
        <p:nvSpPr>
          <p:cNvPr id="5" name="Footer Placeholder 4"/>
          <p:cNvSpPr>
            <a:spLocks noGrp="1"/>
          </p:cNvSpPr>
          <p:nvPr>
            <p:ph type="ftr" sz="quarter" idx="11"/>
          </p:nvPr>
        </p:nvSpPr>
        <p:spPr/>
        <p:txBody>
          <a:bodyPr/>
          <a:lstStyle/>
          <a:p>
            <a:endParaRPr lang="en-PK"/>
          </a:p>
        </p:txBody>
      </p:sp>
      <p:sp>
        <p:nvSpPr>
          <p:cNvPr id="6" name="Slide Number Placeholder 5"/>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4197628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92C8A1A-AEA3-4FDB-9647-F6935A0076A4}" type="datetimeFigureOut">
              <a:rPr lang="en-PK" smtClean="0"/>
              <a:t>28/01/2025</a:t>
            </a:fld>
            <a:endParaRPr lang="en-PK"/>
          </a:p>
        </p:txBody>
      </p:sp>
      <p:sp>
        <p:nvSpPr>
          <p:cNvPr id="6" name="Footer Placeholder 5"/>
          <p:cNvSpPr>
            <a:spLocks noGrp="1"/>
          </p:cNvSpPr>
          <p:nvPr>
            <p:ph type="ftr" sz="quarter" idx="11"/>
          </p:nvPr>
        </p:nvSpPr>
        <p:spPr/>
        <p:txBody>
          <a:bodyPr/>
          <a:lstStyle/>
          <a:p>
            <a:endParaRPr lang="en-PK"/>
          </a:p>
        </p:txBody>
      </p:sp>
      <p:sp>
        <p:nvSpPr>
          <p:cNvPr id="7" name="Slide Number Placeholder 6"/>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1132100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92C8A1A-AEA3-4FDB-9647-F6935A0076A4}" type="datetimeFigureOut">
              <a:rPr lang="en-PK" smtClean="0"/>
              <a:t>28/01/2025</a:t>
            </a:fld>
            <a:endParaRPr lang="en-PK"/>
          </a:p>
        </p:txBody>
      </p:sp>
      <p:sp>
        <p:nvSpPr>
          <p:cNvPr id="8" name="Footer Placeholder 7"/>
          <p:cNvSpPr>
            <a:spLocks noGrp="1"/>
          </p:cNvSpPr>
          <p:nvPr>
            <p:ph type="ftr" sz="quarter" idx="11"/>
          </p:nvPr>
        </p:nvSpPr>
        <p:spPr/>
        <p:txBody>
          <a:bodyPr/>
          <a:lstStyle/>
          <a:p>
            <a:endParaRPr lang="en-PK"/>
          </a:p>
        </p:txBody>
      </p:sp>
      <p:sp>
        <p:nvSpPr>
          <p:cNvPr id="9" name="Slide Number Placeholder 8"/>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1984352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B92C8A1A-AEA3-4FDB-9647-F6935A0076A4}" type="datetimeFigureOut">
              <a:rPr lang="en-PK" smtClean="0"/>
              <a:t>28/01/2025</a:t>
            </a:fld>
            <a:endParaRPr lang="en-PK"/>
          </a:p>
        </p:txBody>
      </p:sp>
      <p:sp>
        <p:nvSpPr>
          <p:cNvPr id="5" name="Footer Placeholder 3"/>
          <p:cNvSpPr>
            <a:spLocks noGrp="1"/>
          </p:cNvSpPr>
          <p:nvPr>
            <p:ph type="ftr" sz="quarter" idx="11"/>
          </p:nvPr>
        </p:nvSpPr>
        <p:spPr/>
        <p:txBody>
          <a:bodyPr/>
          <a:lstStyle/>
          <a:p>
            <a:endParaRPr lang="en-PK"/>
          </a:p>
        </p:txBody>
      </p:sp>
      <p:sp>
        <p:nvSpPr>
          <p:cNvPr id="6" name="Slide Number Placeholder 4"/>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667623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92C8A1A-AEA3-4FDB-9647-F6935A0076A4}" type="datetimeFigureOut">
              <a:rPr lang="en-PK" smtClean="0"/>
              <a:t>28/01/2025</a:t>
            </a:fld>
            <a:endParaRPr lang="en-PK"/>
          </a:p>
        </p:txBody>
      </p:sp>
      <p:sp>
        <p:nvSpPr>
          <p:cNvPr id="5" name="Footer Placeholder 2"/>
          <p:cNvSpPr>
            <a:spLocks noGrp="1"/>
          </p:cNvSpPr>
          <p:nvPr>
            <p:ph type="ftr" sz="quarter" idx="11"/>
          </p:nvPr>
        </p:nvSpPr>
        <p:spPr/>
        <p:txBody>
          <a:bodyPr/>
          <a:lstStyle/>
          <a:p>
            <a:endParaRPr lang="en-PK"/>
          </a:p>
        </p:txBody>
      </p:sp>
      <p:sp>
        <p:nvSpPr>
          <p:cNvPr id="6" name="Slide Number Placeholder 3"/>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1295881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B92C8A1A-AEA3-4FDB-9647-F6935A0076A4}" type="datetimeFigureOut">
              <a:rPr lang="en-PK" smtClean="0"/>
              <a:t>28/01/2025</a:t>
            </a:fld>
            <a:endParaRPr lang="en-PK"/>
          </a:p>
        </p:txBody>
      </p:sp>
      <p:sp>
        <p:nvSpPr>
          <p:cNvPr id="5" name="Footer Placeholder 5"/>
          <p:cNvSpPr>
            <a:spLocks noGrp="1"/>
          </p:cNvSpPr>
          <p:nvPr>
            <p:ph type="ftr" sz="quarter" idx="11"/>
          </p:nvPr>
        </p:nvSpPr>
        <p:spPr/>
        <p:txBody>
          <a:bodyPr/>
          <a:lstStyle/>
          <a:p>
            <a:endParaRPr lang="en-PK"/>
          </a:p>
        </p:txBody>
      </p:sp>
      <p:sp>
        <p:nvSpPr>
          <p:cNvPr id="6" name="Slide Number Placeholder 6"/>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3690355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2C8A1A-AEA3-4FDB-9647-F6935A0076A4}" type="datetimeFigureOut">
              <a:rPr lang="en-PK" smtClean="0"/>
              <a:t>28/01/2025</a:t>
            </a:fld>
            <a:endParaRPr lang="en-PK"/>
          </a:p>
        </p:txBody>
      </p:sp>
      <p:sp>
        <p:nvSpPr>
          <p:cNvPr id="6" name="Footer Placeholder 5"/>
          <p:cNvSpPr>
            <a:spLocks noGrp="1"/>
          </p:cNvSpPr>
          <p:nvPr>
            <p:ph type="ftr" sz="quarter" idx="11"/>
          </p:nvPr>
        </p:nvSpPr>
        <p:spPr/>
        <p:txBody>
          <a:bodyPr/>
          <a:lstStyle/>
          <a:p>
            <a:endParaRPr lang="en-PK"/>
          </a:p>
        </p:txBody>
      </p:sp>
      <p:sp>
        <p:nvSpPr>
          <p:cNvPr id="7" name="Slide Number Placeholder 6"/>
          <p:cNvSpPr>
            <a:spLocks noGrp="1"/>
          </p:cNvSpPr>
          <p:nvPr>
            <p:ph type="sldNum" sz="quarter" idx="12"/>
          </p:nvPr>
        </p:nvSpPr>
        <p:spPr/>
        <p:txBody>
          <a:bodyPr/>
          <a:lstStyle/>
          <a:p>
            <a:fld id="{D9D9AD2A-5B33-4A65-B7CD-7080CF82C269}" type="slidenum">
              <a:rPr lang="en-PK" smtClean="0"/>
              <a:t>‹#›</a:t>
            </a:fld>
            <a:endParaRPr lang="en-PK"/>
          </a:p>
        </p:txBody>
      </p:sp>
    </p:spTree>
    <p:extLst>
      <p:ext uri="{BB962C8B-B14F-4D97-AF65-F5344CB8AC3E}">
        <p14:creationId xmlns:p14="http://schemas.microsoft.com/office/powerpoint/2010/main" val="240935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92C8A1A-AEA3-4FDB-9647-F6935A0076A4}" type="datetimeFigureOut">
              <a:rPr lang="en-PK" smtClean="0"/>
              <a:t>28/01/2025</a:t>
            </a:fld>
            <a:endParaRPr lang="en-PK"/>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PK"/>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9D9AD2A-5B33-4A65-B7CD-7080CF82C269}" type="slidenum">
              <a:rPr lang="en-PK" smtClean="0"/>
              <a:t>‹#›</a:t>
            </a:fld>
            <a:endParaRPr lang="en-PK"/>
          </a:p>
        </p:txBody>
      </p:sp>
    </p:spTree>
    <p:extLst>
      <p:ext uri="{BB962C8B-B14F-4D97-AF65-F5344CB8AC3E}">
        <p14:creationId xmlns:p14="http://schemas.microsoft.com/office/powerpoint/2010/main" val="100297542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5C9AE-5F4B-72AB-37B4-98647A873CDA}"/>
              </a:ext>
            </a:extLst>
          </p:cNvPr>
          <p:cNvSpPr>
            <a:spLocks noGrp="1"/>
          </p:cNvSpPr>
          <p:nvPr>
            <p:ph type="ctrTitle"/>
          </p:nvPr>
        </p:nvSpPr>
        <p:spPr>
          <a:xfrm>
            <a:off x="447032" y="198003"/>
            <a:ext cx="8825658" cy="1918389"/>
          </a:xfrm>
        </p:spPr>
        <p:txBody>
          <a:bodyPr/>
          <a:lstStyle/>
          <a:p>
            <a:r>
              <a:rPr lang="en-US" sz="4000" b="1" dirty="0">
                <a:solidFill>
                  <a:srgbClr val="C00000"/>
                </a:solidFill>
                <a:latin typeface="Times New Roman" panose="02020603050405020304" pitchFamily="18" charset="0"/>
                <a:cs typeface="Times New Roman" panose="02020603050405020304" pitchFamily="18" charset="0"/>
              </a:rPr>
              <a:t>Subject: </a:t>
            </a:r>
            <a:br>
              <a:rPr lang="en-US" sz="4000" b="1" dirty="0">
                <a:solidFill>
                  <a:srgbClr val="C00000"/>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Animal Behaviour </a:t>
            </a:r>
            <a:br>
              <a:rPr lang="en-US" sz="4000" b="1" dirty="0">
                <a:solidFill>
                  <a:srgbClr val="C00000"/>
                </a:solidFill>
                <a:latin typeface="Times New Roman" panose="02020603050405020304" pitchFamily="18" charset="0"/>
                <a:cs typeface="Times New Roman" panose="02020603050405020304" pitchFamily="18" charset="0"/>
              </a:rPr>
            </a:br>
            <a:r>
              <a:rPr lang="en-US" sz="4000" b="1" dirty="0">
                <a:solidFill>
                  <a:srgbClr val="C00000"/>
                </a:solidFill>
                <a:latin typeface="Times New Roman" panose="02020603050405020304" pitchFamily="18" charset="0"/>
                <a:cs typeface="Times New Roman" panose="02020603050405020304" pitchFamily="18" charset="0"/>
              </a:rPr>
              <a:t>(ZOL-509)</a:t>
            </a:r>
            <a:endParaRPr lang="en-PK" sz="40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3D39A92C-3B38-01C4-C231-267AD4957BF1}"/>
              </a:ext>
            </a:extLst>
          </p:cNvPr>
          <p:cNvSpPr>
            <a:spLocks noGrp="1"/>
          </p:cNvSpPr>
          <p:nvPr>
            <p:ph type="subTitle" idx="1"/>
          </p:nvPr>
        </p:nvSpPr>
        <p:spPr>
          <a:xfrm>
            <a:off x="257928" y="2337619"/>
            <a:ext cx="11676143" cy="2980273"/>
          </a:xfrm>
        </p:spPr>
        <p:txBody>
          <a:bodyPr>
            <a:normAutofit/>
          </a:bodyPr>
          <a:lstStyle/>
          <a:p>
            <a:pPr marL="571500" indent="-571500" algn="just">
              <a:lnSpc>
                <a:spcPct val="120000"/>
              </a:lnSpc>
              <a:buFont typeface="Wingdings" panose="05000000000000000000" pitchFamily="2" charset="2"/>
              <a:buChar char="v"/>
            </a:pPr>
            <a:r>
              <a:rPr lang="en-US" sz="4000" b="1" kern="0" dirty="0">
                <a:solidFill>
                  <a:schemeClr val="tx1"/>
                </a:solidFill>
                <a:effectLst/>
                <a:latin typeface="Times New Roman" panose="02020603050405020304" pitchFamily="18" charset="0"/>
                <a:ea typeface="Times New Roman" panose="02020603050405020304" pitchFamily="18" charset="0"/>
              </a:rPr>
              <a:t>Costs and benefit ratios in behavior</a:t>
            </a:r>
            <a:endParaRPr lang="en-PK" sz="4400" b="1" dirty="0">
              <a:solidFill>
                <a:schemeClr val="tx1"/>
              </a:solidFill>
            </a:endParaRPr>
          </a:p>
        </p:txBody>
      </p:sp>
      <p:sp>
        <p:nvSpPr>
          <p:cNvPr id="5" name="TextBox 4">
            <a:extLst>
              <a:ext uri="{FF2B5EF4-FFF2-40B4-BE49-F238E27FC236}">
                <a16:creationId xmlns:a16="http://schemas.microsoft.com/office/drawing/2014/main" id="{5771CC55-2B72-54AA-CA4D-E89F8C842B65}"/>
              </a:ext>
            </a:extLst>
          </p:cNvPr>
          <p:cNvSpPr txBox="1"/>
          <p:nvPr/>
        </p:nvSpPr>
        <p:spPr>
          <a:xfrm>
            <a:off x="579767" y="4832830"/>
            <a:ext cx="10525768" cy="1827167"/>
          </a:xfrm>
          <a:prstGeom prst="rect">
            <a:avLst/>
          </a:prstGeom>
          <a:noFill/>
        </p:spPr>
        <p:txBody>
          <a:bodyPr wrap="square">
            <a:spAutoFit/>
          </a:bodyPr>
          <a:lstStyle/>
          <a:p>
            <a:pPr>
              <a:lnSpc>
                <a:spcPct val="150000"/>
              </a:lnSpc>
            </a:pPr>
            <a:r>
              <a:rPr lang="en-US" sz="4000" b="1" dirty="0">
                <a:solidFill>
                  <a:srgbClr val="C00000"/>
                </a:solidFill>
                <a:latin typeface="Times New Roman" panose="02020603050405020304" pitchFamily="18" charset="0"/>
                <a:cs typeface="Times New Roman" panose="02020603050405020304" pitchFamily="18" charset="0"/>
              </a:rPr>
              <a:t>By: Shozab Seemab Khan</a:t>
            </a:r>
            <a:br>
              <a:rPr lang="en-US" sz="4000" b="1" dirty="0">
                <a:solidFill>
                  <a:srgbClr val="C00000"/>
                </a:solidFill>
                <a:latin typeface="Times New Roman" panose="02020603050405020304" pitchFamily="18" charset="0"/>
                <a:cs typeface="Times New Roman" panose="02020603050405020304" pitchFamily="18" charset="0"/>
              </a:rPr>
            </a:br>
            <a:r>
              <a:rPr lang="en-US" sz="4000" b="1" dirty="0">
                <a:solidFill>
                  <a:schemeClr val="tx1"/>
                </a:solidFill>
                <a:latin typeface="Times New Roman" panose="02020603050405020304" pitchFamily="18" charset="0"/>
                <a:cs typeface="Times New Roman" panose="02020603050405020304" pitchFamily="18" charset="0"/>
              </a:rPr>
              <a:t>ABAIDULLAH COLLEGE PAKPATTAN</a:t>
            </a:r>
            <a:endParaRPr lang="en-PK" sz="4000" dirty="0"/>
          </a:p>
        </p:txBody>
      </p:sp>
    </p:spTree>
    <p:extLst>
      <p:ext uri="{BB962C8B-B14F-4D97-AF65-F5344CB8AC3E}">
        <p14:creationId xmlns:p14="http://schemas.microsoft.com/office/powerpoint/2010/main" val="309334441"/>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37956-6BFF-C87C-047C-53463EA7B7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9368BB-0892-F719-4763-2E908C3208AF}"/>
              </a:ext>
            </a:extLst>
          </p:cNvPr>
          <p:cNvSpPr>
            <a:spLocks noGrp="1"/>
          </p:cNvSpPr>
          <p:nvPr>
            <p:ph type="title"/>
          </p:nvPr>
        </p:nvSpPr>
        <p:spPr>
          <a:xfrm>
            <a:off x="914400" y="143002"/>
            <a:ext cx="11135032"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Costs and benefit ratios in behavior</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BA7CF79-7C54-7FF5-16C7-45937FC1C051}"/>
              </a:ext>
            </a:extLst>
          </p:cNvPr>
          <p:cNvSpPr>
            <a:spLocks noGrp="1"/>
          </p:cNvSpPr>
          <p:nvPr>
            <p:ph idx="1"/>
          </p:nvPr>
        </p:nvSpPr>
        <p:spPr>
          <a:xfrm>
            <a:off x="693174" y="1032387"/>
            <a:ext cx="11356257" cy="5682611"/>
          </a:xfrm>
        </p:spPr>
        <p:txBody>
          <a:bodyPr>
            <a:normAutofit/>
          </a:bodyPr>
          <a:lstStyle/>
          <a:p>
            <a:pPr algn="just"/>
            <a:r>
              <a:rPr lang="en-US" sz="4000" b="1" dirty="0">
                <a:latin typeface="Times New Roman" panose="02020603050405020304" pitchFamily="18" charset="0"/>
                <a:cs typeface="Times New Roman" panose="02020603050405020304" pitchFamily="18" charset="0"/>
              </a:rPr>
              <a:t>Anti-Predator Behaviour:</a:t>
            </a:r>
          </a:p>
          <a:p>
            <a:pPr algn="just"/>
            <a:r>
              <a:rPr lang="en-US" sz="4000" dirty="0">
                <a:latin typeface="Times New Roman" panose="02020603050405020304" pitchFamily="18" charset="0"/>
                <a:cs typeface="Times New Roman" panose="02020603050405020304" pitchFamily="18" charset="0"/>
              </a:rPr>
              <a:t>Benefits: Increased survival by avoiding predation.</a:t>
            </a:r>
          </a:p>
          <a:p>
            <a:pPr algn="just"/>
            <a:r>
              <a:rPr lang="en-US" sz="4000" dirty="0">
                <a:latin typeface="Times New Roman" panose="02020603050405020304" pitchFamily="18" charset="0"/>
                <a:cs typeface="Times New Roman" panose="02020603050405020304" pitchFamily="18" charset="0"/>
              </a:rPr>
              <a:t>Costs: Reduced time for other activities, such as foraging or mating.</a:t>
            </a:r>
          </a:p>
          <a:p>
            <a:pPr algn="just"/>
            <a:r>
              <a:rPr lang="en-US" sz="4000" dirty="0">
                <a:latin typeface="Times New Roman" panose="02020603050405020304" pitchFamily="18" charset="0"/>
                <a:cs typeface="Times New Roman" panose="02020603050405020304" pitchFamily="18" charset="0"/>
              </a:rPr>
              <a:t>Example: </a:t>
            </a:r>
            <a:r>
              <a:rPr lang="en-US" sz="4000" i="1" dirty="0">
                <a:latin typeface="Times New Roman" panose="02020603050405020304" pitchFamily="18" charset="0"/>
                <a:cs typeface="Times New Roman" panose="02020603050405020304" pitchFamily="18" charset="0"/>
              </a:rPr>
              <a:t>Gazelles stoting </a:t>
            </a:r>
            <a:r>
              <a:rPr lang="en-US" sz="4000" dirty="0">
                <a:latin typeface="Times New Roman" panose="02020603050405020304" pitchFamily="18" charset="0"/>
                <a:cs typeface="Times New Roman" panose="02020603050405020304" pitchFamily="18" charset="0"/>
              </a:rPr>
              <a:t>(jumping high) deters predators but uses valuable energy.</a:t>
            </a:r>
          </a:p>
        </p:txBody>
      </p:sp>
    </p:spTree>
    <p:extLst>
      <p:ext uri="{BB962C8B-B14F-4D97-AF65-F5344CB8AC3E}">
        <p14:creationId xmlns:p14="http://schemas.microsoft.com/office/powerpoint/2010/main" val="12391668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FF11D-F421-E546-E12D-A93146A239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804A45-3A04-30A7-3014-1100E5850AF0}"/>
              </a:ext>
            </a:extLst>
          </p:cNvPr>
          <p:cNvSpPr>
            <a:spLocks noGrp="1"/>
          </p:cNvSpPr>
          <p:nvPr>
            <p:ph type="title"/>
          </p:nvPr>
        </p:nvSpPr>
        <p:spPr>
          <a:xfrm>
            <a:off x="914400" y="143002"/>
            <a:ext cx="11135032"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Costs and benefit ratios in behavior</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DDECBB0-F618-F9EE-D265-7E1E14761F21}"/>
              </a:ext>
            </a:extLst>
          </p:cNvPr>
          <p:cNvSpPr>
            <a:spLocks noGrp="1"/>
          </p:cNvSpPr>
          <p:nvPr>
            <p:ph idx="1"/>
          </p:nvPr>
        </p:nvSpPr>
        <p:spPr>
          <a:xfrm>
            <a:off x="693174" y="1032387"/>
            <a:ext cx="11356257" cy="5682611"/>
          </a:xfrm>
        </p:spPr>
        <p:txBody>
          <a:bodyPr>
            <a:normAutofit/>
          </a:bodyPr>
          <a:lstStyle/>
          <a:p>
            <a:pPr algn="just"/>
            <a:r>
              <a:rPr lang="en-US" sz="4000" dirty="0">
                <a:latin typeface="Times New Roman" panose="02020603050405020304" pitchFamily="18" charset="0"/>
                <a:cs typeface="Times New Roman" panose="02020603050405020304" pitchFamily="18" charset="0"/>
              </a:rPr>
              <a:t>Measuring Costs and Benefits</a:t>
            </a:r>
          </a:p>
          <a:p>
            <a:pPr algn="just"/>
            <a:r>
              <a:rPr lang="en-US" sz="4000" dirty="0">
                <a:latin typeface="Times New Roman" panose="02020603050405020304" pitchFamily="18" charset="0"/>
                <a:cs typeface="Times New Roman" panose="02020603050405020304" pitchFamily="18" charset="0"/>
              </a:rPr>
              <a:t>Researchers often use empirical methods to measure costs and benefits, including:</a:t>
            </a:r>
          </a:p>
          <a:p>
            <a:pPr algn="just"/>
            <a:r>
              <a:rPr lang="en-US" sz="4000" dirty="0">
                <a:latin typeface="Times New Roman" panose="02020603050405020304" pitchFamily="18" charset="0"/>
                <a:cs typeface="Times New Roman" panose="02020603050405020304" pitchFamily="18" charset="0"/>
              </a:rPr>
              <a:t>Time-energy budgets.</a:t>
            </a:r>
          </a:p>
          <a:p>
            <a:pPr algn="just"/>
            <a:r>
              <a:rPr lang="en-US" sz="4000" dirty="0">
                <a:latin typeface="Times New Roman" panose="02020603050405020304" pitchFamily="18" charset="0"/>
                <a:cs typeface="Times New Roman" panose="02020603050405020304" pitchFamily="18" charset="0"/>
              </a:rPr>
              <a:t>Risk assessments (e.g., predation risks).</a:t>
            </a:r>
          </a:p>
          <a:p>
            <a:pPr algn="just"/>
            <a:r>
              <a:rPr lang="en-US" sz="4000" dirty="0">
                <a:latin typeface="Times New Roman" panose="02020603050405020304" pitchFamily="18" charset="0"/>
                <a:cs typeface="Times New Roman" panose="02020603050405020304" pitchFamily="18" charset="0"/>
              </a:rPr>
              <a:t>Direct observation of reproductive success.</a:t>
            </a:r>
          </a:p>
        </p:txBody>
      </p:sp>
    </p:spTree>
    <p:extLst>
      <p:ext uri="{BB962C8B-B14F-4D97-AF65-F5344CB8AC3E}">
        <p14:creationId xmlns:p14="http://schemas.microsoft.com/office/powerpoint/2010/main" val="16803125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C705D-894E-D4C4-3D53-7E5545665E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CD1FF9-BB71-60A0-8DE4-2380AC62B2C4}"/>
              </a:ext>
            </a:extLst>
          </p:cNvPr>
          <p:cNvSpPr>
            <a:spLocks noGrp="1"/>
          </p:cNvSpPr>
          <p:nvPr>
            <p:ph type="title"/>
          </p:nvPr>
        </p:nvSpPr>
        <p:spPr>
          <a:xfrm>
            <a:off x="914400" y="143002"/>
            <a:ext cx="11135032"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Applications:</a:t>
            </a:r>
          </a:p>
        </p:txBody>
      </p:sp>
      <p:sp>
        <p:nvSpPr>
          <p:cNvPr id="3" name="Content Placeholder 2">
            <a:extLst>
              <a:ext uri="{FF2B5EF4-FFF2-40B4-BE49-F238E27FC236}">
                <a16:creationId xmlns:a16="http://schemas.microsoft.com/office/drawing/2014/main" id="{F4EE94C1-2561-E15A-6021-CAD470648A8F}"/>
              </a:ext>
            </a:extLst>
          </p:cNvPr>
          <p:cNvSpPr>
            <a:spLocks noGrp="1"/>
          </p:cNvSpPr>
          <p:nvPr>
            <p:ph idx="1"/>
          </p:nvPr>
        </p:nvSpPr>
        <p:spPr>
          <a:xfrm>
            <a:off x="693174" y="1032387"/>
            <a:ext cx="11356257" cy="5682611"/>
          </a:xfrm>
        </p:spPr>
        <p:txBody>
          <a:bodyPr>
            <a:normAutofit fontScale="85000" lnSpcReduction="20000"/>
          </a:bodyPr>
          <a:lstStyle/>
          <a:p>
            <a:pPr algn="just"/>
            <a:r>
              <a:rPr lang="en-US" sz="4000" dirty="0">
                <a:latin typeface="Times New Roman" panose="02020603050405020304" pitchFamily="18" charset="0"/>
                <a:cs typeface="Times New Roman" panose="02020603050405020304" pitchFamily="18" charset="0"/>
              </a:rPr>
              <a:t>Understanding costs and benefits in animal behaviour is critical for:</a:t>
            </a:r>
          </a:p>
          <a:p>
            <a:pPr algn="just"/>
            <a:r>
              <a:rPr lang="en-US" sz="4000" dirty="0">
                <a:latin typeface="Times New Roman" panose="02020603050405020304" pitchFamily="18" charset="0"/>
                <a:cs typeface="Times New Roman" panose="02020603050405020304" pitchFamily="18" charset="0"/>
              </a:rPr>
              <a:t>Conservation efforts: Predicting how animals will respond to environmental changes.</a:t>
            </a:r>
          </a:p>
          <a:p>
            <a:pPr algn="just"/>
            <a:r>
              <a:rPr lang="en-US" sz="4000" dirty="0">
                <a:latin typeface="Times New Roman" panose="02020603050405020304" pitchFamily="18" charset="0"/>
                <a:cs typeface="Times New Roman" panose="02020603050405020304" pitchFamily="18" charset="0"/>
              </a:rPr>
              <a:t>Animal welfare: Designing environments that reduce costs for captive animals.</a:t>
            </a:r>
          </a:p>
          <a:p>
            <a:pPr algn="just"/>
            <a:r>
              <a:rPr lang="en-US" sz="4000" dirty="0">
                <a:latin typeface="Times New Roman" panose="02020603050405020304" pitchFamily="18" charset="0"/>
                <a:cs typeface="Times New Roman" panose="02020603050405020304" pitchFamily="18" charset="0"/>
              </a:rPr>
              <a:t>Behavioural ecology: Explaining diverse strategies across species.</a:t>
            </a:r>
          </a:p>
          <a:p>
            <a:pPr algn="just"/>
            <a:r>
              <a:rPr lang="en-US" sz="4000" dirty="0">
                <a:latin typeface="Times New Roman" panose="02020603050405020304" pitchFamily="18" charset="0"/>
                <a:cs typeface="Times New Roman" panose="02020603050405020304" pitchFamily="18" charset="0"/>
              </a:rPr>
              <a:t>By weighing these trade-offs, we gain insight into the adaptive value of behaviours and their role in survival and reproduction.</a:t>
            </a:r>
          </a:p>
        </p:txBody>
      </p:sp>
    </p:spTree>
    <p:extLst>
      <p:ext uri="{BB962C8B-B14F-4D97-AF65-F5344CB8AC3E}">
        <p14:creationId xmlns:p14="http://schemas.microsoft.com/office/powerpoint/2010/main" val="32273196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35658-D1BE-8DA7-E845-7871E821B93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1F7862-FE5B-D3D0-7CDE-7ED7E84CB99B}"/>
              </a:ext>
            </a:extLst>
          </p:cNvPr>
          <p:cNvSpPr>
            <a:spLocks noGrp="1"/>
          </p:cNvSpPr>
          <p:nvPr>
            <p:ph idx="1"/>
          </p:nvPr>
        </p:nvSpPr>
        <p:spPr>
          <a:xfrm>
            <a:off x="1027470" y="2462980"/>
            <a:ext cx="10564761" cy="2182761"/>
          </a:xfrm>
        </p:spPr>
        <p:txBody>
          <a:bodyPr>
            <a:normAutofit/>
          </a:bodyPr>
          <a:lstStyle/>
          <a:p>
            <a:pPr marL="0" indent="0" algn="just">
              <a:buNone/>
            </a:pPr>
            <a:r>
              <a:rPr lang="en-US" sz="129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3387165994"/>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CC1C7-078B-3B6C-1683-E5A7DD84ED69}"/>
              </a:ext>
            </a:extLst>
          </p:cNvPr>
          <p:cNvSpPr>
            <a:spLocks noGrp="1"/>
          </p:cNvSpPr>
          <p:nvPr>
            <p:ph type="title"/>
          </p:nvPr>
        </p:nvSpPr>
        <p:spPr>
          <a:xfrm>
            <a:off x="914400" y="143002"/>
            <a:ext cx="11135032"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Costs and benefit ratios in behavior</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E25A72A-3E6A-664B-AE13-C29ACFCCD6D6}"/>
              </a:ext>
            </a:extLst>
          </p:cNvPr>
          <p:cNvSpPr>
            <a:spLocks noGrp="1"/>
          </p:cNvSpPr>
          <p:nvPr>
            <p:ph idx="1"/>
          </p:nvPr>
        </p:nvSpPr>
        <p:spPr>
          <a:xfrm>
            <a:off x="693174" y="1032387"/>
            <a:ext cx="11356257" cy="5682611"/>
          </a:xfrm>
        </p:spPr>
        <p:txBody>
          <a:bodyPr>
            <a:normAutofit lnSpcReduction="10000"/>
          </a:bodyPr>
          <a:lstStyle/>
          <a:p>
            <a:pPr algn="just"/>
            <a:r>
              <a:rPr lang="en-US" sz="4000" dirty="0">
                <a:latin typeface="Times New Roman" panose="02020603050405020304" pitchFamily="18" charset="0"/>
                <a:cs typeface="Times New Roman" panose="02020603050405020304" pitchFamily="18" charset="0"/>
              </a:rPr>
              <a:t>Costs and benefits in animal behaviour are a central framework for understanding why animals behave the way they do, especially in the context of evolution and ecology. </a:t>
            </a:r>
          </a:p>
          <a:p>
            <a:pPr algn="just"/>
            <a:r>
              <a:rPr lang="en-US" sz="4000" dirty="0">
                <a:latin typeface="Times New Roman" panose="02020603050405020304" pitchFamily="18" charset="0"/>
                <a:cs typeface="Times New Roman" panose="02020603050405020304" pitchFamily="18" charset="0"/>
              </a:rPr>
              <a:t>This framework is used to assess how natural selection shapes behaviours by weighing the benefits (enhancing survival and reproductive success) against the costs (energy expenditure, risk of injury, or reduced future opportunities).</a:t>
            </a:r>
            <a:endParaRPr lang="en-PK"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09914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6E78C-99D9-6C2C-FBDF-436CB79FBC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7D1B7C-A128-F893-0CAF-77C3B1203428}"/>
              </a:ext>
            </a:extLst>
          </p:cNvPr>
          <p:cNvSpPr>
            <a:spLocks noGrp="1"/>
          </p:cNvSpPr>
          <p:nvPr>
            <p:ph type="title"/>
          </p:nvPr>
        </p:nvSpPr>
        <p:spPr>
          <a:xfrm>
            <a:off x="914400" y="143002"/>
            <a:ext cx="11135032"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Cost-Benefit Analysis in Evolutionary Terms:</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8D6E68F-8F4D-A899-9FBA-D558521FC175}"/>
              </a:ext>
            </a:extLst>
          </p:cNvPr>
          <p:cNvSpPr>
            <a:spLocks noGrp="1"/>
          </p:cNvSpPr>
          <p:nvPr>
            <p:ph idx="1"/>
          </p:nvPr>
        </p:nvSpPr>
        <p:spPr>
          <a:xfrm>
            <a:off x="693174" y="1032387"/>
            <a:ext cx="11356257" cy="5682611"/>
          </a:xfrm>
        </p:spPr>
        <p:txBody>
          <a:bodyPr>
            <a:normAutofit/>
          </a:bodyPr>
          <a:lstStyle/>
          <a:p>
            <a:pPr algn="just"/>
            <a:r>
              <a:rPr lang="en-US" sz="4000" b="1" dirty="0">
                <a:latin typeface="Times New Roman" panose="02020603050405020304" pitchFamily="18" charset="0"/>
                <a:cs typeface="Times New Roman" panose="02020603050405020304" pitchFamily="18" charset="0"/>
              </a:rPr>
              <a:t>Benefits: </a:t>
            </a:r>
            <a:r>
              <a:rPr lang="en-US" sz="4000" dirty="0">
                <a:latin typeface="Times New Roman" panose="02020603050405020304" pitchFamily="18" charset="0"/>
                <a:cs typeface="Times New Roman" panose="02020603050405020304" pitchFamily="18" charset="0"/>
              </a:rPr>
              <a:t>These are factors that improve an animal's fitness. Examples include access to food, mates, increased survival of offspring, and improved social status.</a:t>
            </a:r>
          </a:p>
          <a:p>
            <a:pPr algn="just"/>
            <a:r>
              <a:rPr lang="en-US" sz="4000" b="1" dirty="0">
                <a:latin typeface="Times New Roman" panose="02020603050405020304" pitchFamily="18" charset="0"/>
                <a:cs typeface="Times New Roman" panose="02020603050405020304" pitchFamily="18" charset="0"/>
              </a:rPr>
              <a:t>Costs: </a:t>
            </a:r>
            <a:r>
              <a:rPr lang="en-US" sz="4000" dirty="0">
                <a:latin typeface="Times New Roman" panose="02020603050405020304" pitchFamily="18" charset="0"/>
                <a:cs typeface="Times New Roman" panose="02020603050405020304" pitchFamily="18" charset="0"/>
              </a:rPr>
              <a:t>These include risks or expenditures that reduce an animal's fitness. Examples are energy loss, predation risk, injury, or time spent on one behaviour that could have been allocated to another.</a:t>
            </a:r>
          </a:p>
        </p:txBody>
      </p:sp>
    </p:spTree>
    <p:extLst>
      <p:ext uri="{BB962C8B-B14F-4D97-AF65-F5344CB8AC3E}">
        <p14:creationId xmlns:p14="http://schemas.microsoft.com/office/powerpoint/2010/main" val="39693183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FFA9E-A63D-DA95-4CE8-FDFD73F930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2E1D75-22C0-FEB2-264E-2BF48E38A7B8}"/>
              </a:ext>
            </a:extLst>
          </p:cNvPr>
          <p:cNvSpPr>
            <a:spLocks noGrp="1"/>
          </p:cNvSpPr>
          <p:nvPr>
            <p:ph type="title"/>
          </p:nvPr>
        </p:nvSpPr>
        <p:spPr>
          <a:xfrm>
            <a:off x="914400" y="143002"/>
            <a:ext cx="11135032"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Cost-Benefit Analysis in Evolutionary Terms:</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6C45353-5EA3-EAC5-D12A-F082467CEDA9}"/>
              </a:ext>
            </a:extLst>
          </p:cNvPr>
          <p:cNvSpPr>
            <a:spLocks noGrp="1"/>
          </p:cNvSpPr>
          <p:nvPr>
            <p:ph idx="1"/>
          </p:nvPr>
        </p:nvSpPr>
        <p:spPr>
          <a:xfrm>
            <a:off x="693174" y="1032387"/>
            <a:ext cx="11356257" cy="5682611"/>
          </a:xfrm>
        </p:spPr>
        <p:txBody>
          <a:bodyPr>
            <a:normAutofit/>
          </a:bodyPr>
          <a:lstStyle/>
          <a:p>
            <a:pPr algn="just"/>
            <a:r>
              <a:rPr lang="en-US" sz="4000" b="1" dirty="0">
                <a:latin typeface="Times New Roman" panose="02020603050405020304" pitchFamily="18" charset="0"/>
                <a:cs typeface="Times New Roman" panose="02020603050405020304" pitchFamily="18" charset="0"/>
              </a:rPr>
              <a:t>Optimality Models: </a:t>
            </a:r>
            <a:r>
              <a:rPr lang="en-US" sz="4000" dirty="0">
                <a:latin typeface="Times New Roman" panose="02020603050405020304" pitchFamily="18" charset="0"/>
                <a:cs typeface="Times New Roman" panose="02020603050405020304" pitchFamily="18" charset="0"/>
              </a:rPr>
              <a:t>Optimality models are used to predict the behaviour that maximizes net benefits (benefits minus costs). These models assume that animals behave in ways that maximize their evolutionary fitness.</a:t>
            </a:r>
          </a:p>
        </p:txBody>
      </p:sp>
    </p:spTree>
    <p:extLst>
      <p:ext uri="{BB962C8B-B14F-4D97-AF65-F5344CB8AC3E}">
        <p14:creationId xmlns:p14="http://schemas.microsoft.com/office/powerpoint/2010/main" val="5787304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ED3D9-C3C0-4C51-2C02-D55A5C95E4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F15A00-2A43-4E61-EEB9-BEDAD4D52FF0}"/>
              </a:ext>
            </a:extLst>
          </p:cNvPr>
          <p:cNvSpPr>
            <a:spLocks noGrp="1"/>
          </p:cNvSpPr>
          <p:nvPr>
            <p:ph type="title"/>
          </p:nvPr>
        </p:nvSpPr>
        <p:spPr>
          <a:xfrm>
            <a:off x="914400" y="143002"/>
            <a:ext cx="11135032"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Costs and benefit ratios in behavior</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4AA5253-CAC0-C441-5F42-F6A2D1076F0A}"/>
              </a:ext>
            </a:extLst>
          </p:cNvPr>
          <p:cNvSpPr>
            <a:spLocks noGrp="1"/>
          </p:cNvSpPr>
          <p:nvPr>
            <p:ph idx="1"/>
          </p:nvPr>
        </p:nvSpPr>
        <p:spPr>
          <a:xfrm>
            <a:off x="693174" y="1032387"/>
            <a:ext cx="11356257" cy="5682611"/>
          </a:xfrm>
        </p:spPr>
        <p:txBody>
          <a:bodyPr>
            <a:normAutofit/>
          </a:bodyPr>
          <a:lstStyle/>
          <a:p>
            <a:pPr algn="just"/>
            <a:r>
              <a:rPr lang="en-US" sz="4000" b="1" dirty="0">
                <a:latin typeface="Times New Roman" panose="02020603050405020304" pitchFamily="18" charset="0"/>
                <a:cs typeface="Times New Roman" panose="02020603050405020304" pitchFamily="18" charset="0"/>
              </a:rPr>
              <a:t>Foraging Behaviour:</a:t>
            </a:r>
          </a:p>
          <a:p>
            <a:pPr algn="just"/>
            <a:r>
              <a:rPr lang="en-US" sz="4000" dirty="0">
                <a:latin typeface="Times New Roman" panose="02020603050405020304" pitchFamily="18" charset="0"/>
                <a:cs typeface="Times New Roman" panose="02020603050405020304" pitchFamily="18" charset="0"/>
              </a:rPr>
              <a:t>Benefits: Obtaining energy from food.</a:t>
            </a:r>
          </a:p>
          <a:p>
            <a:pPr algn="just"/>
            <a:r>
              <a:rPr lang="en-US" sz="4000" dirty="0">
                <a:latin typeface="Times New Roman" panose="02020603050405020304" pitchFamily="18" charset="0"/>
                <a:cs typeface="Times New Roman" panose="02020603050405020304" pitchFamily="18" charset="0"/>
              </a:rPr>
              <a:t>Costs: Time spent searching and handling food, risk of predation while foraging.</a:t>
            </a:r>
          </a:p>
          <a:p>
            <a:pPr algn="just"/>
            <a:r>
              <a:rPr lang="en-US" sz="4000" dirty="0">
                <a:latin typeface="Times New Roman" panose="02020603050405020304" pitchFamily="18" charset="0"/>
                <a:cs typeface="Times New Roman" panose="02020603050405020304" pitchFamily="18" charset="0"/>
              </a:rPr>
              <a:t>Example: Birds deciding whether to forage in open areas (more food but higher predation risk) or dense cover (less food but safer).</a:t>
            </a:r>
          </a:p>
        </p:txBody>
      </p:sp>
    </p:spTree>
    <p:extLst>
      <p:ext uri="{BB962C8B-B14F-4D97-AF65-F5344CB8AC3E}">
        <p14:creationId xmlns:p14="http://schemas.microsoft.com/office/powerpoint/2010/main" val="78625322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41FFA-32F4-77E3-B45E-EF48747F53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A6795F-58B6-35D0-AAD5-DE3F894D80A4}"/>
              </a:ext>
            </a:extLst>
          </p:cNvPr>
          <p:cNvSpPr>
            <a:spLocks noGrp="1"/>
          </p:cNvSpPr>
          <p:nvPr>
            <p:ph type="title"/>
          </p:nvPr>
        </p:nvSpPr>
        <p:spPr>
          <a:xfrm>
            <a:off x="914400" y="143002"/>
            <a:ext cx="11135032"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Costs and benefit ratios in behavior</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BDF27EA-5DE1-AC7C-3582-9950A91BE197}"/>
              </a:ext>
            </a:extLst>
          </p:cNvPr>
          <p:cNvSpPr>
            <a:spLocks noGrp="1"/>
          </p:cNvSpPr>
          <p:nvPr>
            <p:ph idx="1"/>
          </p:nvPr>
        </p:nvSpPr>
        <p:spPr>
          <a:xfrm>
            <a:off x="693174" y="1032387"/>
            <a:ext cx="11356257" cy="5682611"/>
          </a:xfrm>
        </p:spPr>
        <p:txBody>
          <a:bodyPr>
            <a:normAutofit/>
          </a:bodyPr>
          <a:lstStyle/>
          <a:p>
            <a:pPr algn="just"/>
            <a:r>
              <a:rPr lang="en-US" sz="4000" b="1" dirty="0">
                <a:latin typeface="Times New Roman" panose="02020603050405020304" pitchFamily="18" charset="0"/>
                <a:cs typeface="Times New Roman" panose="02020603050405020304" pitchFamily="18" charset="0"/>
              </a:rPr>
              <a:t>Mating Behaviour:</a:t>
            </a:r>
          </a:p>
          <a:p>
            <a:pPr algn="just"/>
            <a:r>
              <a:rPr lang="en-US" sz="4000" dirty="0">
                <a:latin typeface="Times New Roman" panose="02020603050405020304" pitchFamily="18" charset="0"/>
                <a:cs typeface="Times New Roman" panose="02020603050405020304" pitchFamily="18" charset="0"/>
              </a:rPr>
              <a:t>Benefits: Increased reproductive success.</a:t>
            </a:r>
          </a:p>
          <a:p>
            <a:pPr algn="just"/>
            <a:r>
              <a:rPr lang="en-US" sz="4000" dirty="0">
                <a:latin typeface="Times New Roman" panose="02020603050405020304" pitchFamily="18" charset="0"/>
                <a:cs typeface="Times New Roman" panose="02020603050405020304" pitchFamily="18" charset="0"/>
              </a:rPr>
              <a:t>Costs: Energy spent on courtship displays, fighting rivals, or parental care; risk of injury or predation.</a:t>
            </a:r>
          </a:p>
          <a:p>
            <a:pPr algn="just"/>
            <a:r>
              <a:rPr lang="en-US" sz="4000" dirty="0">
                <a:latin typeface="Times New Roman" panose="02020603050405020304" pitchFamily="18" charset="0"/>
                <a:cs typeface="Times New Roman" panose="02020603050405020304" pitchFamily="18" charset="0"/>
              </a:rPr>
              <a:t>Example: Male peacocks invest energy in growing and displaying elaborate tails, increasing attractiveness but making them more conspicuous to predators.</a:t>
            </a:r>
          </a:p>
        </p:txBody>
      </p:sp>
    </p:spTree>
    <p:extLst>
      <p:ext uri="{BB962C8B-B14F-4D97-AF65-F5344CB8AC3E}">
        <p14:creationId xmlns:p14="http://schemas.microsoft.com/office/powerpoint/2010/main" val="146224971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F1FBB-225D-8160-7F0B-C33FD6172C12}"/>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72B9E2D8-A160-6F93-667B-6BDF411CB0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7533" y="542284"/>
            <a:ext cx="8596933" cy="5773431"/>
          </a:xfrm>
          <a:prstGeom prst="rect">
            <a:avLst/>
          </a:prstGeom>
        </p:spPr>
      </p:pic>
    </p:spTree>
    <p:extLst>
      <p:ext uri="{BB962C8B-B14F-4D97-AF65-F5344CB8AC3E}">
        <p14:creationId xmlns:p14="http://schemas.microsoft.com/office/powerpoint/2010/main" val="805576297"/>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F43CA-CCBA-F643-F0AF-371DC5F23F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464FE6-BB8C-79BF-D7A9-D8CE1DB5E1BD}"/>
              </a:ext>
            </a:extLst>
          </p:cNvPr>
          <p:cNvSpPr>
            <a:spLocks noGrp="1"/>
          </p:cNvSpPr>
          <p:nvPr>
            <p:ph type="title"/>
          </p:nvPr>
        </p:nvSpPr>
        <p:spPr>
          <a:xfrm>
            <a:off x="914400" y="143002"/>
            <a:ext cx="11135032"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Costs and benefit ratios in behavior</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8E68BC1-8430-7D80-35F5-C19D060B8B55}"/>
              </a:ext>
            </a:extLst>
          </p:cNvPr>
          <p:cNvSpPr>
            <a:spLocks noGrp="1"/>
          </p:cNvSpPr>
          <p:nvPr>
            <p:ph idx="1"/>
          </p:nvPr>
        </p:nvSpPr>
        <p:spPr>
          <a:xfrm>
            <a:off x="693174" y="1032387"/>
            <a:ext cx="11356257" cy="5682611"/>
          </a:xfrm>
        </p:spPr>
        <p:txBody>
          <a:bodyPr>
            <a:normAutofit/>
          </a:bodyPr>
          <a:lstStyle/>
          <a:p>
            <a:pPr algn="just"/>
            <a:r>
              <a:rPr lang="en-US" sz="4000" b="1" dirty="0">
                <a:latin typeface="Times New Roman" panose="02020603050405020304" pitchFamily="18" charset="0"/>
                <a:cs typeface="Times New Roman" panose="02020603050405020304" pitchFamily="18" charset="0"/>
              </a:rPr>
              <a:t>Territoriality:</a:t>
            </a:r>
          </a:p>
          <a:p>
            <a:pPr algn="just"/>
            <a:r>
              <a:rPr lang="en-US" sz="4000" dirty="0">
                <a:latin typeface="Times New Roman" panose="02020603050405020304" pitchFamily="18" charset="0"/>
                <a:cs typeface="Times New Roman" panose="02020603050405020304" pitchFamily="18" charset="0"/>
              </a:rPr>
              <a:t>Benefits: Exclusive access to resources like food or mates.</a:t>
            </a:r>
          </a:p>
          <a:p>
            <a:pPr algn="just"/>
            <a:r>
              <a:rPr lang="en-US" sz="4000" dirty="0">
                <a:latin typeface="Times New Roman" panose="02020603050405020304" pitchFamily="18" charset="0"/>
                <a:cs typeface="Times New Roman" panose="02020603050405020304" pitchFamily="18" charset="0"/>
              </a:rPr>
              <a:t>Costs: Energy and time spent patrolling and defending territory; risk of injury from intruders.</a:t>
            </a:r>
          </a:p>
          <a:p>
            <a:pPr algn="just"/>
            <a:r>
              <a:rPr lang="en-US" sz="4000" dirty="0">
                <a:latin typeface="Times New Roman" panose="02020603050405020304" pitchFamily="18" charset="0"/>
                <a:cs typeface="Times New Roman" panose="02020603050405020304" pitchFamily="18" charset="0"/>
              </a:rPr>
              <a:t>Example: Lions defend prides to secure resources and mates but incur the cost of constant vigilance.</a:t>
            </a:r>
          </a:p>
        </p:txBody>
      </p:sp>
    </p:spTree>
    <p:extLst>
      <p:ext uri="{BB962C8B-B14F-4D97-AF65-F5344CB8AC3E}">
        <p14:creationId xmlns:p14="http://schemas.microsoft.com/office/powerpoint/2010/main" val="38058345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15B7B-7E08-7654-2F3E-987852F60C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240056-2180-E610-CA40-5F288C36E416}"/>
              </a:ext>
            </a:extLst>
          </p:cNvPr>
          <p:cNvSpPr>
            <a:spLocks noGrp="1"/>
          </p:cNvSpPr>
          <p:nvPr>
            <p:ph type="title"/>
          </p:nvPr>
        </p:nvSpPr>
        <p:spPr>
          <a:xfrm>
            <a:off x="914400" y="143002"/>
            <a:ext cx="11135032" cy="889385"/>
          </a:xfrm>
        </p:spPr>
        <p:txBody>
          <a:bodyPr/>
          <a:lstStyle/>
          <a:p>
            <a:r>
              <a:rPr lang="en-US" b="1" dirty="0">
                <a:solidFill>
                  <a:srgbClr val="FF0000"/>
                </a:solidFill>
                <a:latin typeface="Times New Roman" panose="02020603050405020304" pitchFamily="18" charset="0"/>
                <a:cs typeface="Times New Roman" panose="02020603050405020304" pitchFamily="18" charset="0"/>
              </a:rPr>
              <a:t>Costs and benefit ratios in behavior</a:t>
            </a:r>
            <a:endParaRPr lang="en-PK"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A8EAB32-566C-2BB4-61B3-05C56F6EFA88}"/>
              </a:ext>
            </a:extLst>
          </p:cNvPr>
          <p:cNvSpPr>
            <a:spLocks noGrp="1"/>
          </p:cNvSpPr>
          <p:nvPr>
            <p:ph idx="1"/>
          </p:nvPr>
        </p:nvSpPr>
        <p:spPr>
          <a:xfrm>
            <a:off x="693174" y="1032387"/>
            <a:ext cx="11356257" cy="5682611"/>
          </a:xfrm>
        </p:spPr>
        <p:txBody>
          <a:bodyPr>
            <a:normAutofit/>
          </a:bodyPr>
          <a:lstStyle/>
          <a:p>
            <a:pPr algn="just"/>
            <a:r>
              <a:rPr lang="en-US" sz="4000" b="1" dirty="0">
                <a:latin typeface="Times New Roman" panose="02020603050405020304" pitchFamily="18" charset="0"/>
                <a:cs typeface="Times New Roman" panose="02020603050405020304" pitchFamily="18" charset="0"/>
              </a:rPr>
              <a:t>Social Living:</a:t>
            </a:r>
          </a:p>
          <a:p>
            <a:pPr algn="just"/>
            <a:r>
              <a:rPr lang="en-US" sz="4000" dirty="0">
                <a:latin typeface="Times New Roman" panose="02020603050405020304" pitchFamily="18" charset="0"/>
                <a:cs typeface="Times New Roman" panose="02020603050405020304" pitchFamily="18" charset="0"/>
              </a:rPr>
              <a:t>Benefits: Group defense against predators, cooperative foraging, shared care of young.</a:t>
            </a:r>
          </a:p>
          <a:p>
            <a:pPr algn="just"/>
            <a:r>
              <a:rPr lang="en-US" sz="4000" dirty="0">
                <a:latin typeface="Times New Roman" panose="02020603050405020304" pitchFamily="18" charset="0"/>
                <a:cs typeface="Times New Roman" panose="02020603050405020304" pitchFamily="18" charset="0"/>
              </a:rPr>
              <a:t>Costs: Increased competition for resources, spread of disease, conflict within the group.</a:t>
            </a:r>
          </a:p>
          <a:p>
            <a:pPr algn="just"/>
            <a:r>
              <a:rPr lang="en-US" sz="4000" dirty="0">
                <a:latin typeface="Times New Roman" panose="02020603050405020304" pitchFamily="18" charset="0"/>
                <a:cs typeface="Times New Roman" panose="02020603050405020304" pitchFamily="18" charset="0"/>
              </a:rPr>
              <a:t>Example: Meerkats living in groups benefit from collective vigilance but face internal competition for dominance.</a:t>
            </a:r>
          </a:p>
        </p:txBody>
      </p:sp>
    </p:spTree>
    <p:extLst>
      <p:ext uri="{BB962C8B-B14F-4D97-AF65-F5344CB8AC3E}">
        <p14:creationId xmlns:p14="http://schemas.microsoft.com/office/powerpoint/2010/main" val="27121933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281</TotalTime>
  <Words>595</Words>
  <Application>Microsoft Office PowerPoint</Application>
  <PresentationFormat>Widescreen</PresentationFormat>
  <Paragraphs>49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Calibri</vt:lpstr>
      <vt:lpstr>Century Gothic</vt:lpstr>
      <vt:lpstr>Times New Roman</vt:lpstr>
      <vt:lpstr>Wingdings</vt:lpstr>
      <vt:lpstr>Wingdings 3</vt:lpstr>
      <vt:lpstr>Ion</vt:lpstr>
      <vt:lpstr>Subject:  Animal Behaviour  (ZOL-509)</vt:lpstr>
      <vt:lpstr>Costs and benefit ratios in behavior</vt:lpstr>
      <vt:lpstr>Cost-Benefit Analysis in Evolutionary Terms:</vt:lpstr>
      <vt:lpstr>Cost-Benefit Analysis in Evolutionary Terms:</vt:lpstr>
      <vt:lpstr>Costs and benefit ratios in behavior</vt:lpstr>
      <vt:lpstr>Costs and benefit ratios in behavior</vt:lpstr>
      <vt:lpstr>PowerPoint Presentation</vt:lpstr>
      <vt:lpstr>Costs and benefit ratios in behavior</vt:lpstr>
      <vt:lpstr>Costs and benefit ratios in behavior</vt:lpstr>
      <vt:lpstr>Costs and benefit ratios in behavior</vt:lpstr>
      <vt:lpstr>Costs and benefit ratios in behavior</vt:lpstr>
      <vt:lpstr>Applications: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Shozab Seemab Khan</dc:creator>
  <cp:lastModifiedBy>Shozab Seemab Khan</cp:lastModifiedBy>
  <cp:revision>203</cp:revision>
  <dcterms:created xsi:type="dcterms:W3CDTF">2024-11-25T06:30:27Z</dcterms:created>
  <dcterms:modified xsi:type="dcterms:W3CDTF">2025-01-28T11:30:33Z</dcterms:modified>
</cp:coreProperties>
</file>