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6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E810-D971-4E16-9A4C-493F87224B83}" type="datetimeFigureOut">
              <a:rPr lang="en-US" smtClean="0"/>
              <a:pPr/>
              <a:t>2/10/2025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F548-8F91-43A2-9221-1C673336273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E810-D971-4E16-9A4C-493F87224B83}" type="datetimeFigureOut">
              <a:rPr lang="en-US" smtClean="0"/>
              <a:pPr/>
              <a:t>2/10/2025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F548-8F91-43A2-9221-1C673336273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E810-D971-4E16-9A4C-493F87224B83}" type="datetimeFigureOut">
              <a:rPr lang="en-US" smtClean="0"/>
              <a:pPr/>
              <a:t>2/10/2025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F548-8F91-43A2-9221-1C673336273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E810-D971-4E16-9A4C-493F87224B83}" type="datetimeFigureOut">
              <a:rPr lang="en-US" smtClean="0"/>
              <a:pPr/>
              <a:t>2/10/2025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F548-8F91-43A2-9221-1C673336273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E810-D971-4E16-9A4C-493F87224B83}" type="datetimeFigureOut">
              <a:rPr lang="en-US" smtClean="0"/>
              <a:pPr/>
              <a:t>2/10/2025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F548-8F91-43A2-9221-1C673336273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E810-D971-4E16-9A4C-493F87224B83}" type="datetimeFigureOut">
              <a:rPr lang="en-US" smtClean="0"/>
              <a:pPr/>
              <a:t>2/10/2025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F548-8F91-43A2-9221-1C673336273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E810-D971-4E16-9A4C-493F87224B83}" type="datetimeFigureOut">
              <a:rPr lang="en-US" smtClean="0"/>
              <a:pPr/>
              <a:t>2/10/2025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F548-8F91-43A2-9221-1C673336273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E810-D971-4E16-9A4C-493F87224B83}" type="datetimeFigureOut">
              <a:rPr lang="en-US" smtClean="0"/>
              <a:pPr/>
              <a:t>2/10/2025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F548-8F91-43A2-9221-1C673336273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E810-D971-4E16-9A4C-493F87224B83}" type="datetimeFigureOut">
              <a:rPr lang="en-US" smtClean="0"/>
              <a:pPr/>
              <a:t>2/10/2025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F548-8F91-43A2-9221-1C673336273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E810-D971-4E16-9A4C-493F87224B83}" type="datetimeFigureOut">
              <a:rPr lang="en-US" smtClean="0"/>
              <a:pPr/>
              <a:t>2/10/2025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F548-8F91-43A2-9221-1C673336273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E810-D971-4E16-9A4C-493F87224B83}" type="datetimeFigureOut">
              <a:rPr lang="en-US" smtClean="0"/>
              <a:pPr/>
              <a:t>2/10/2025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F548-8F91-43A2-9221-1C673336273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E810-D971-4E16-9A4C-493F87224B83}" type="datetimeFigureOut">
              <a:rPr lang="en-US" smtClean="0"/>
              <a:pPr/>
              <a:t>2/10/2025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F548-8F91-43A2-9221-1C673336273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61983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/>
              <a:t>Social Organization in Insects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FF2282-2B60-2164-2619-5954FF6FA9D9}"/>
              </a:ext>
            </a:extLst>
          </p:cNvPr>
          <p:cNvSpPr txBox="1"/>
          <p:nvPr/>
        </p:nvSpPr>
        <p:spPr>
          <a:xfrm>
            <a:off x="539552" y="573325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/>
              <a:t>Abaidullah College Pakpattan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1B20E-605E-DA32-ED95-F92E9AB17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892980"/>
            <a:ext cx="6048672" cy="49173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ownloads\p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en-IN" dirty="0">
                <a:solidFill>
                  <a:schemeClr val="tx2"/>
                </a:solidFill>
              </a:rPr>
              <a:t>Swarming: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614486"/>
          </a:xfrm>
        </p:spPr>
        <p:txBody>
          <a:bodyPr/>
          <a:lstStyle/>
          <a:p>
            <a:pPr>
              <a:buNone/>
            </a:pPr>
            <a:r>
              <a:rPr lang="en-IN" dirty="0"/>
              <a:t>In the raining season, the king and the queen leaves the colony and fly away to new sites and start new colony.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928934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IN" sz="4400" dirty="0">
                <a:solidFill>
                  <a:schemeClr val="tx2"/>
                </a:solidFill>
                <a:latin typeface="+mj-lt"/>
              </a:rPr>
              <a:t>Communication: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3643314"/>
            <a:ext cx="76438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3200" dirty="0"/>
              <a:t>Sound production:-</a:t>
            </a:r>
          </a:p>
          <a:p>
            <a:pPr marL="514350" indent="-514350">
              <a:buNone/>
            </a:pPr>
            <a:r>
              <a:rPr lang="en-IN" sz="3200" dirty="0"/>
              <a:t>      Soldiers and workers produce sound by tapping their head on the roof.</a:t>
            </a:r>
          </a:p>
          <a:p>
            <a:pPr marL="514350" indent="-514350">
              <a:buNone/>
            </a:pPr>
            <a:r>
              <a:rPr lang="en-IN" sz="3200" dirty="0"/>
              <a:t>2. Pheromones:-</a:t>
            </a:r>
          </a:p>
          <a:p>
            <a:pPr marL="514350" indent="-514350"/>
            <a:r>
              <a:rPr lang="en-IN" sz="3200" dirty="0"/>
              <a:t>Differentiation of castes </a:t>
            </a:r>
          </a:p>
          <a:p>
            <a:pPr marL="514350" indent="-514350"/>
            <a:r>
              <a:rPr lang="en-IN" sz="3200" dirty="0"/>
              <a:t>Communication among members of a colony</a:t>
            </a:r>
          </a:p>
          <a:p>
            <a:pPr marL="514350" indent="-514350"/>
            <a:endParaRPr lang="en-IN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66" y="357174"/>
            <a:ext cx="8229600" cy="1143000"/>
          </a:xfrm>
        </p:spPr>
        <p:txBody>
          <a:bodyPr/>
          <a:lstStyle/>
          <a:p>
            <a:r>
              <a:rPr lang="en-IN" dirty="0">
                <a:solidFill>
                  <a:schemeClr val="tx2"/>
                </a:solidFill>
              </a:rPr>
              <a:t>HONEYBEES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525963"/>
          </a:xfrm>
        </p:spPr>
        <p:txBody>
          <a:bodyPr/>
          <a:lstStyle/>
          <a:p>
            <a:r>
              <a:rPr lang="en-IN" dirty="0"/>
              <a:t>Show a high order of social organisation.</a:t>
            </a:r>
          </a:p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rgbClr val="FF0000"/>
                </a:solidFill>
              </a:rPr>
              <a:t>Castes</a:t>
            </a:r>
            <a:r>
              <a:rPr lang="en-IN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008000"/>
                </a:solidFill>
              </a:rPr>
              <a:t>Queen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008000"/>
                </a:solidFill>
              </a:rPr>
              <a:t>Drones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008000"/>
                </a:solidFill>
              </a:rPr>
              <a:t>Workers</a:t>
            </a:r>
          </a:p>
        </p:txBody>
      </p:sp>
      <p:pic>
        <p:nvPicPr>
          <p:cNvPr id="8194" name="Picture 2" descr="E:\downloads\p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32" y="0"/>
            <a:ext cx="2857500" cy="1600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259657"/>
              </p:ext>
            </p:extLst>
          </p:nvPr>
        </p:nvGraphicFramePr>
        <p:xfrm>
          <a:off x="-2" y="0"/>
          <a:ext cx="9144004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0116">
                <a:tc>
                  <a:txBody>
                    <a:bodyPr/>
                    <a:lstStyle/>
                    <a:p>
                      <a:r>
                        <a:rPr lang="en-IN" b="1" dirty="0"/>
                        <a:t>CHARACTERS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DRONE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WORKERS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92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dirty="0"/>
                        <a:t>Number per colony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Few 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10-30,000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88">
                <a:tc>
                  <a:txBody>
                    <a:bodyPr/>
                    <a:lstStyle/>
                    <a:p>
                      <a:r>
                        <a:rPr lang="en-IN" dirty="0"/>
                        <a:t>2.  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Fertile 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Fertile 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Sterile 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2381">
                <a:tc>
                  <a:txBody>
                    <a:bodyPr/>
                    <a:lstStyle/>
                    <a:p>
                      <a:r>
                        <a:rPr lang="en-IN" dirty="0"/>
                        <a:t>3. 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Formed</a:t>
                      </a:r>
                      <a:r>
                        <a:rPr lang="en-IN" baseline="0" dirty="0"/>
                        <a:t> from a fertilized egg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Develop parthenogenetically from unfertilized egg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Formed</a:t>
                      </a:r>
                      <a:r>
                        <a:rPr lang="en-IN" baseline="0" dirty="0"/>
                        <a:t> from a fertilized egg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8470">
                <a:tc>
                  <a:txBody>
                    <a:bodyPr/>
                    <a:lstStyle/>
                    <a:p>
                      <a:r>
                        <a:rPr lang="en-IN" dirty="0"/>
                        <a:t>4. 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Largest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Larger than worker but smaller than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Smallest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1716">
                <a:tc>
                  <a:txBody>
                    <a:bodyPr/>
                    <a:lstStyle/>
                    <a:p>
                      <a:r>
                        <a:rPr lang="en-IN" dirty="0"/>
                        <a:t>5.  Duty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To lay eggs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Fertilize eggs</a:t>
                      </a:r>
                    </a:p>
                    <a:p>
                      <a:r>
                        <a:rPr lang="en-IN" dirty="0"/>
                        <a:t>Mating with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dirty="0"/>
                        <a:t>Repairing</a:t>
                      </a:r>
                      <a:r>
                        <a:rPr lang="en-IN" baseline="0" dirty="0"/>
                        <a:t> comb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baseline="0" dirty="0"/>
                        <a:t>Gathering pollen, nectar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baseline="0" dirty="0"/>
                        <a:t>Making honey, royal jelly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baseline="0" dirty="0"/>
                        <a:t>Feeding and taking care of queen, larvae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baseline="0" dirty="0"/>
                        <a:t>Guarding the hive and keeping it cool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218" name="Picture 2" descr="E:\downloads\p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4640108" cy="2714620"/>
          </a:xfrm>
          <a:prstGeom prst="rect">
            <a:avLst/>
          </a:prstGeom>
          <a:noFill/>
        </p:spPr>
      </p:pic>
      <p:pic>
        <p:nvPicPr>
          <p:cNvPr id="9219" name="Picture 3" descr="E:\downloads\p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7615" y="4165264"/>
            <a:ext cx="4572000" cy="269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en-IN" dirty="0"/>
              <a:t>Eggs destined to become queen is laid in a larger brood cells and the larvae are feed only </a:t>
            </a:r>
            <a:r>
              <a:rPr lang="en-IN" dirty="0">
                <a:solidFill>
                  <a:srgbClr val="FF0000"/>
                </a:solidFill>
              </a:rPr>
              <a:t>royal jelly</a:t>
            </a:r>
            <a:r>
              <a:rPr lang="en-IN" dirty="0"/>
              <a:t>.</a:t>
            </a:r>
          </a:p>
          <a:p>
            <a:r>
              <a:rPr lang="en-IN" dirty="0"/>
              <a:t>When the colony is crowded with adult bees, the queen bee leaves with a set of workers to establish  a new colony-</a:t>
            </a:r>
            <a:r>
              <a:rPr lang="en-IN" dirty="0">
                <a:solidFill>
                  <a:srgbClr val="FF0000"/>
                </a:solidFill>
              </a:rPr>
              <a:t>Swarming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10242" name="Picture 2" descr="E:\downloads\p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9144000" cy="3434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en-IN" dirty="0">
                <a:solidFill>
                  <a:schemeClr val="tx2"/>
                </a:solidFill>
              </a:rPr>
              <a:t>Communication</a:t>
            </a:r>
            <a:r>
              <a:rPr lang="en-IN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FF0000"/>
                </a:solidFill>
              </a:rPr>
              <a:t>Waggle dance</a:t>
            </a:r>
            <a:r>
              <a:rPr lang="en-IN" dirty="0"/>
              <a:t>:-</a:t>
            </a:r>
          </a:p>
          <a:p>
            <a:pPr marL="514350" indent="-514350"/>
            <a:r>
              <a:rPr lang="en-IN" dirty="0"/>
              <a:t>To communicate about the location of food and water source</a:t>
            </a:r>
          </a:p>
          <a:p>
            <a:pPr marL="514350" indent="-514350"/>
            <a:r>
              <a:rPr lang="en-IN" dirty="0"/>
              <a:t>A figure of 8 is traced against the surface of comb.</a:t>
            </a:r>
          </a:p>
          <a:p>
            <a:pPr marL="514350" indent="-514350"/>
            <a:r>
              <a:rPr lang="en-IN" dirty="0"/>
              <a:t>Number of waggles signifies the distance of the food source.</a:t>
            </a:r>
          </a:p>
          <a:p>
            <a:pPr marL="514350" indent="-514350">
              <a:buNone/>
            </a:pPr>
            <a:r>
              <a:rPr lang="en-IN" dirty="0"/>
              <a:t>2.</a:t>
            </a:r>
            <a:r>
              <a:rPr lang="en-IN" dirty="0">
                <a:solidFill>
                  <a:srgbClr val="FF0000"/>
                </a:solidFill>
              </a:rPr>
              <a:t>Pheromones</a:t>
            </a:r>
            <a:r>
              <a:rPr lang="en-IN" dirty="0"/>
              <a:t>:-2 categories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/>
              <a:t>Those concerned with communication:-secreted by workers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/>
              <a:t>Those concerned with the maintenance of colony structure or the caste system:-secreted by queen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ownloads\p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993" y="373872"/>
            <a:ext cx="8546463" cy="5935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tx2"/>
                </a:solidFill>
              </a:rPr>
              <a:t>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189185"/>
            <a:ext cx="8229600" cy="4525963"/>
          </a:xfrm>
        </p:spPr>
        <p:txBody>
          <a:bodyPr/>
          <a:lstStyle/>
          <a:p>
            <a:r>
              <a:rPr lang="en-IN" dirty="0"/>
              <a:t>Highly developed social insect.</a:t>
            </a:r>
          </a:p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rgbClr val="FF0000"/>
                </a:solidFill>
              </a:rPr>
              <a:t>Castes</a:t>
            </a:r>
            <a:r>
              <a:rPr lang="en-IN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008000"/>
                </a:solidFill>
              </a:rPr>
              <a:t>Queen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008000"/>
                </a:solidFill>
              </a:rPr>
              <a:t>Kings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008000"/>
                </a:solidFill>
              </a:rPr>
              <a:t>Workers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008000"/>
                </a:solidFill>
              </a:rPr>
              <a:t>Soldiers</a:t>
            </a:r>
          </a:p>
        </p:txBody>
      </p:sp>
      <p:pic>
        <p:nvPicPr>
          <p:cNvPr id="12290" name="Picture 2" descr="E:\downloads\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0362" y="1025525"/>
            <a:ext cx="6227786" cy="1038225"/>
          </a:xfrm>
          <a:prstGeom prst="rect">
            <a:avLst/>
          </a:prstGeom>
          <a:noFill/>
        </p:spPr>
      </p:pic>
      <p:pic>
        <p:nvPicPr>
          <p:cNvPr id="12291" name="Picture 3" descr="E:\downloads\p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643183"/>
            <a:ext cx="4214810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en-IN" dirty="0"/>
              <a:t>In rainy season swarming takes place.</a:t>
            </a:r>
          </a:p>
          <a:p>
            <a:r>
              <a:rPr lang="en-IN" dirty="0"/>
              <a:t>King usually dies after mating.</a:t>
            </a:r>
          </a:p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rgbClr val="FF0000"/>
                </a:solidFill>
              </a:rPr>
              <a:t>Communication</a:t>
            </a:r>
            <a:r>
              <a:rPr lang="en-IN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008000"/>
                </a:solidFill>
              </a:rPr>
              <a:t>Tactile signals</a:t>
            </a:r>
            <a:r>
              <a:rPr lang="en-IN" dirty="0"/>
              <a:t>:- by touching and strocking each others bodies with their antennae and forelegs.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008000"/>
                </a:solidFill>
              </a:rPr>
              <a:t>Pheromones</a:t>
            </a:r>
            <a:r>
              <a:rPr lang="en-IN" dirty="0"/>
              <a:t>:- facilitates mate attraction, kin recognition etc.</a:t>
            </a:r>
          </a:p>
          <a:p>
            <a:pPr marL="514350" indent="-514350">
              <a:buNone/>
            </a:pPr>
            <a:endParaRPr lang="en-IN" dirty="0"/>
          </a:p>
        </p:txBody>
      </p:sp>
      <p:pic>
        <p:nvPicPr>
          <p:cNvPr id="13314" name="Picture 2" descr="E:\downloads\p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494422"/>
            <a:ext cx="3643306" cy="2363578"/>
          </a:xfrm>
          <a:prstGeom prst="rect">
            <a:avLst/>
          </a:prstGeom>
          <a:noFill/>
        </p:spPr>
      </p:pic>
      <p:pic>
        <p:nvPicPr>
          <p:cNvPr id="13315" name="Picture 3" descr="E:\downloads\p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500570"/>
            <a:ext cx="4466922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tx2"/>
                </a:solidFill>
              </a:rPr>
              <a:t>YELLOW WASP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7747"/>
            <a:ext cx="2114536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rgbClr val="FF0000"/>
                </a:solidFill>
              </a:rPr>
              <a:t>Castes</a:t>
            </a:r>
            <a:r>
              <a:rPr lang="en-IN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008000"/>
                </a:solidFill>
              </a:rPr>
              <a:t>Queen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008000"/>
                </a:solidFill>
              </a:rPr>
              <a:t>Drones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008000"/>
                </a:solidFill>
              </a:rPr>
              <a:t>Workers</a:t>
            </a:r>
          </a:p>
          <a:p>
            <a:pPr marL="514350" indent="-514350">
              <a:buNone/>
            </a:pPr>
            <a:endParaRPr lang="en-IN" dirty="0">
              <a:solidFill>
                <a:srgbClr val="008000"/>
              </a:solidFill>
            </a:endParaRPr>
          </a:p>
        </p:txBody>
      </p:sp>
      <p:pic>
        <p:nvPicPr>
          <p:cNvPr id="14338" name="Picture 2" descr="E:\downloads\p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357430"/>
            <a:ext cx="4572032" cy="3071834"/>
          </a:xfrm>
          <a:prstGeom prst="rect">
            <a:avLst/>
          </a:prstGeom>
          <a:noFill/>
        </p:spPr>
      </p:pic>
      <p:pic>
        <p:nvPicPr>
          <p:cNvPr id="14340" name="Picture 4" descr="E:\downloads\p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000240"/>
            <a:ext cx="5549201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tx2"/>
                </a:solidFill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Introduction</a:t>
            </a:r>
          </a:p>
          <a:p>
            <a:r>
              <a:rPr lang="en-IN" dirty="0"/>
              <a:t>Properties of a society</a:t>
            </a:r>
          </a:p>
          <a:p>
            <a:r>
              <a:rPr lang="en-IN" dirty="0"/>
              <a:t>Advantages of a society</a:t>
            </a:r>
          </a:p>
          <a:p>
            <a:r>
              <a:rPr lang="en-IN" dirty="0"/>
              <a:t>Disadvantages of a society</a:t>
            </a:r>
          </a:p>
          <a:p>
            <a:r>
              <a:rPr lang="en-IN" dirty="0"/>
              <a:t>Social organisation and social behaviour in insects:-</a:t>
            </a:r>
          </a:p>
          <a:p>
            <a:pPr>
              <a:buNone/>
            </a:pPr>
            <a:r>
              <a:rPr lang="en-IN" dirty="0"/>
              <a:t>                  1. Termites</a:t>
            </a:r>
          </a:p>
          <a:p>
            <a:pPr>
              <a:buNone/>
            </a:pPr>
            <a:r>
              <a:rPr lang="en-IN" dirty="0"/>
              <a:t>                  2.Honeybees</a:t>
            </a:r>
          </a:p>
          <a:p>
            <a:pPr>
              <a:buNone/>
            </a:pPr>
            <a:r>
              <a:rPr lang="en-IN" dirty="0"/>
              <a:t>                  3.Ants</a:t>
            </a:r>
          </a:p>
          <a:p>
            <a:pPr>
              <a:buNone/>
            </a:pPr>
            <a:r>
              <a:rPr lang="en-IN" dirty="0"/>
              <a:t>                  4.Yellow wasp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No swarming takes place.</a:t>
            </a:r>
          </a:p>
          <a:p>
            <a:r>
              <a:rPr lang="en-IN" dirty="0"/>
              <a:t>In winters, the queen hibernates and the nest perishes.</a:t>
            </a:r>
          </a:p>
          <a:p>
            <a:r>
              <a:rPr lang="en-IN" dirty="0"/>
              <a:t>The queen starts new colony next spring.</a:t>
            </a:r>
          </a:p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rgbClr val="FF0000"/>
                </a:solidFill>
              </a:rPr>
              <a:t>Communication</a:t>
            </a:r>
            <a:r>
              <a:rPr lang="en-IN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008000"/>
                </a:solidFill>
              </a:rPr>
              <a:t>Pheromone</a:t>
            </a:r>
            <a:r>
              <a:rPr lang="en-IN" dirty="0"/>
              <a:t>:-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/>
              <a:t>Secreted by workers-to communicate with other workers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/>
              <a:t>Secreted by queen-to</a:t>
            </a:r>
          </a:p>
          <a:p>
            <a:pPr marL="514350" indent="-514350"/>
            <a:r>
              <a:rPr lang="en-IN" dirty="0"/>
              <a:t>Inhibit ovarian development in workers</a:t>
            </a:r>
          </a:p>
          <a:p>
            <a:pPr marL="514350" indent="-514350"/>
            <a:r>
              <a:rPr lang="en-IN" dirty="0"/>
              <a:t>Provide stability to colony</a:t>
            </a:r>
          </a:p>
          <a:p>
            <a:pPr marL="514350" indent="-514350"/>
            <a:r>
              <a:rPr lang="en-IN" dirty="0"/>
              <a:t>Attract drones</a:t>
            </a:r>
          </a:p>
          <a:p>
            <a:pPr marL="514350" indent="-514350"/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E:\downloads\bio-communication-in-insects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036" y="0"/>
            <a:ext cx="7726099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tx2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 nature no individual animal can live in isolation.</a:t>
            </a:r>
          </a:p>
          <a:p>
            <a:r>
              <a:rPr lang="en-IN" dirty="0"/>
              <a:t>Groups of individuals of the same species-</a:t>
            </a:r>
            <a:r>
              <a:rPr lang="en-IN" dirty="0">
                <a:solidFill>
                  <a:srgbClr val="FF0000"/>
                </a:solidFill>
              </a:rPr>
              <a:t>Aggregation</a:t>
            </a:r>
          </a:p>
          <a:p>
            <a:r>
              <a:rPr lang="en-IN" dirty="0"/>
              <a:t>Aggregations are of 2 types:-</a:t>
            </a:r>
          </a:p>
          <a:p>
            <a:pPr>
              <a:buNone/>
            </a:pP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6" y="4429132"/>
          <a:ext cx="7500990" cy="221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0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191">
                <a:tc>
                  <a:txBody>
                    <a:bodyPr/>
                    <a:lstStyle/>
                    <a:p>
                      <a:r>
                        <a:rPr lang="en-IN" dirty="0"/>
                        <a:t>                ASSOCIATIONS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SOCIETIES/SOCIAL</a:t>
                      </a:r>
                      <a:r>
                        <a:rPr lang="en-IN" baseline="0" dirty="0"/>
                        <a:t> ORGANISATIONS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9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dirty="0"/>
                        <a:t>Are caused by forces external to organism.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dirty="0"/>
                        <a:t>Caused</a:t>
                      </a:r>
                      <a:r>
                        <a:rPr lang="en-IN" baseline="0" dirty="0"/>
                        <a:t> by internal forces within the organism.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19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dirty="0"/>
                        <a:t>Temporary union.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dirty="0"/>
                        <a:t>Permanent union.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9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dirty="0" err="1"/>
                        <a:t>Eg</a:t>
                      </a:r>
                      <a:r>
                        <a:rPr lang="en-IN" baseline="0" dirty="0"/>
                        <a:t> </a:t>
                      </a:r>
                      <a:r>
                        <a:rPr lang="en-IN" dirty="0"/>
                        <a:t>.Insects gather around a source of light.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Eg</a:t>
                      </a:r>
                      <a:r>
                        <a:rPr lang="en-IN" dirty="0"/>
                        <a:t>.</a:t>
                      </a:r>
                      <a:r>
                        <a:rPr lang="en-IN" baseline="0" dirty="0"/>
                        <a:t> Pa</a:t>
                      </a:r>
                      <a:r>
                        <a:rPr lang="en-IN" dirty="0"/>
                        <a:t>ck</a:t>
                      </a:r>
                      <a:r>
                        <a:rPr lang="en-IN" baseline="0" dirty="0"/>
                        <a:t> of wolves.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5" name="Picture 3" descr="E:\downloads\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9704" y="1214446"/>
            <a:ext cx="4604296" cy="3071810"/>
          </a:xfrm>
          <a:prstGeom prst="rect">
            <a:avLst/>
          </a:prstGeom>
          <a:noFill/>
        </p:spPr>
      </p:pic>
      <p:pic>
        <p:nvPicPr>
          <p:cNvPr id="3074" name="Picture 2" descr="E:\downloads\p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4571999" cy="3071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chemeClr val="tx2"/>
                </a:solidFill>
              </a:rPr>
              <a:t>Societies/Social Organisation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Def:-</a:t>
            </a:r>
            <a:r>
              <a:rPr lang="en-IN" dirty="0">
                <a:solidFill>
                  <a:srgbClr val="008000"/>
                </a:solidFill>
              </a:rPr>
              <a:t>A group of individuals belonging to the same species and organised in a co-operative manner</a:t>
            </a:r>
            <a:r>
              <a:rPr lang="en-IN" dirty="0"/>
              <a:t>-</a:t>
            </a:r>
            <a:r>
              <a:rPr lang="en-IN" dirty="0">
                <a:solidFill>
                  <a:srgbClr val="FF0000"/>
                </a:solidFill>
              </a:rPr>
              <a:t>Social Organisation</a:t>
            </a:r>
          </a:p>
          <a:p>
            <a:r>
              <a:rPr lang="en-IN" dirty="0">
                <a:solidFill>
                  <a:srgbClr val="FF0000"/>
                </a:solidFill>
              </a:rPr>
              <a:t>Altruism</a:t>
            </a:r>
            <a:r>
              <a:rPr lang="en-IN" dirty="0"/>
              <a:t>:-Any behaviour that results in an increase in the fitness of another individual at the expense of one’s own fitness.</a:t>
            </a:r>
          </a:p>
          <a:p>
            <a:r>
              <a:rPr lang="en-IN" dirty="0">
                <a:solidFill>
                  <a:srgbClr val="FF0000"/>
                </a:solidFill>
              </a:rPr>
              <a:t>Social Behaviour</a:t>
            </a:r>
            <a:r>
              <a:rPr lang="en-IN" dirty="0"/>
              <a:t>:-</a:t>
            </a:r>
            <a:r>
              <a:rPr lang="en-IN" dirty="0">
                <a:solidFill>
                  <a:srgbClr val="008000"/>
                </a:solidFill>
              </a:rPr>
              <a:t>Any interaction between one individual of a species with another member of same species.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tx2"/>
                </a:solidFill>
              </a:rPr>
              <a:t>PROPERTIES OF A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According to </a:t>
            </a:r>
            <a:r>
              <a:rPr lang="en-IN" dirty="0">
                <a:solidFill>
                  <a:srgbClr val="FF0000"/>
                </a:solidFill>
              </a:rPr>
              <a:t>Eisenberg(1965),</a:t>
            </a:r>
            <a:r>
              <a:rPr lang="en-IN" dirty="0"/>
              <a:t>any aggregation  will be considered a social organisation if it has the follow properties:-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008000"/>
                </a:solidFill>
              </a:rPr>
              <a:t>Division of labour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008000"/>
                </a:solidFill>
              </a:rPr>
              <a:t>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008000"/>
                </a:solidFill>
              </a:rPr>
              <a:t>Cohesion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008000"/>
                </a:solidFill>
              </a:rPr>
              <a:t>Permanence</a:t>
            </a:r>
          </a:p>
        </p:txBody>
      </p:sp>
      <p:pic>
        <p:nvPicPr>
          <p:cNvPr id="4098" name="Picture 2" descr="E:\downloads\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3663" y="4000504"/>
            <a:ext cx="5150337" cy="2857496"/>
          </a:xfrm>
          <a:prstGeom prst="rect">
            <a:avLst/>
          </a:prstGeom>
          <a:noFill/>
        </p:spPr>
      </p:pic>
      <p:pic>
        <p:nvPicPr>
          <p:cNvPr id="4099" name="Picture 3" descr="E:\downloads\p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5641" y="3586418"/>
            <a:ext cx="5286380" cy="334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tx2"/>
                </a:solidFill>
              </a:rPr>
              <a:t>ADVANTAGES OF A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/>
              <a:t>Guarding behaviour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Detection of predators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Mutual vigilance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Defence against predator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Co-operative foraging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Reproduction success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Division of labour</a:t>
            </a:r>
          </a:p>
        </p:txBody>
      </p:sp>
      <p:pic>
        <p:nvPicPr>
          <p:cNvPr id="5122" name="Picture 2" descr="E:\downloads\p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000372"/>
            <a:ext cx="5715008" cy="3857628"/>
          </a:xfrm>
          <a:prstGeom prst="rect">
            <a:avLst/>
          </a:prstGeom>
          <a:noFill/>
        </p:spPr>
      </p:pic>
      <p:pic>
        <p:nvPicPr>
          <p:cNvPr id="5123" name="Picture 3" descr="E:\downloads\p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786058"/>
            <a:ext cx="5710356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tx2"/>
                </a:solidFill>
              </a:rPr>
              <a:t>DISADVANTAGES OF A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/>
              <a:t>Increase in competition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More chances of spread of diseases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Inbreeding depression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tx2"/>
                </a:solidFill>
              </a:rPr>
              <a:t>SOCIAL ORGANISATION AND SOCIAL BEHAVIOUR IN INSECTS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In class Insecta, two orders </a:t>
            </a:r>
            <a:r>
              <a:rPr lang="en-IN" dirty="0">
                <a:solidFill>
                  <a:srgbClr val="FF0000"/>
                </a:solidFill>
              </a:rPr>
              <a:t>Hymenoptera </a:t>
            </a:r>
            <a:r>
              <a:rPr lang="en-IN" dirty="0"/>
              <a:t>and </a:t>
            </a:r>
            <a:r>
              <a:rPr lang="en-IN" dirty="0" err="1">
                <a:solidFill>
                  <a:srgbClr val="FF0000"/>
                </a:solidFill>
              </a:rPr>
              <a:t>Isoptera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/>
              <a:t>possess social organisation.</a:t>
            </a:r>
          </a:p>
          <a:p>
            <a:r>
              <a:rPr lang="en-IN" dirty="0">
                <a:solidFill>
                  <a:srgbClr val="FF0000"/>
                </a:solidFill>
              </a:rPr>
              <a:t>Ants</a:t>
            </a:r>
            <a:r>
              <a:rPr lang="en-IN" dirty="0"/>
              <a:t>, </a:t>
            </a:r>
            <a:r>
              <a:rPr lang="en-IN" dirty="0">
                <a:solidFill>
                  <a:srgbClr val="FF0000"/>
                </a:solidFill>
              </a:rPr>
              <a:t>honeybees </a:t>
            </a:r>
            <a:r>
              <a:rPr lang="en-IN" dirty="0"/>
              <a:t>and </a:t>
            </a:r>
            <a:r>
              <a:rPr lang="en-IN" dirty="0">
                <a:solidFill>
                  <a:srgbClr val="FF0000"/>
                </a:solidFill>
              </a:rPr>
              <a:t>wasp</a:t>
            </a:r>
            <a:r>
              <a:rPr lang="en-IN" dirty="0"/>
              <a:t> come under Hymenoptera group.</a:t>
            </a:r>
          </a:p>
          <a:p>
            <a:r>
              <a:rPr lang="en-IN" dirty="0">
                <a:solidFill>
                  <a:srgbClr val="FF0000"/>
                </a:solidFill>
              </a:rPr>
              <a:t>Termites</a:t>
            </a:r>
            <a:r>
              <a:rPr lang="en-IN" dirty="0"/>
              <a:t> come under </a:t>
            </a:r>
            <a:r>
              <a:rPr lang="en-IN" dirty="0" err="1"/>
              <a:t>Isoptera</a:t>
            </a:r>
            <a:r>
              <a:rPr lang="en-IN" dirty="0"/>
              <a:t> group.</a:t>
            </a:r>
          </a:p>
          <a:p>
            <a:r>
              <a:rPr lang="en-IN" dirty="0"/>
              <a:t>These species live in colonies of thousands of individuals, with a reproductive </a:t>
            </a:r>
            <a:r>
              <a:rPr lang="en-IN" dirty="0">
                <a:solidFill>
                  <a:srgbClr val="FF0000"/>
                </a:solidFill>
              </a:rPr>
              <a:t>Queen</a:t>
            </a:r>
            <a:r>
              <a:rPr lang="en-IN" dirty="0"/>
              <a:t> and sterile </a:t>
            </a:r>
            <a:r>
              <a:rPr lang="en-IN" dirty="0">
                <a:solidFill>
                  <a:srgbClr val="FF0000"/>
                </a:solidFill>
              </a:rPr>
              <a:t>workers</a:t>
            </a:r>
            <a:r>
              <a:rPr lang="en-IN" dirty="0"/>
              <a:t> and </a:t>
            </a:r>
            <a:r>
              <a:rPr lang="en-IN" dirty="0">
                <a:solidFill>
                  <a:srgbClr val="FF0000"/>
                </a:solidFill>
              </a:rPr>
              <a:t>soldiers.</a:t>
            </a:r>
          </a:p>
          <a:p>
            <a:r>
              <a:rPr lang="en-IN" dirty="0"/>
              <a:t>Caste differentiation by:-</a:t>
            </a:r>
          </a:p>
          <a:p>
            <a:pPr>
              <a:buNone/>
            </a:pPr>
            <a:r>
              <a:rPr lang="en-IN" dirty="0"/>
              <a:t>                1.Different kind of food</a:t>
            </a:r>
          </a:p>
          <a:p>
            <a:pPr>
              <a:buNone/>
            </a:pPr>
            <a:r>
              <a:rPr lang="en-IN" dirty="0"/>
              <a:t>                2.Pheromone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tx2"/>
                </a:solidFill>
              </a:rPr>
              <a:t>TERMITES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rgbClr val="FF0000"/>
                </a:solidFill>
              </a:rPr>
              <a:t>CASTES</a:t>
            </a:r>
            <a:r>
              <a:rPr lang="en-IN" dirty="0"/>
              <a:t>:</a:t>
            </a:r>
          </a:p>
          <a:p>
            <a:pPr marL="514350" indent="-514350">
              <a:buNone/>
            </a:pPr>
            <a:r>
              <a:rPr lang="en-IN" dirty="0"/>
              <a:t>               The colony has 3castes of individuals and each includes both sexes.</a:t>
            </a:r>
          </a:p>
          <a:p>
            <a:pPr marL="514350" indent="-514350">
              <a:buNone/>
            </a:pPr>
            <a:r>
              <a:rPr lang="en-IN" dirty="0"/>
              <a:t>     They are:-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Reproductive caste-</a:t>
            </a:r>
            <a:r>
              <a:rPr lang="en-IN" dirty="0">
                <a:solidFill>
                  <a:srgbClr val="008000"/>
                </a:solidFill>
              </a:rPr>
              <a:t>Queen</a:t>
            </a:r>
            <a:r>
              <a:rPr lang="en-IN" dirty="0"/>
              <a:t> and </a:t>
            </a:r>
            <a:r>
              <a:rPr lang="en-IN" dirty="0">
                <a:solidFill>
                  <a:srgbClr val="008000"/>
                </a:solidFill>
              </a:rPr>
              <a:t>King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008000"/>
                </a:solidFill>
              </a:rPr>
              <a:t>Workers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solidFill>
                  <a:srgbClr val="008000"/>
                </a:solidFill>
              </a:rPr>
              <a:t>Soldiers</a:t>
            </a:r>
          </a:p>
        </p:txBody>
      </p:sp>
      <p:pic>
        <p:nvPicPr>
          <p:cNvPr id="6146" name="Picture 2" descr="E:\downloads\p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0823" y="0"/>
            <a:ext cx="3113177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722</Words>
  <Application>Microsoft Office PowerPoint</Application>
  <PresentationFormat>On-screen Show (4:3)</PresentationFormat>
  <Paragraphs>141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PowerPoint Presentation</vt:lpstr>
      <vt:lpstr>CONTENT</vt:lpstr>
      <vt:lpstr>INTRODUCTION</vt:lpstr>
      <vt:lpstr>Societies/Social Organisation</vt:lpstr>
      <vt:lpstr>PROPERTIES OF A SOCIETY</vt:lpstr>
      <vt:lpstr>ADVANTAGES OF A SOCIETY</vt:lpstr>
      <vt:lpstr>DISADVANTAGES OF A SOCIETY</vt:lpstr>
      <vt:lpstr>SOCIAL ORGANISATION AND SOCIAL BEHAVIOUR IN INSECTS</vt:lpstr>
      <vt:lpstr>TERMITES</vt:lpstr>
      <vt:lpstr>PowerPoint Presentation</vt:lpstr>
      <vt:lpstr>Swarming:</vt:lpstr>
      <vt:lpstr>HONEYBEES</vt:lpstr>
      <vt:lpstr>PowerPoint Presentation</vt:lpstr>
      <vt:lpstr>PowerPoint Presentation</vt:lpstr>
      <vt:lpstr>Communication:</vt:lpstr>
      <vt:lpstr>PowerPoint Presentation</vt:lpstr>
      <vt:lpstr>ANTS</vt:lpstr>
      <vt:lpstr>PowerPoint Presentation</vt:lpstr>
      <vt:lpstr>YELLOW WASP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Pinky</dc:creator>
  <cp:lastModifiedBy>Shozab Seemab Khan</cp:lastModifiedBy>
  <cp:revision>52</cp:revision>
  <dcterms:created xsi:type="dcterms:W3CDTF">2017-10-01T03:40:44Z</dcterms:created>
  <dcterms:modified xsi:type="dcterms:W3CDTF">2025-02-10T07:44:34Z</dcterms:modified>
</cp:coreProperties>
</file>