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71" r:id="rId8"/>
    <p:sldId id="282" r:id="rId9"/>
    <p:sldId id="283" r:id="rId10"/>
    <p:sldId id="272" r:id="rId11"/>
    <p:sldId id="273" r:id="rId12"/>
    <p:sldId id="274" r:id="rId13"/>
    <p:sldId id="275" r:id="rId14"/>
    <p:sldId id="264" r:id="rId15"/>
    <p:sldId id="276" r:id="rId16"/>
    <p:sldId id="265" r:id="rId17"/>
    <p:sldId id="280" r:id="rId18"/>
    <p:sldId id="266" r:id="rId19"/>
    <p:sldId id="267" r:id="rId20"/>
    <p:sldId id="281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447F4A-324A-42E5-9F5F-D6CD5E3507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46F3A0-B8E6-487B-A7B5-0B74DEAED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329" y="154858"/>
            <a:ext cx="7406640" cy="7101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ANIMAL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6169742"/>
            <a:ext cx="6477000" cy="688258"/>
          </a:xfrm>
        </p:spPr>
        <p:txBody>
          <a:bodyPr>
            <a:normAutofit/>
          </a:bodyPr>
          <a:lstStyle/>
          <a:p>
            <a:r>
              <a:rPr lang="en-US" sz="2800" b="1" dirty="0"/>
              <a:t>ABAIDULLAH COLLEGE PAKPATTAN</a:t>
            </a:r>
          </a:p>
        </p:txBody>
      </p:sp>
      <p:pic>
        <p:nvPicPr>
          <p:cNvPr id="17410" name="Picture 2" descr="http://herbsandanimals.files.wordpress.com/2010/02/polar-bear-with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611" y="865042"/>
            <a:ext cx="7523790" cy="5078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1242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2) </a:t>
            </a:r>
            <a:r>
              <a:rPr lang="en-US" b="1" u="sng" dirty="0"/>
              <a:t>Postures</a:t>
            </a:r>
          </a:p>
          <a:p>
            <a:pPr algn="just"/>
            <a:r>
              <a:rPr lang="en-US" sz="2200" dirty="0"/>
              <a:t>Some mammal species give specific signals by the position adopted by head, ears &amp; tail.</a:t>
            </a:r>
          </a:p>
          <a:p>
            <a:pPr algn="just"/>
            <a:r>
              <a:rPr lang="en-US" sz="2200" dirty="0" err="1"/>
              <a:t>Eg</a:t>
            </a:r>
            <a:r>
              <a:rPr lang="en-US" sz="2200" dirty="0"/>
              <a:t>. Flattened ear  – fear/ suspicion</a:t>
            </a:r>
          </a:p>
          <a:p>
            <a:pPr algn="just"/>
            <a:r>
              <a:rPr lang="en-US" sz="2200" dirty="0"/>
              <a:t>Wagging of tail – Complete submission.</a:t>
            </a:r>
          </a:p>
          <a:p>
            <a:pPr algn="just"/>
            <a:r>
              <a:rPr lang="en-US" sz="2200" dirty="0"/>
              <a:t>Retraction of lips to display teeth -  threat display.</a:t>
            </a:r>
          </a:p>
          <a:p>
            <a:pPr algn="just"/>
            <a:endParaRPr lang="en-US" dirty="0"/>
          </a:p>
        </p:txBody>
      </p:sp>
      <p:pic>
        <p:nvPicPr>
          <p:cNvPr id="4" name="Picture 2" descr="http://www.buddysbubbles.com/blog/wp-content/uploads/2011/05/canine-communication-dog-talking-languag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6096000" cy="6838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52400"/>
            <a:ext cx="88392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/>
              <a:t>3) </a:t>
            </a:r>
            <a:r>
              <a:rPr lang="en-US" b="1" u="sng" dirty="0"/>
              <a:t>Facial expressions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9344B-06F3-C87B-245E-748251BE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76325"/>
            <a:ext cx="7210425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381000"/>
            <a:ext cx="5638799" cy="6324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/>
              <a:t>4</a:t>
            </a:r>
            <a:r>
              <a:rPr lang="en-US" b="1" dirty="0"/>
              <a:t>) </a:t>
            </a:r>
            <a:r>
              <a:rPr lang="en-US" b="1" u="sng" dirty="0" err="1"/>
              <a:t>Colours</a:t>
            </a:r>
            <a:r>
              <a:rPr lang="en-US" b="1" u="sng" dirty="0"/>
              <a:t> and Displays</a:t>
            </a:r>
          </a:p>
          <a:p>
            <a:pPr algn="just"/>
            <a:r>
              <a:rPr lang="en-US" dirty="0"/>
              <a:t>During mating season the male </a:t>
            </a:r>
            <a:r>
              <a:rPr lang="en-US" b="1" dirty="0"/>
              <a:t>goldfinch</a:t>
            </a:r>
            <a:r>
              <a:rPr lang="en-US" dirty="0"/>
              <a:t> has a bright yellow body</a:t>
            </a:r>
          </a:p>
          <a:p>
            <a:pPr algn="just"/>
            <a:r>
              <a:rPr lang="en-US" dirty="0"/>
              <a:t>The </a:t>
            </a:r>
            <a:r>
              <a:rPr lang="en-US" b="1" dirty="0" err="1"/>
              <a:t>gila</a:t>
            </a:r>
            <a:r>
              <a:rPr lang="en-US" b="1" dirty="0"/>
              <a:t> monster</a:t>
            </a:r>
            <a:r>
              <a:rPr lang="en-US" dirty="0"/>
              <a:t>'s bright orange colored splotches are a warning to predators that it is poisonous and they should back-off.</a:t>
            </a:r>
          </a:p>
          <a:p>
            <a:pPr algn="just"/>
            <a:r>
              <a:rPr lang="en-US" dirty="0"/>
              <a:t>When an animal exhibits a behavior that can be seen by other animals, it is called a </a:t>
            </a:r>
            <a:r>
              <a:rPr lang="en-US" b="1" dirty="0"/>
              <a:t>display</a:t>
            </a:r>
            <a:r>
              <a:rPr lang="en-US" dirty="0"/>
              <a:t>. </a:t>
            </a:r>
          </a:p>
          <a:p>
            <a:pPr algn="just"/>
            <a:r>
              <a:rPr lang="en-US" dirty="0"/>
              <a:t>Male </a:t>
            </a:r>
            <a:r>
              <a:rPr lang="en-US" b="1" dirty="0"/>
              <a:t>fiddler crabs </a:t>
            </a:r>
            <a:r>
              <a:rPr lang="en-US" dirty="0"/>
              <a:t>wave their giant claw to attract female fiddler crabs.</a:t>
            </a:r>
          </a:p>
          <a:p>
            <a:pPr algn="just"/>
            <a:r>
              <a:rPr lang="en-US" b="1" dirty="0"/>
              <a:t>Male peacock </a:t>
            </a:r>
            <a:r>
              <a:rPr lang="en-US" dirty="0"/>
              <a:t>exhibits a visual display as part of its courtship rituals.</a:t>
            </a:r>
          </a:p>
          <a:p>
            <a:pPr algn="just"/>
            <a:endParaRPr lang="en-US" dirty="0"/>
          </a:p>
        </p:txBody>
      </p:sp>
      <p:pic>
        <p:nvPicPr>
          <p:cNvPr id="8194" name="Picture 2" descr="Goldfi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006" y="209549"/>
            <a:ext cx="1905000" cy="1543051"/>
          </a:xfrm>
          <a:prstGeom prst="rect">
            <a:avLst/>
          </a:prstGeom>
          <a:noFill/>
        </p:spPr>
      </p:pic>
      <p:pic>
        <p:nvPicPr>
          <p:cNvPr id="8198" name="Picture 6" descr="http://4.bp.blogspot.com/--pdVM7LKZHk/TicNv1NnrqI/AAAAAAAADAo/bdewAn4EmLI/s320/Gila%2BMonster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1" y="1752600"/>
            <a:ext cx="2057400" cy="1865376"/>
          </a:xfrm>
          <a:prstGeom prst="rect">
            <a:avLst/>
          </a:prstGeom>
          <a:noFill/>
        </p:spPr>
      </p:pic>
      <p:pic>
        <p:nvPicPr>
          <p:cNvPr id="8200" name="Picture 8" descr="http://onemoregeneration.org/wp-content/uploads/2011/08/OMG-Trivia-08-23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2209800" cy="1841500"/>
          </a:xfrm>
          <a:prstGeom prst="rect">
            <a:avLst/>
          </a:prstGeom>
          <a:noFill/>
        </p:spPr>
      </p:pic>
      <p:pic>
        <p:nvPicPr>
          <p:cNvPr id="8202" name="Picture 10" descr="http://scienceillustrated.com.au/blog/wp-content/uploads/2012/06/pretty-peacoc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606" y="5446776"/>
            <a:ext cx="2209800" cy="136971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534" y="228600"/>
            <a:ext cx="7693946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5) </a:t>
            </a:r>
            <a:r>
              <a:rPr lang="en-US" sz="2800" b="1" u="sng" dirty="0"/>
              <a:t>Light</a:t>
            </a:r>
            <a:r>
              <a:rPr lang="en-US" sz="2800" u="sng" dirty="0"/>
              <a:t> </a:t>
            </a:r>
            <a:r>
              <a:rPr lang="en-US" sz="2800" b="1" u="sng" dirty="0"/>
              <a:t>(Bioluminescence)</a:t>
            </a:r>
          </a:p>
          <a:p>
            <a:r>
              <a:rPr lang="en-US" sz="2800" dirty="0"/>
              <a:t>Certain insects and deep sea fishes communicate via their light signals.</a:t>
            </a:r>
          </a:p>
          <a:p>
            <a:r>
              <a:rPr lang="en-US" sz="2800" dirty="0" err="1"/>
              <a:t>Luminuous</a:t>
            </a:r>
            <a:r>
              <a:rPr lang="en-US" sz="2800" dirty="0"/>
              <a:t> insects are glow worms and their relatives the fireflies.</a:t>
            </a:r>
          </a:p>
          <a:p>
            <a:r>
              <a:rPr lang="en-US" sz="2800" dirty="0" err="1"/>
              <a:t>Eg</a:t>
            </a:r>
            <a:r>
              <a:rPr lang="en-US" sz="2800" dirty="0"/>
              <a:t>. of light producing fish include Anglerfishes</a:t>
            </a:r>
          </a:p>
          <a:p>
            <a:endParaRPr lang="en-US" sz="4000" dirty="0"/>
          </a:p>
        </p:txBody>
      </p:sp>
      <p:pic>
        <p:nvPicPr>
          <p:cNvPr id="6146" name="Picture 2" descr="glow 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1447800" cy="2258568"/>
          </a:xfrm>
          <a:prstGeom prst="rect">
            <a:avLst/>
          </a:prstGeom>
          <a:noFill/>
        </p:spPr>
      </p:pic>
      <p:pic>
        <p:nvPicPr>
          <p:cNvPr id="6148" name="Picture 4" descr="http://killough.us/wp-content/uploads/2012/06/firefly-g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05200"/>
            <a:ext cx="2283517" cy="1752600"/>
          </a:xfrm>
          <a:prstGeom prst="rect">
            <a:avLst/>
          </a:prstGeom>
          <a:noFill/>
        </p:spPr>
      </p:pic>
      <p:pic>
        <p:nvPicPr>
          <p:cNvPr id="6150" name="Picture 6" descr="http://upload.wikimedia.org/wikipedia/commons/1/1b/Humpback_anglerfi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0"/>
            <a:ext cx="2613536" cy="24479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5562600"/>
            <a:ext cx="147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Glow worms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0" y="5334000"/>
            <a:ext cx="1034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Fireflies.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6634" y="548640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Anglerfishes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AUDITORY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/>
              <a:t>Sending information from one member to another by sound production is called auditory signal or </a:t>
            </a:r>
            <a:r>
              <a:rPr lang="en-US" sz="2800" b="1" dirty="0" err="1"/>
              <a:t>bioacoustic</a:t>
            </a:r>
            <a:r>
              <a:rPr lang="en-US" sz="2800" b="1" dirty="0"/>
              <a:t> signal.</a:t>
            </a:r>
          </a:p>
          <a:p>
            <a:pPr algn="just"/>
            <a:r>
              <a:rPr lang="en-US" sz="2800" dirty="0"/>
              <a:t>Sound is a good means of communicating over long distances both in air and water.</a:t>
            </a:r>
          </a:p>
          <a:p>
            <a:pPr algn="just"/>
            <a:r>
              <a:rPr lang="en-US" sz="2800" dirty="0"/>
              <a:t>It may have a vocal origin or it may be produced by some other organs </a:t>
            </a:r>
          </a:p>
          <a:p>
            <a:pPr algn="just"/>
            <a:r>
              <a:rPr lang="en-US" sz="2800" dirty="0"/>
              <a:t>For </a:t>
            </a:r>
            <a:r>
              <a:rPr lang="en-US" sz="2800" dirty="0" err="1"/>
              <a:t>eg</a:t>
            </a:r>
            <a:r>
              <a:rPr lang="en-US" sz="2800" dirty="0"/>
              <a:t>. Calls of mammals and birds – vocal origin ; sound produced by crickets is rhythmic oscillation of forewings.</a:t>
            </a:r>
          </a:p>
          <a:p>
            <a:pPr algn="just"/>
            <a:r>
              <a:rPr lang="en-US" sz="2800" dirty="0"/>
              <a:t>Sound is more effective signal at night and darkness</a:t>
            </a:r>
          </a:p>
          <a:p>
            <a:pPr algn="just"/>
            <a:r>
              <a:rPr lang="en-US" sz="2800" dirty="0"/>
              <a:t>It can go around obstacles that would interfere with visual signals.</a:t>
            </a:r>
          </a:p>
          <a:p>
            <a:pPr algn="just"/>
            <a:r>
              <a:rPr lang="en-US" sz="2800" dirty="0"/>
              <a:t>It  is better than visual signals in getting attention of a receiver.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-125674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19" y="762000"/>
            <a:ext cx="5593079" cy="632460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/>
              <a:t>Deathwatch beetle</a:t>
            </a:r>
            <a:r>
              <a:rPr lang="en-US" sz="2600" dirty="0"/>
              <a:t> signal to each other by producing clicking sound made by tapping their head against wood.</a:t>
            </a:r>
          </a:p>
          <a:p>
            <a:pPr algn="just"/>
            <a:r>
              <a:rPr lang="en-US" sz="2600" dirty="0"/>
              <a:t> </a:t>
            </a:r>
            <a:r>
              <a:rPr lang="en-US" sz="2600" b="1" dirty="0"/>
              <a:t>Red squirrels</a:t>
            </a:r>
            <a:r>
              <a:rPr lang="en-US" sz="2600" dirty="0"/>
              <a:t> will make a series of loud rattles and screeches  to warn off intruders.</a:t>
            </a:r>
          </a:p>
          <a:p>
            <a:pPr algn="just"/>
            <a:r>
              <a:rPr lang="en-US" sz="2600" dirty="0"/>
              <a:t>The </a:t>
            </a:r>
            <a:r>
              <a:rPr lang="en-US" sz="2600" b="1" dirty="0"/>
              <a:t>bottlenose dolphin </a:t>
            </a:r>
            <a:r>
              <a:rPr lang="en-US" sz="2600" dirty="0"/>
              <a:t>has a wide range of vocalizations. Each dolphin also has its own unique whistling sound that it uses to identify itself.</a:t>
            </a:r>
          </a:p>
          <a:p>
            <a:pPr algn="just"/>
            <a:r>
              <a:rPr lang="en-US" sz="2600" dirty="0"/>
              <a:t>Male birds sing a song during breeding season.</a:t>
            </a:r>
          </a:p>
        </p:txBody>
      </p:sp>
      <p:pic>
        <p:nvPicPr>
          <p:cNvPr id="5122" name="Picture 2" descr="http://www.bodley.ox.ac.uk/dept/preservation/training/pests/images/death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969700"/>
            <a:ext cx="1600200" cy="1819656"/>
          </a:xfrm>
          <a:prstGeom prst="rect">
            <a:avLst/>
          </a:prstGeom>
          <a:noFill/>
        </p:spPr>
      </p:pic>
      <p:pic>
        <p:nvPicPr>
          <p:cNvPr id="4" name="Picture 2" descr="Red Squi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599" y="3200400"/>
            <a:ext cx="2023139" cy="1304926"/>
          </a:xfrm>
          <a:prstGeom prst="rect">
            <a:avLst/>
          </a:prstGeom>
          <a:noFill/>
        </p:spPr>
      </p:pic>
      <p:pic>
        <p:nvPicPr>
          <p:cNvPr id="5" name="Picture 4" descr="Dolph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9200"/>
            <a:ext cx="1905000" cy="12192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2754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Deathwatch beetle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squirrels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6183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Bottlenose dolphin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9050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ODOUR OR CHEMICAL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650480" cy="5867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/>
              <a:t>Molecules used for chemical communication between individual animals are called </a:t>
            </a:r>
            <a:r>
              <a:rPr lang="en-US" sz="2800" b="1" dirty="0"/>
              <a:t>pheromones.</a:t>
            </a:r>
          </a:p>
          <a:p>
            <a:pPr algn="just"/>
            <a:r>
              <a:rPr lang="en-US" sz="2800" dirty="0"/>
              <a:t>Pheromones are involved in mate identification, marking territory, alarm spreading etc.</a:t>
            </a:r>
          </a:p>
          <a:p>
            <a:pPr algn="just"/>
            <a:r>
              <a:rPr lang="en-US" sz="2800" dirty="0" err="1"/>
              <a:t>Odour</a:t>
            </a:r>
            <a:r>
              <a:rPr lang="en-US" sz="2800" dirty="0"/>
              <a:t> signals can transmit </a:t>
            </a:r>
            <a:r>
              <a:rPr lang="en-US" sz="2800" dirty="0" err="1"/>
              <a:t>informations</a:t>
            </a:r>
            <a:r>
              <a:rPr lang="en-US" sz="2800" dirty="0"/>
              <a:t> in dark, can travel long distances, can last for hours or number of days.</a:t>
            </a:r>
          </a:p>
          <a:p>
            <a:pPr algn="just"/>
            <a:r>
              <a:rPr lang="en-US" sz="2800" dirty="0"/>
              <a:t>Usually the message causes an immediate response.</a:t>
            </a:r>
          </a:p>
          <a:p>
            <a:pPr algn="just"/>
            <a:r>
              <a:rPr lang="en-US" sz="2800" dirty="0"/>
              <a:t>Chemical messages that pass between animals of the same species.</a:t>
            </a:r>
          </a:p>
          <a:p>
            <a:pPr algn="just"/>
            <a:r>
              <a:rPr lang="en-US" sz="2800" dirty="0"/>
              <a:t>Chemical communication is the most primitive type of communication.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60" y="-1524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6962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Female silkworm attract males by pheromone</a:t>
            </a:r>
          </a:p>
          <a:p>
            <a:pPr algn="just"/>
            <a:r>
              <a:rPr lang="en-US" sz="2800" dirty="0"/>
              <a:t>Queen honeybee attract males by </a:t>
            </a:r>
            <a:r>
              <a:rPr lang="en-US" sz="2800" b="1" dirty="0"/>
              <a:t>acid.</a:t>
            </a:r>
          </a:p>
          <a:p>
            <a:pPr algn="just"/>
            <a:r>
              <a:rPr lang="en-US" sz="2800" b="1" dirty="0"/>
              <a:t>Alarm pheromones</a:t>
            </a:r>
            <a:r>
              <a:rPr lang="en-US" sz="2800" dirty="0"/>
              <a:t> are produced in ants in the form of </a:t>
            </a:r>
            <a:r>
              <a:rPr lang="en-US" sz="2800" b="1" dirty="0"/>
              <a:t>formic acid </a:t>
            </a:r>
            <a:r>
              <a:rPr lang="en-US" sz="2800" dirty="0"/>
              <a:t>to protect themselves from enemies.</a:t>
            </a:r>
          </a:p>
          <a:p>
            <a:pPr algn="just"/>
            <a:r>
              <a:rPr lang="en-US" sz="2800" dirty="0"/>
              <a:t> Ants lay down an initial trail of pheromones as they return to the nest with food.</a:t>
            </a:r>
          </a:p>
          <a:p>
            <a:pPr algn="just"/>
            <a:r>
              <a:rPr lang="en-US" sz="2800" dirty="0"/>
              <a:t>A female gypsy moth may influence male moths few </a:t>
            </a:r>
            <a:r>
              <a:rPr lang="en-US" sz="2800" dirty="0" err="1"/>
              <a:t>kilometres</a:t>
            </a:r>
            <a:r>
              <a:rPr lang="en-US" sz="2800" dirty="0"/>
              <a:t> away by producing a pheromones</a:t>
            </a:r>
          </a:p>
          <a:p>
            <a:pPr algn="just"/>
            <a:r>
              <a:rPr lang="en-US" sz="2800" dirty="0"/>
              <a:t>Dogs  and some other animals of dog family use urine to mark the boundaries of their territories.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39" y="-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TACTILE 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943088" cy="5029200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Information transmitted in the form of </a:t>
            </a:r>
            <a:r>
              <a:rPr lang="en-US" sz="2200" b="1" dirty="0"/>
              <a:t>physical contact </a:t>
            </a:r>
            <a:r>
              <a:rPr lang="en-US" sz="2200" dirty="0"/>
              <a:t>(touch signal) is called tactile communication.</a:t>
            </a:r>
          </a:p>
          <a:p>
            <a:pPr algn="just"/>
            <a:r>
              <a:rPr lang="en-US" sz="2200" dirty="0"/>
              <a:t>Antennae of ants, termites and honeybees are involved in this process</a:t>
            </a:r>
          </a:p>
          <a:p>
            <a:pPr algn="just"/>
            <a:r>
              <a:rPr lang="en-US" sz="2200" dirty="0" err="1"/>
              <a:t>Eg</a:t>
            </a:r>
            <a:r>
              <a:rPr lang="en-US" sz="2200" dirty="0"/>
              <a:t>. 1) </a:t>
            </a:r>
            <a:r>
              <a:rPr lang="en-US" sz="2200" b="1" dirty="0"/>
              <a:t>Female primates </a:t>
            </a:r>
            <a:r>
              <a:rPr lang="en-US" sz="2200" dirty="0"/>
              <a:t>often hold and frequently 		  cuddle their young. Helps in establishing a bond</a:t>
            </a:r>
          </a:p>
          <a:p>
            <a:pPr algn="just">
              <a:buNone/>
            </a:pPr>
            <a:r>
              <a:rPr lang="en-US" sz="2200" dirty="0"/>
              <a:t>	2) </a:t>
            </a:r>
            <a:r>
              <a:rPr lang="en-US" sz="2200" b="1" dirty="0"/>
              <a:t>Termites</a:t>
            </a:r>
            <a:r>
              <a:rPr lang="en-US" sz="2200" dirty="0"/>
              <a:t> – blind workers totally 		  	 	   depend on his phenomenon.</a:t>
            </a:r>
          </a:p>
          <a:p>
            <a:pPr algn="just">
              <a:buNone/>
            </a:pPr>
            <a:r>
              <a:rPr lang="en-US" sz="2200" dirty="0"/>
              <a:t>	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</p:txBody>
      </p:sp>
      <p:pic>
        <p:nvPicPr>
          <p:cNvPr id="3074" name="Picture 2" descr="Ponera coarct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873" y="4114800"/>
            <a:ext cx="3092127" cy="22881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Two worker </a:t>
            </a:r>
            <a:r>
              <a:rPr lang="en-US" i="1" dirty="0"/>
              <a:t>ants </a:t>
            </a:r>
            <a:r>
              <a:rPr lang="en-US" dirty="0"/>
              <a:t>in tactile communication</a:t>
            </a:r>
          </a:p>
        </p:txBody>
      </p:sp>
      <p:pic>
        <p:nvPicPr>
          <p:cNvPr id="3076" name="Picture 4" descr="Bab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031" y="3196970"/>
            <a:ext cx="3134483" cy="22881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ELECTRICAL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26680" cy="5486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It is a means of communication in some fishes.</a:t>
            </a:r>
          </a:p>
          <a:p>
            <a:pPr algn="just"/>
            <a:r>
              <a:rPr lang="en-US" b="1" dirty="0"/>
              <a:t>Torpedo</a:t>
            </a:r>
            <a:r>
              <a:rPr lang="en-US" dirty="0"/>
              <a:t> (</a:t>
            </a:r>
            <a:r>
              <a:rPr lang="en-US" b="1" dirty="0"/>
              <a:t>Electric ray</a:t>
            </a:r>
            <a:r>
              <a:rPr lang="en-US" dirty="0"/>
              <a:t>), and sharks have electro receptors that they use in communication.</a:t>
            </a:r>
          </a:p>
          <a:p>
            <a:pPr algn="just"/>
            <a:r>
              <a:rPr lang="en-US" dirty="0"/>
              <a:t>Sharks detect the electric field produced by prey flatfish that are buried in the sand by a specialized organ called the </a:t>
            </a:r>
            <a:r>
              <a:rPr lang="en-US" b="1" dirty="0"/>
              <a:t>ampulla of </a:t>
            </a:r>
            <a:r>
              <a:rPr lang="en-US" b="1" dirty="0" err="1"/>
              <a:t>lorenzini</a:t>
            </a:r>
            <a:r>
              <a:rPr lang="en-US" b="1" dirty="0"/>
              <a:t>.</a:t>
            </a:r>
          </a:p>
          <a:p>
            <a:pPr algn="just"/>
            <a:r>
              <a:rPr lang="en-US" dirty="0"/>
              <a:t>Electric fish communicate information about species identity and sex by discharging electric field.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6962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Animal communication is the passage of information b/w two animals.</a:t>
            </a:r>
          </a:p>
          <a:p>
            <a:pPr algn="just"/>
            <a:r>
              <a:rPr lang="en-US" sz="2800" dirty="0"/>
              <a:t>The animal which sends is called </a:t>
            </a:r>
            <a:r>
              <a:rPr lang="en-US" sz="2800" b="1" dirty="0"/>
              <a:t>signaler</a:t>
            </a:r>
            <a:r>
              <a:rPr lang="en-US" sz="2800" dirty="0"/>
              <a:t> and the animal that receives signal is called </a:t>
            </a:r>
            <a:r>
              <a:rPr lang="en-US" sz="2800" b="1" dirty="0"/>
              <a:t>receiver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Animal communication is also known as </a:t>
            </a:r>
            <a:r>
              <a:rPr lang="en-US" sz="2800" b="1" dirty="0"/>
              <a:t>Biological communication.</a:t>
            </a:r>
          </a:p>
          <a:p>
            <a:pPr algn="just"/>
            <a:r>
              <a:rPr lang="en-US" sz="2800" dirty="0"/>
              <a:t>The study of animal communication is called </a:t>
            </a:r>
            <a:r>
              <a:rPr lang="en-US" sz="2800" b="1" dirty="0"/>
              <a:t>Zoo-semiotics</a:t>
            </a:r>
            <a:endParaRPr lang="en-US" sz="2800" dirty="0"/>
          </a:p>
          <a:p>
            <a:pPr algn="just"/>
            <a:r>
              <a:rPr lang="en-US" sz="2800" dirty="0"/>
              <a:t>The classical ethological view of communication was developed by Niko Tinbergen.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FUNCTIONS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/>
              <a:t>Agonistic interaction </a:t>
            </a:r>
            <a:r>
              <a:rPr lang="en-US" sz="2800" dirty="0"/>
              <a:t>– threat displays during competition over food, mates or territory</a:t>
            </a:r>
          </a:p>
          <a:p>
            <a:pPr algn="just"/>
            <a:r>
              <a:rPr lang="en-US" sz="2800" b="1" dirty="0"/>
              <a:t>Mating rituals </a:t>
            </a:r>
            <a:r>
              <a:rPr lang="en-US" sz="2800" dirty="0"/>
              <a:t>– to attract and maintain the attention of potential mate</a:t>
            </a:r>
          </a:p>
          <a:p>
            <a:pPr algn="just"/>
            <a:r>
              <a:rPr lang="en-US" sz="2800" b="1" dirty="0"/>
              <a:t>Ownership/</a:t>
            </a:r>
            <a:r>
              <a:rPr lang="en-US" sz="2800" b="1" dirty="0" err="1"/>
              <a:t>territorality</a:t>
            </a:r>
            <a:r>
              <a:rPr lang="en-US" sz="2800" dirty="0"/>
              <a:t> – to claim or defend territory</a:t>
            </a:r>
          </a:p>
          <a:p>
            <a:pPr algn="just"/>
            <a:r>
              <a:rPr lang="en-US" sz="2800" b="1" dirty="0"/>
              <a:t>Food-related signals </a:t>
            </a:r>
            <a:r>
              <a:rPr lang="en-US" sz="2800" dirty="0"/>
              <a:t>– to lead members of a social group to a food source</a:t>
            </a:r>
          </a:p>
          <a:p>
            <a:pPr algn="just"/>
            <a:r>
              <a:rPr lang="en-US" sz="2800" b="1" dirty="0"/>
              <a:t>Alarm calls </a:t>
            </a:r>
            <a:r>
              <a:rPr lang="en-US" sz="2800" dirty="0"/>
              <a:t>– to warn of a threat from a predator.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-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635240" cy="5410200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US" sz="2800" dirty="0"/>
              <a:t>Animals do communicate which involves information transfer from the sender to a receiver. </a:t>
            </a:r>
          </a:p>
          <a:p>
            <a:pPr algn="just" fontAlgn="base"/>
            <a:r>
              <a:rPr lang="en-US" sz="2800" dirty="0"/>
              <a:t>They can convey their needs, desires and reactions to the environment via some sophisticated signaling of their own.</a:t>
            </a:r>
          </a:p>
          <a:p>
            <a:pPr algn="just" fontAlgn="base"/>
            <a:r>
              <a:rPr lang="en-US" sz="2800" dirty="0"/>
              <a:t>No animals have however evolved the sophistication of the human language - communication system.</a:t>
            </a:r>
          </a:p>
          <a:p>
            <a:pPr algn="just" fontAlgn="base"/>
            <a:r>
              <a:rPr lang="en-US" sz="2800" dirty="0"/>
              <a:t>The understanding of animal communication is essential for understanding the animal world in general.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TYPES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sz="2200" b="1" u="sng" dirty="0" err="1"/>
              <a:t>Intraspecific</a:t>
            </a:r>
            <a:r>
              <a:rPr lang="en-US" sz="2200" b="1" u="sng" dirty="0"/>
              <a:t> communication</a:t>
            </a:r>
          </a:p>
          <a:p>
            <a:pPr lvl="1"/>
            <a:r>
              <a:rPr lang="en-US" sz="2200" dirty="0"/>
              <a:t>communication  within a single species</a:t>
            </a:r>
          </a:p>
          <a:p>
            <a:pPr lvl="2"/>
            <a:r>
              <a:rPr lang="en-US" sz="1800" dirty="0" err="1"/>
              <a:t>Eg</a:t>
            </a:r>
            <a:r>
              <a:rPr lang="en-US" sz="1800" dirty="0"/>
              <a:t>. Honeybee dance</a:t>
            </a:r>
          </a:p>
          <a:p>
            <a:r>
              <a:rPr lang="en-US" sz="2200" b="1" u="sng" dirty="0" err="1"/>
              <a:t>Interspecific</a:t>
            </a:r>
            <a:r>
              <a:rPr lang="en-US" sz="2200" b="1" u="sng" dirty="0"/>
              <a:t> communication</a:t>
            </a:r>
          </a:p>
          <a:p>
            <a:pPr lvl="1"/>
            <a:r>
              <a:rPr lang="en-US" sz="2200" dirty="0"/>
              <a:t>Prey to predator</a:t>
            </a:r>
          </a:p>
          <a:p>
            <a:pPr lvl="2"/>
            <a:r>
              <a:rPr lang="en-US" sz="2000" dirty="0" err="1"/>
              <a:t>Eg</a:t>
            </a:r>
            <a:r>
              <a:rPr lang="en-US" sz="2000" dirty="0"/>
              <a:t>.  warning </a:t>
            </a:r>
            <a:r>
              <a:rPr lang="en-US" sz="2000" dirty="0" err="1"/>
              <a:t>colouration</a:t>
            </a:r>
            <a:r>
              <a:rPr lang="en-US" sz="2000" dirty="0"/>
              <a:t> in  wasps</a:t>
            </a:r>
            <a:endParaRPr lang="en-US" sz="1800" dirty="0"/>
          </a:p>
          <a:p>
            <a:pPr lvl="1"/>
            <a:r>
              <a:rPr lang="en-US" sz="2200" dirty="0"/>
              <a:t>Predator to prey</a:t>
            </a:r>
          </a:p>
          <a:p>
            <a:pPr lvl="2"/>
            <a:r>
              <a:rPr lang="en-US" sz="2000" dirty="0"/>
              <a:t>Some predators communicate to prey make</a:t>
            </a:r>
          </a:p>
          <a:p>
            <a:pPr lvl="2">
              <a:buNone/>
            </a:pPr>
            <a:r>
              <a:rPr lang="en-US" sz="2000" dirty="0"/>
              <a:t>	 them easier to catch, in effect deceiving them.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/>
              <a:t>Eg</a:t>
            </a:r>
            <a:r>
              <a:rPr lang="en-US" sz="2000" dirty="0"/>
              <a:t>. Angler fish</a:t>
            </a:r>
          </a:p>
          <a:p>
            <a:pPr lvl="1"/>
            <a:r>
              <a:rPr lang="en-US" sz="2200" dirty="0"/>
              <a:t>Human/animal communication</a:t>
            </a:r>
          </a:p>
          <a:p>
            <a:pPr lvl="2"/>
            <a:r>
              <a:rPr lang="en-US" sz="1800" dirty="0"/>
              <a:t>During domestication of animals</a:t>
            </a:r>
          </a:p>
          <a:p>
            <a:pPr lvl="1"/>
            <a:endParaRPr lang="en-US" dirty="0"/>
          </a:p>
        </p:txBody>
      </p:sp>
      <p:pic>
        <p:nvPicPr>
          <p:cNvPr id="22532" name="Picture 4" descr="http://images.inmagine.com/400nwm/iris/masterfile-242/ptg00935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786" y="4114800"/>
            <a:ext cx="1615690" cy="2432751"/>
          </a:xfrm>
          <a:prstGeom prst="rect">
            <a:avLst/>
          </a:prstGeom>
          <a:noFill/>
        </p:spPr>
      </p:pic>
      <p:pic>
        <p:nvPicPr>
          <p:cNvPr id="22534" name="Picture 6" descr="http://www.wildlife-pictures-online.com/image-files/elephant_knp-1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209800" cy="19949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-14011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BASIC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76200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err="1"/>
              <a:t>Signaller</a:t>
            </a:r>
            <a:r>
              <a:rPr lang="en-US" sz="2800" dirty="0"/>
              <a:t> : An individual which emits signal.</a:t>
            </a:r>
          </a:p>
          <a:p>
            <a:pPr algn="just"/>
            <a:r>
              <a:rPr lang="en-US" sz="2800" b="1" dirty="0" err="1"/>
              <a:t>Reciever</a:t>
            </a:r>
            <a:r>
              <a:rPr lang="en-US" sz="2800" dirty="0"/>
              <a:t> : An individual which </a:t>
            </a:r>
            <a:r>
              <a:rPr lang="en-US" sz="2800" dirty="0" err="1"/>
              <a:t>recieves</a:t>
            </a:r>
            <a:r>
              <a:rPr lang="en-US" sz="2800" dirty="0"/>
              <a:t> signal</a:t>
            </a:r>
          </a:p>
          <a:p>
            <a:pPr algn="just"/>
            <a:r>
              <a:rPr lang="en-US" sz="2800" b="1" dirty="0"/>
              <a:t>Signal </a:t>
            </a:r>
            <a:r>
              <a:rPr lang="en-US" sz="2800" dirty="0"/>
              <a:t>: The behaviour emitted by the </a:t>
            </a:r>
            <a:r>
              <a:rPr lang="en-US" sz="2800" dirty="0" err="1"/>
              <a:t>signaller</a:t>
            </a:r>
            <a:endParaRPr lang="en-US" sz="2800" dirty="0"/>
          </a:p>
          <a:p>
            <a:pPr algn="just"/>
            <a:r>
              <a:rPr lang="en-US" sz="2800" b="1" dirty="0"/>
              <a:t>Channels</a:t>
            </a:r>
            <a:r>
              <a:rPr lang="en-US" sz="2800" dirty="0"/>
              <a:t> : A pathway through which normally a signal travels. (</a:t>
            </a:r>
            <a:r>
              <a:rPr lang="en-US" sz="2800" dirty="0" err="1"/>
              <a:t>ie</a:t>
            </a:r>
            <a:r>
              <a:rPr lang="en-US" sz="2800" dirty="0"/>
              <a:t> means of communication)</a:t>
            </a:r>
          </a:p>
          <a:p>
            <a:pPr lvl="3" algn="just"/>
            <a:r>
              <a:rPr lang="en-US" sz="2800" dirty="0"/>
              <a:t>Visual</a:t>
            </a:r>
          </a:p>
          <a:p>
            <a:pPr lvl="3" algn="just"/>
            <a:r>
              <a:rPr lang="en-US" sz="2800" dirty="0"/>
              <a:t>Auditory (Bioacoustics)</a:t>
            </a:r>
          </a:p>
          <a:p>
            <a:pPr lvl="3" algn="just"/>
            <a:r>
              <a:rPr lang="en-US" sz="2800" dirty="0"/>
              <a:t>Chemical</a:t>
            </a:r>
          </a:p>
          <a:p>
            <a:pPr lvl="3" algn="just"/>
            <a:r>
              <a:rPr lang="en-US" sz="2800" dirty="0"/>
              <a:t>Tactile </a:t>
            </a:r>
          </a:p>
          <a:p>
            <a:pPr lvl="3" algn="just"/>
            <a:r>
              <a:rPr lang="en-US" sz="2800" dirty="0"/>
              <a:t>Electrical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VISUAL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638288" cy="536416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Information transmitted by visual means is called visual communication.</a:t>
            </a:r>
          </a:p>
          <a:p>
            <a:pPr algn="just"/>
            <a:r>
              <a:rPr lang="en-US" sz="2800" dirty="0"/>
              <a:t>The visual signals may be given by various means like </a:t>
            </a:r>
          </a:p>
          <a:p>
            <a:pPr lvl="1" algn="just"/>
            <a:r>
              <a:rPr lang="en-US" sz="2400" dirty="0"/>
              <a:t>movement </a:t>
            </a:r>
          </a:p>
          <a:p>
            <a:pPr lvl="1" algn="just"/>
            <a:r>
              <a:rPr lang="en-US" sz="2400" dirty="0"/>
              <a:t>posture or shape of the body</a:t>
            </a:r>
          </a:p>
          <a:p>
            <a:pPr lvl="1" algn="just"/>
            <a:r>
              <a:rPr lang="en-US" sz="2400" dirty="0"/>
              <a:t>Facial expressions.</a:t>
            </a:r>
          </a:p>
          <a:p>
            <a:pPr lvl="1" algn="just"/>
            <a:r>
              <a:rPr lang="en-US" sz="2400" dirty="0" err="1"/>
              <a:t>colour</a:t>
            </a:r>
            <a:r>
              <a:rPr lang="en-US" sz="2400" dirty="0"/>
              <a:t> identification</a:t>
            </a:r>
          </a:p>
          <a:p>
            <a:pPr lvl="1" algn="just"/>
            <a:r>
              <a:rPr lang="en-US" sz="2400" dirty="0"/>
              <a:t>light etc.</a:t>
            </a:r>
          </a:p>
          <a:p>
            <a:pPr algn="just"/>
            <a:r>
              <a:rPr lang="en-US" sz="2800" dirty="0"/>
              <a:t>Visual signals are used most often by species that are active during day.</a:t>
            </a:r>
          </a:p>
          <a:p>
            <a:pPr algn="just"/>
            <a:r>
              <a:rPr lang="en-US" sz="2800" dirty="0"/>
              <a:t>Light as a visual means is used in night.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60" y="-1524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EXAMPLES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838200"/>
            <a:ext cx="7691628" cy="5943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/>
              <a:t> 1) </a:t>
            </a:r>
            <a:r>
              <a:rPr lang="en-US" sz="3700" b="1" u="sng" dirty="0"/>
              <a:t>Visual communication in Bees</a:t>
            </a:r>
          </a:p>
          <a:p>
            <a:pPr algn="just"/>
            <a:r>
              <a:rPr lang="en-US" dirty="0"/>
              <a:t>The worker bees communicate about food mainly by a dance language.</a:t>
            </a:r>
          </a:p>
          <a:p>
            <a:pPr algn="just"/>
            <a:r>
              <a:rPr lang="en-US" dirty="0"/>
              <a:t>It was decoded by Karl Von Frisch in 1965.</a:t>
            </a:r>
          </a:p>
          <a:p>
            <a:pPr algn="just"/>
            <a:r>
              <a:rPr lang="en-US" dirty="0"/>
              <a:t>Bees mainly perform 2 types of dances.</a:t>
            </a:r>
          </a:p>
          <a:p>
            <a:pPr lvl="1" algn="just"/>
            <a:r>
              <a:rPr lang="en-US" b="1" u="sng" dirty="0"/>
              <a:t>Round dance </a:t>
            </a:r>
            <a:r>
              <a:rPr lang="en-US" dirty="0"/>
              <a:t>-  If source of nectar is less than about 100m away.  Does not  communicate the direction.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b="1" u="sng" dirty="0"/>
          </a:p>
          <a:p>
            <a:pPr lvl="1" algn="just"/>
            <a:r>
              <a:rPr lang="en-US" b="1" u="sng" dirty="0"/>
              <a:t>Waggle dance </a:t>
            </a:r>
            <a:r>
              <a:rPr lang="en-US" dirty="0"/>
              <a:t>– If source of nectar more than 100m away from hive. Communicates both distance and direction.</a:t>
            </a:r>
          </a:p>
        </p:txBody>
      </p:sp>
      <p:pic>
        <p:nvPicPr>
          <p:cNvPr id="7170" name="Picture 2" descr="http://www.pnas.org/content/104/5/1443/F4.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35655"/>
            <a:ext cx="3581399" cy="23100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620000" cy="6248400"/>
          </a:xfrm>
        </p:spPr>
        <p:txBody>
          <a:bodyPr>
            <a:normAutofit/>
          </a:bodyPr>
          <a:lstStyle/>
          <a:p>
            <a:pPr algn="just"/>
            <a:r>
              <a:rPr lang="en-US" sz="2600" b="1" u="sng" dirty="0"/>
              <a:t>Round dance</a:t>
            </a:r>
          </a:p>
          <a:p>
            <a:pPr lvl="1" algn="just"/>
            <a:r>
              <a:rPr lang="en-US" sz="2400" dirty="0"/>
              <a:t>Runs around in narrow circles, suddenly reversing direction to her original course.</a:t>
            </a:r>
          </a:p>
          <a:p>
            <a:pPr lvl="1" algn="just"/>
            <a:r>
              <a:rPr lang="en-US" sz="2400" dirty="0"/>
              <a:t>After the round dance has ended, she often distributes food to the bees following her. </a:t>
            </a:r>
          </a:p>
          <a:p>
            <a:pPr lvl="1" algn="just"/>
            <a:r>
              <a:rPr lang="en-US" sz="2400" dirty="0"/>
              <a:t>Essentially says "there is food </a:t>
            </a:r>
            <a:r>
              <a:rPr lang="en-US" sz="2400" dirty="0" err="1"/>
              <a:t>closeby</a:t>
            </a:r>
            <a:r>
              <a:rPr lang="en-US" sz="2400" dirty="0"/>
              <a:t>, get out and find the food, which smells like this.”</a:t>
            </a:r>
          </a:p>
          <a:p>
            <a:pPr lvl="1" algn="just">
              <a:buNone/>
            </a:pPr>
            <a:endParaRPr lang="en-US" dirty="0"/>
          </a:p>
        </p:txBody>
      </p:sp>
      <p:pic>
        <p:nvPicPr>
          <p:cNvPr id="28674" name="Picture 2" descr="http://arthurevans.files.wordpress.com/2010/10/the-round-dan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58888"/>
            <a:ext cx="3649911" cy="37229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498080" cy="6248400"/>
          </a:xfrm>
        </p:spPr>
        <p:txBody>
          <a:bodyPr>
            <a:normAutofit/>
          </a:bodyPr>
          <a:lstStyle/>
          <a:p>
            <a:r>
              <a:rPr lang="en-US" sz="2600" b="1" u="sng" dirty="0"/>
              <a:t>Waggle dance</a:t>
            </a:r>
          </a:p>
          <a:p>
            <a:pPr lvl="1" algn="just"/>
            <a:r>
              <a:rPr lang="en-US" sz="2400" dirty="0"/>
              <a:t>Runs straight ahead for a short distance, returns in a semicircle to the starting point, runs again through the straight course, then makes a semicircle in the opposite direction to complete a full, figure-eight circuit. </a:t>
            </a:r>
          </a:p>
          <a:p>
            <a:pPr lvl="1" algn="just"/>
            <a:r>
              <a:rPr lang="en-US" sz="2400" dirty="0"/>
              <a:t>While running the straight</a:t>
            </a:r>
          </a:p>
          <a:p>
            <a:pPr marL="402336" lvl="1" indent="0" algn="just">
              <a:buNone/>
            </a:pPr>
            <a:r>
              <a:rPr lang="en-US" sz="2400" dirty="0"/>
              <a:t>-line course of the dance, </a:t>
            </a:r>
          </a:p>
          <a:p>
            <a:pPr marL="402336" lvl="1" indent="0" algn="just">
              <a:buNone/>
            </a:pPr>
            <a:r>
              <a:rPr lang="en-US" sz="2400" dirty="0"/>
              <a:t>the bee wags abdomen,  </a:t>
            </a:r>
          </a:p>
          <a:p>
            <a:pPr marL="402336" lvl="1" indent="0" algn="just">
              <a:buNone/>
            </a:pPr>
            <a:r>
              <a:rPr lang="en-US" sz="2400" dirty="0"/>
              <a:t>vigorously sideways.</a:t>
            </a:r>
          </a:p>
          <a:p>
            <a:pPr lvl="1" algn="just"/>
            <a:r>
              <a:rPr lang="en-US" sz="2000" dirty="0"/>
              <a:t>The angle that the bee adopts, </a:t>
            </a:r>
          </a:p>
          <a:p>
            <a:pPr marL="402336" lvl="1" indent="0" algn="just">
              <a:buNone/>
            </a:pPr>
            <a:r>
              <a:rPr lang="en-US" sz="2000" dirty="0"/>
              <a:t>relative to vertical represents </a:t>
            </a:r>
          </a:p>
          <a:p>
            <a:pPr marL="402336" lvl="1" indent="0" algn="just">
              <a:buNone/>
            </a:pPr>
            <a:r>
              <a:rPr lang="en-US" sz="2000" dirty="0"/>
              <a:t>angle in which  food is found.</a:t>
            </a:r>
          </a:p>
          <a:p>
            <a:endParaRPr lang="en-US" dirty="0"/>
          </a:p>
        </p:txBody>
      </p:sp>
      <p:pic>
        <p:nvPicPr>
          <p:cNvPr id="4" name="Picture 4" descr="http://arthurevans.files.wordpress.com/2010/10/the-waggle-dan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424" y="2362200"/>
            <a:ext cx="3737176" cy="43849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WAGGLE DANCE OF HONEYBEE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52400"/>
            <a:ext cx="8001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nline GIF to MP4 Video converter">
            <a:hlinkClick r:id="" action="ppaction://media"/>
            <a:extLst>
              <a:ext uri="{FF2B5EF4-FFF2-40B4-BE49-F238E27FC236}">
                <a16:creationId xmlns:a16="http://schemas.microsoft.com/office/drawing/2014/main" id="{3DFEF99C-8A9E-27AF-6B2B-585A74E190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219199"/>
            <a:ext cx="5943600" cy="527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1055</TotalTime>
  <Words>1246</Words>
  <Application>Microsoft Office PowerPoint</Application>
  <PresentationFormat>On-screen Show (4:3)</PresentationFormat>
  <Paragraphs>142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</vt:lpstr>
      <vt:lpstr>Verdana</vt:lpstr>
      <vt:lpstr>Wingdings 2</vt:lpstr>
      <vt:lpstr>Solstice</vt:lpstr>
      <vt:lpstr>ANIMAL COMMUNICATION</vt:lpstr>
      <vt:lpstr>INTRODUCTION</vt:lpstr>
      <vt:lpstr>TYPES OF COMMUNICATION</vt:lpstr>
      <vt:lpstr>BASIC COMPONENTS</vt:lpstr>
      <vt:lpstr>VISUAL COMMUNICATION</vt:lpstr>
      <vt:lpstr>EXAMPLES </vt:lpstr>
      <vt:lpstr>PowerPoint Presentation</vt:lpstr>
      <vt:lpstr>PowerPoint Presentation</vt:lpstr>
      <vt:lpstr>WAGGLE DANCE OF HONEYBEE</vt:lpstr>
      <vt:lpstr>PowerPoint Presentation</vt:lpstr>
      <vt:lpstr>PowerPoint Presentation</vt:lpstr>
      <vt:lpstr>PowerPoint Presentation</vt:lpstr>
      <vt:lpstr>PowerPoint Presentation</vt:lpstr>
      <vt:lpstr>AUDITORY COMMUNICATION</vt:lpstr>
      <vt:lpstr>EXAMPLES</vt:lpstr>
      <vt:lpstr>ODOUR OR CHEMICAL COMMUNICATION</vt:lpstr>
      <vt:lpstr>EXAMPLES</vt:lpstr>
      <vt:lpstr>TACTILE  COMMUNICATION</vt:lpstr>
      <vt:lpstr>ELECTRICAL SIGNALS</vt:lpstr>
      <vt:lpstr>FUNCTIONS OF COMMUNICATION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COMMUNICATION</dc:title>
  <dc:creator>user</dc:creator>
  <cp:lastModifiedBy>Shozab Seemab Khan</cp:lastModifiedBy>
  <cp:revision>223</cp:revision>
  <dcterms:created xsi:type="dcterms:W3CDTF">2012-08-15T06:54:58Z</dcterms:created>
  <dcterms:modified xsi:type="dcterms:W3CDTF">2025-02-11T06:53:46Z</dcterms:modified>
</cp:coreProperties>
</file>