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2" r:id="rId1"/>
  </p:sldMasterIdLst>
  <p:notesMasterIdLst>
    <p:notesMasterId r:id="rId22"/>
  </p:notesMasterIdLst>
  <p:sldIdLst>
    <p:sldId id="256" r:id="rId2"/>
    <p:sldId id="390" r:id="rId3"/>
    <p:sldId id="384" r:id="rId4"/>
    <p:sldId id="397" r:id="rId5"/>
    <p:sldId id="398" r:id="rId6"/>
    <p:sldId id="399" r:id="rId7"/>
    <p:sldId id="385" r:id="rId8"/>
    <p:sldId id="364" r:id="rId9"/>
    <p:sldId id="386" r:id="rId10"/>
    <p:sldId id="365" r:id="rId11"/>
    <p:sldId id="366" r:id="rId12"/>
    <p:sldId id="387" r:id="rId13"/>
    <p:sldId id="391" r:id="rId14"/>
    <p:sldId id="392" r:id="rId15"/>
    <p:sldId id="393" r:id="rId16"/>
    <p:sldId id="394" r:id="rId17"/>
    <p:sldId id="395" r:id="rId18"/>
    <p:sldId id="396" r:id="rId19"/>
    <p:sldId id="388" r:id="rId20"/>
    <p:sldId id="377" r:id="rId21"/>
  </p:sldIdLst>
  <p:sldSz cx="10764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3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291" autoAdjust="0"/>
  </p:normalViewPr>
  <p:slideViewPr>
    <p:cSldViewPr>
      <p:cViewPr varScale="1">
        <p:scale>
          <a:sx n="68" d="100"/>
          <a:sy n="68" d="100"/>
        </p:scale>
        <p:origin x="1098" y="78"/>
      </p:cViewPr>
      <p:guideLst>
        <p:guide orient="horz" pos="2160"/>
        <p:guide pos="3391"/>
      </p:guideLst>
    </p:cSldViewPr>
  </p:slideViewPr>
  <p:outlineViewPr>
    <p:cViewPr>
      <p:scale>
        <a:sx n="33" d="100"/>
        <a:sy n="33" d="100"/>
      </p:scale>
      <p:origin x="0" y="-204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DFBB3B-1513-4D12-B4AA-4C67F07043BF}" type="datetimeFigureOut">
              <a:rPr lang="en-IN" smtClean="0"/>
              <a:t>22-04-2025</a:t>
            </a:fld>
            <a:endParaRPr lang="en-IN"/>
          </a:p>
        </p:txBody>
      </p:sp>
      <p:sp>
        <p:nvSpPr>
          <p:cNvPr id="4" name="Slide Image Placeholder 3"/>
          <p:cNvSpPr>
            <a:spLocks noGrp="1" noRot="1" noChangeAspect="1"/>
          </p:cNvSpPr>
          <p:nvPr>
            <p:ph type="sldImg" idx="2"/>
          </p:nvPr>
        </p:nvSpPr>
        <p:spPr>
          <a:xfrm>
            <a:off x="738188" y="685800"/>
            <a:ext cx="5381625"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672E55-3CA1-4572-B681-FD76F4575053}" type="slidenum">
              <a:rPr lang="en-IN" smtClean="0"/>
              <a:t>‹#›</a:t>
            </a:fld>
            <a:endParaRPr lang="en-IN"/>
          </a:p>
        </p:txBody>
      </p:sp>
    </p:spTree>
    <p:extLst>
      <p:ext uri="{BB962C8B-B14F-4D97-AF65-F5344CB8AC3E}">
        <p14:creationId xmlns:p14="http://schemas.microsoft.com/office/powerpoint/2010/main" val="3889205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GABA: Gamma-aminobutyric acid, EPSP: excitatory postsynaptic potential, IPSP: inhibitory postsynaptic potential, Nor-Epinephrine</a:t>
            </a:r>
          </a:p>
        </p:txBody>
      </p:sp>
      <p:sp>
        <p:nvSpPr>
          <p:cNvPr id="4" name="Slide Number Placeholder 3"/>
          <p:cNvSpPr>
            <a:spLocks noGrp="1"/>
          </p:cNvSpPr>
          <p:nvPr>
            <p:ph type="sldNum" sz="quarter" idx="5"/>
          </p:nvPr>
        </p:nvSpPr>
        <p:spPr/>
        <p:txBody>
          <a:bodyPr/>
          <a:lstStyle/>
          <a:p>
            <a:fld id="{B9672E55-3CA1-4572-B681-FD76F4575053}" type="slidenum">
              <a:rPr lang="en-IN" smtClean="0"/>
              <a:t>7</a:t>
            </a:fld>
            <a:endParaRPr lang="en-IN"/>
          </a:p>
        </p:txBody>
      </p:sp>
    </p:spTree>
    <p:extLst>
      <p:ext uri="{BB962C8B-B14F-4D97-AF65-F5344CB8AC3E}">
        <p14:creationId xmlns:p14="http://schemas.microsoft.com/office/powerpoint/2010/main" val="1223087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α-</a:t>
            </a:r>
            <a:r>
              <a:rPr lang="en-US" dirty="0"/>
              <a:t>amino-3-hydroxy-5-methyl-4-isoxazolepropionic acid receptor, N-methyl-D-aspartate receptor, </a:t>
            </a:r>
            <a:r>
              <a:rPr lang="el-GR" dirty="0"/>
              <a:t>γ-</a:t>
            </a:r>
            <a:r>
              <a:rPr lang="en-US" dirty="0"/>
              <a:t>Aminobutyric acid type A receptor D1-5 Dopamine</a:t>
            </a:r>
          </a:p>
        </p:txBody>
      </p:sp>
      <p:sp>
        <p:nvSpPr>
          <p:cNvPr id="4" name="Slide Number Placeholder 3"/>
          <p:cNvSpPr>
            <a:spLocks noGrp="1"/>
          </p:cNvSpPr>
          <p:nvPr>
            <p:ph type="sldNum" sz="quarter" idx="5"/>
          </p:nvPr>
        </p:nvSpPr>
        <p:spPr/>
        <p:txBody>
          <a:bodyPr/>
          <a:lstStyle/>
          <a:p>
            <a:fld id="{B9672E55-3CA1-4572-B681-FD76F4575053}" type="slidenum">
              <a:rPr lang="en-IN" smtClean="0"/>
              <a:t>9</a:t>
            </a:fld>
            <a:endParaRPr lang="en-IN"/>
          </a:p>
        </p:txBody>
      </p:sp>
    </p:spTree>
    <p:extLst>
      <p:ext uri="{BB962C8B-B14F-4D97-AF65-F5344CB8AC3E}">
        <p14:creationId xmlns:p14="http://schemas.microsoft.com/office/powerpoint/2010/main" val="3078132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Increasing a neuron's firing chance means raising the probability that the neuron will generate an electrical signal, called an action potential</a:t>
            </a:r>
          </a:p>
        </p:txBody>
      </p:sp>
      <p:sp>
        <p:nvSpPr>
          <p:cNvPr id="4" name="Slide Number Placeholder 3"/>
          <p:cNvSpPr>
            <a:spLocks noGrp="1"/>
          </p:cNvSpPr>
          <p:nvPr>
            <p:ph type="sldNum" sz="quarter" idx="5"/>
          </p:nvPr>
        </p:nvSpPr>
        <p:spPr/>
        <p:txBody>
          <a:bodyPr/>
          <a:lstStyle/>
          <a:p>
            <a:fld id="{B9672E55-3CA1-4572-B681-FD76F4575053}" type="slidenum">
              <a:rPr lang="en-IN" smtClean="0"/>
              <a:t>19</a:t>
            </a:fld>
            <a:endParaRPr lang="en-IN"/>
          </a:p>
        </p:txBody>
      </p:sp>
    </p:spTree>
    <p:extLst>
      <p:ext uri="{BB962C8B-B14F-4D97-AF65-F5344CB8AC3E}">
        <p14:creationId xmlns:p14="http://schemas.microsoft.com/office/powerpoint/2010/main" val="1661904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525019" y="3200400"/>
            <a:ext cx="7535387"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4/22/2025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74086" y="1449304"/>
            <a:ext cx="10620668"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4086" y="1396720"/>
            <a:ext cx="10620668"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74086" y="2976649"/>
            <a:ext cx="10620668"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38242" y="1505931"/>
            <a:ext cx="9688354"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04508" y="274642"/>
            <a:ext cx="2368264"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076484" y="274641"/>
            <a:ext cx="654861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076484" y="1447800"/>
            <a:ext cx="9150112"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850348" y="952501"/>
            <a:ext cx="9150112"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850348" y="2547938"/>
            <a:ext cx="9150112"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4/22/2025</a:t>
            </a:fld>
            <a:endParaRPr lang="en-US"/>
          </a:p>
        </p:txBody>
      </p:sp>
      <p:sp>
        <p:nvSpPr>
          <p:cNvPr id="5" name="Footer Placeholder 4"/>
          <p:cNvSpPr>
            <a:spLocks noGrp="1"/>
          </p:cNvSpPr>
          <p:nvPr>
            <p:ph type="ftr" sz="quarter" idx="11"/>
          </p:nvPr>
        </p:nvSpPr>
        <p:spPr>
          <a:xfrm>
            <a:off x="941923" y="6172200"/>
            <a:ext cx="4709617" cy="457200"/>
          </a:xfrm>
        </p:spPr>
        <p:txBody>
          <a:bodyPr/>
          <a:lstStyle/>
          <a:p>
            <a:endParaRPr lang="en-US"/>
          </a:p>
        </p:txBody>
      </p:sp>
      <p:sp>
        <p:nvSpPr>
          <p:cNvPr id="7" name="Rectangle 6"/>
          <p:cNvSpPr/>
          <p:nvPr/>
        </p:nvSpPr>
        <p:spPr>
          <a:xfrm flipV="1">
            <a:off x="81716" y="2376830"/>
            <a:ext cx="10611224"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81403" y="2341476"/>
            <a:ext cx="10611537"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80414" y="2468880"/>
            <a:ext cx="10612526"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076484"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808527"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6484" y="273050"/>
            <a:ext cx="9150112"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07648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83095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07648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583095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0764838"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076484" y="273050"/>
            <a:ext cx="9150112"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076484" y="1600200"/>
            <a:ext cx="2242675"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498572" y="1600200"/>
            <a:ext cx="6728024"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6484" y="4900550"/>
            <a:ext cx="861187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076484" y="5445825"/>
            <a:ext cx="861187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4/22/2025</a:t>
            </a:fld>
            <a:endParaRPr lang="en-US"/>
          </a:p>
        </p:txBody>
      </p:sp>
      <p:sp>
        <p:nvSpPr>
          <p:cNvPr id="6" name="Footer Placeholder 5"/>
          <p:cNvSpPr>
            <a:spLocks noGrp="1"/>
          </p:cNvSpPr>
          <p:nvPr>
            <p:ph type="ftr" sz="quarter" idx="11"/>
          </p:nvPr>
        </p:nvSpPr>
        <p:spPr>
          <a:xfrm>
            <a:off x="1076484" y="6172200"/>
            <a:ext cx="4575056" cy="457200"/>
          </a:xfrm>
        </p:spPr>
        <p:txBody>
          <a:bodyPr/>
          <a:lstStyle/>
          <a:p>
            <a:endParaRPr lang="en-US"/>
          </a:p>
        </p:txBody>
      </p:sp>
      <p:sp>
        <p:nvSpPr>
          <p:cNvPr id="7" name="Slide Number Placeholder 6"/>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
        <p:nvSpPr>
          <p:cNvPr id="11" name="Rectangle 10"/>
          <p:cNvSpPr/>
          <p:nvPr/>
        </p:nvSpPr>
        <p:spPr>
          <a:xfrm flipV="1">
            <a:off x="80415" y="4683555"/>
            <a:ext cx="1060336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80652" y="4650475"/>
            <a:ext cx="1060312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80655" y="4773225"/>
            <a:ext cx="10603126"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80417" y="66676"/>
            <a:ext cx="10597518"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076484" y="274638"/>
            <a:ext cx="9150112"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076484" y="1447800"/>
            <a:ext cx="9150112"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7266266" y="6191250"/>
            <a:ext cx="2915477"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4/22/2025</a:t>
            </a:fld>
            <a:endParaRPr lang="en-US"/>
          </a:p>
        </p:txBody>
      </p:sp>
      <p:sp>
        <p:nvSpPr>
          <p:cNvPr id="3" name="Footer Placeholder 2"/>
          <p:cNvSpPr>
            <a:spLocks noGrp="1"/>
          </p:cNvSpPr>
          <p:nvPr>
            <p:ph type="ftr" sz="quarter" idx="3"/>
          </p:nvPr>
        </p:nvSpPr>
        <p:spPr>
          <a:xfrm>
            <a:off x="1076484" y="6172200"/>
            <a:ext cx="4664763"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72237" y="6210300"/>
            <a:ext cx="538242"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20219" y="4038600"/>
            <a:ext cx="4495799" cy="1066800"/>
          </a:xfrm>
        </p:spPr>
        <p:txBody>
          <a:bodyPr>
            <a:normAutofit lnSpcReduction="10000"/>
          </a:bodyPr>
          <a:lstStyle/>
          <a:p>
            <a:r>
              <a:rPr lang="en-IN" sz="3200" b="1" dirty="0">
                <a:solidFill>
                  <a:schemeClr val="tx1"/>
                </a:solidFill>
              </a:rPr>
              <a:t>By: Shozab Seemab Khan</a:t>
            </a:r>
          </a:p>
          <a:p>
            <a:r>
              <a:rPr lang="en-IN" sz="3200" b="1" dirty="0">
                <a:solidFill>
                  <a:schemeClr val="tx1"/>
                </a:solidFill>
              </a:rPr>
              <a:t>(PhD Zoology Scholar)</a:t>
            </a:r>
          </a:p>
          <a:p>
            <a:endParaRPr lang="en-IN" sz="3200" b="1" dirty="0">
              <a:solidFill>
                <a:schemeClr val="tx1"/>
              </a:solidFill>
            </a:endParaRPr>
          </a:p>
        </p:txBody>
      </p:sp>
      <p:sp>
        <p:nvSpPr>
          <p:cNvPr id="2" name="Title 1"/>
          <p:cNvSpPr>
            <a:spLocks noGrp="1"/>
          </p:cNvSpPr>
          <p:nvPr>
            <p:ph type="ctrTitle"/>
          </p:nvPr>
        </p:nvSpPr>
        <p:spPr>
          <a:xfrm>
            <a:off x="538242" y="1524002"/>
            <a:ext cx="9688354" cy="1451959"/>
          </a:xfrm>
        </p:spPr>
        <p:txBody>
          <a:bodyPr>
            <a:normAutofit fontScale="90000"/>
          </a:bodyPr>
          <a:lstStyle/>
          <a:p>
            <a:r>
              <a:rPr lang="en-IN" sz="5400" b="1" dirty="0">
                <a:latin typeface="Times New Roman" pitchFamily="18" charset="0"/>
                <a:cs typeface="Times New Roman" pitchFamily="18" charset="0"/>
              </a:rPr>
              <a:t>Neurotransmitters, </a:t>
            </a:r>
            <a:r>
              <a:rPr lang="en-IN" sz="5400" b="1">
                <a:latin typeface="Times New Roman" pitchFamily="18" charset="0"/>
                <a:cs typeface="Times New Roman" pitchFamily="18" charset="0"/>
              </a:rPr>
              <a:t>Synaptic Receptors, EPSP and IPSP </a:t>
            </a:r>
            <a:endParaRPr lang="en-IN" sz="5400" b="1" dirty="0">
              <a:latin typeface="Times New Roman" pitchFamily="18" charset="0"/>
              <a:cs typeface="Times New Roman" pitchFamily="18" charset="0"/>
            </a:endParaRPr>
          </a:p>
        </p:txBody>
      </p:sp>
      <p:sp>
        <p:nvSpPr>
          <p:cNvPr id="4" name="Subtitle 2">
            <a:extLst>
              <a:ext uri="{FF2B5EF4-FFF2-40B4-BE49-F238E27FC236}">
                <a16:creationId xmlns:a16="http://schemas.microsoft.com/office/drawing/2014/main" id="{39978E7D-6872-CD77-FB71-BD9B01DE66CF}"/>
              </a:ext>
            </a:extLst>
          </p:cNvPr>
          <p:cNvSpPr txBox="1">
            <a:spLocks/>
          </p:cNvSpPr>
          <p:nvPr/>
        </p:nvSpPr>
        <p:spPr>
          <a:xfrm>
            <a:off x="1877219" y="6019800"/>
            <a:ext cx="7010400" cy="60960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rgbClr val="C00000"/>
                </a:solidFill>
              </a:rPr>
              <a:t>ABAIDULLAH COLLEGE PAKPATTAN</a:t>
            </a:r>
          </a:p>
        </p:txBody>
      </p:sp>
      <p:sp>
        <p:nvSpPr>
          <p:cNvPr id="5" name="Subtitle 2">
            <a:extLst>
              <a:ext uri="{FF2B5EF4-FFF2-40B4-BE49-F238E27FC236}">
                <a16:creationId xmlns:a16="http://schemas.microsoft.com/office/drawing/2014/main" id="{4C44ED0D-D3A9-25EB-CCDB-8A0D3EC5EF79}"/>
              </a:ext>
            </a:extLst>
          </p:cNvPr>
          <p:cNvSpPr txBox="1">
            <a:spLocks/>
          </p:cNvSpPr>
          <p:nvPr/>
        </p:nvSpPr>
        <p:spPr>
          <a:xfrm>
            <a:off x="1267619" y="228600"/>
            <a:ext cx="8153400" cy="1066800"/>
          </a:xfrm>
          <a:prstGeom prst="rect">
            <a:avLst/>
          </a:prstGeom>
        </p:spPr>
        <p:txBody>
          <a:bodyPr>
            <a:normAutofit fontScale="92500" lnSpcReduction="10000"/>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chemeClr val="tx1"/>
                </a:solidFill>
              </a:rPr>
              <a:t>Subject: Physiology of Coordination</a:t>
            </a:r>
          </a:p>
          <a:p>
            <a:r>
              <a:rPr lang="en-IN" sz="3200" b="1" dirty="0">
                <a:solidFill>
                  <a:schemeClr val="tx1"/>
                </a:solidFill>
              </a:rPr>
              <a:t>(BS Zoology 6th Semester)</a:t>
            </a:r>
          </a:p>
          <a:p>
            <a:endParaRPr lang="en-IN" sz="3200" b="1" dirty="0">
              <a:solidFill>
                <a:schemeClr val="tx1"/>
              </a:solidFill>
            </a:endParaRPr>
          </a:p>
        </p:txBody>
      </p:sp>
    </p:spTree>
    <p:extLst>
      <p:ext uri="{BB962C8B-B14F-4D97-AF65-F5344CB8AC3E}">
        <p14:creationId xmlns:p14="http://schemas.microsoft.com/office/powerpoint/2010/main" val="3304214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586B0-02F3-E856-E92B-AE70CA4FB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4E2BFE-4B3B-258B-2514-735522A83557}"/>
              </a:ext>
            </a:extLst>
          </p:cNvPr>
          <p:cNvSpPr>
            <a:spLocks noGrp="1"/>
          </p:cNvSpPr>
          <p:nvPr>
            <p:ph type="title"/>
          </p:nvPr>
        </p:nvSpPr>
        <p:spPr>
          <a:xfrm>
            <a:off x="369683" y="76200"/>
            <a:ext cx="9688354" cy="762000"/>
          </a:xfrm>
        </p:spPr>
        <p:txBody>
          <a:bodyPr>
            <a:normAutofit fontScale="90000"/>
          </a:bodyPr>
          <a:lstStyle/>
          <a:p>
            <a:r>
              <a:rPr lang="en-US" b="1" dirty="0">
                <a:solidFill>
                  <a:schemeClr val="tx1"/>
                </a:solidFill>
                <a:latin typeface="+mn-lt"/>
              </a:rPr>
              <a:t>⚡ Excitatory Postsynaptic Potentials (EPSPs)</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735A3F65-0E47-50D4-121B-B77EB2CCE65F}"/>
              </a:ext>
            </a:extLst>
          </p:cNvPr>
          <p:cNvSpPr>
            <a:spLocks noGrp="1"/>
          </p:cNvSpPr>
          <p:nvPr>
            <p:ph sz="quarter" idx="1"/>
          </p:nvPr>
        </p:nvSpPr>
        <p:spPr>
          <a:xfrm>
            <a:off x="200819" y="838200"/>
            <a:ext cx="10363200" cy="5791200"/>
          </a:xfrm>
        </p:spPr>
        <p:txBody>
          <a:bodyPr>
            <a:normAutofit/>
          </a:bodyPr>
          <a:lstStyle/>
          <a:p>
            <a:pPr algn="just"/>
            <a:r>
              <a:rPr lang="en-US" sz="4400" dirty="0">
                <a:cs typeface="Times New Roman" pitchFamily="18" charset="0"/>
              </a:rPr>
              <a:t>📌 What is an EPSP?</a:t>
            </a:r>
          </a:p>
          <a:p>
            <a:pPr algn="just"/>
            <a:r>
              <a:rPr lang="en-US" sz="4400" dirty="0">
                <a:cs typeface="Times New Roman" pitchFamily="18" charset="0"/>
              </a:rPr>
              <a:t>An EPSP is a temporary depolarization of the postsynaptic membrane caused by the inflow of positively charged ions (usually Na⁺ or Ca²⁺) after neurotransmitter binding.</a:t>
            </a:r>
          </a:p>
          <a:p>
            <a:pPr algn="just"/>
            <a:r>
              <a:rPr lang="en-US" sz="4400" dirty="0">
                <a:cs typeface="Times New Roman" pitchFamily="18" charset="0"/>
              </a:rPr>
              <a:t>This makes the membrane potential less negative and brings it closer to threshold, making the neuron more likely to fire an action potential.</a:t>
            </a:r>
          </a:p>
        </p:txBody>
      </p:sp>
    </p:spTree>
    <p:extLst>
      <p:ext uri="{BB962C8B-B14F-4D97-AF65-F5344CB8AC3E}">
        <p14:creationId xmlns:p14="http://schemas.microsoft.com/office/powerpoint/2010/main" val="2780423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68DF4-F291-4FEE-93EF-38B1F81F38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F27A17-8235-2575-5673-AD43B676BCB6}"/>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How an EPSP Occurs:</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1CF6F097-1A91-6D1E-BC58-4ACEC5F0D991}"/>
              </a:ext>
            </a:extLst>
          </p:cNvPr>
          <p:cNvSpPr>
            <a:spLocks noGrp="1"/>
          </p:cNvSpPr>
          <p:nvPr>
            <p:ph sz="quarter" idx="1"/>
          </p:nvPr>
        </p:nvSpPr>
        <p:spPr>
          <a:xfrm>
            <a:off x="200819" y="838200"/>
            <a:ext cx="10363200" cy="5791200"/>
          </a:xfrm>
        </p:spPr>
        <p:txBody>
          <a:bodyPr>
            <a:normAutofit fontScale="92500" lnSpcReduction="20000"/>
          </a:bodyPr>
          <a:lstStyle/>
          <a:p>
            <a:pPr algn="just"/>
            <a:r>
              <a:rPr lang="en-US" sz="4400" dirty="0">
                <a:cs typeface="Times New Roman" pitchFamily="18" charset="0"/>
              </a:rPr>
              <a:t>1.	Excitatory neurotransmitter (e.g., glutamate) is released.</a:t>
            </a:r>
          </a:p>
          <a:p>
            <a:pPr algn="just"/>
            <a:r>
              <a:rPr lang="en-US" sz="4400" dirty="0">
                <a:cs typeface="Times New Roman" pitchFamily="18" charset="0"/>
              </a:rPr>
              <a:t>2.	Binds to ionotropic receptors on postsynaptic membrane.</a:t>
            </a:r>
          </a:p>
          <a:p>
            <a:pPr algn="just"/>
            <a:r>
              <a:rPr lang="en-US" sz="4400" dirty="0">
                <a:cs typeface="Times New Roman" pitchFamily="18" charset="0"/>
              </a:rPr>
              <a:t>3.	Ion channels open, allowing Na⁺ (and sometimes Ca²⁺) to enter.</a:t>
            </a:r>
          </a:p>
          <a:p>
            <a:pPr algn="just"/>
            <a:r>
              <a:rPr lang="en-US" sz="4400" dirty="0">
                <a:cs typeface="Times New Roman" pitchFamily="18" charset="0"/>
              </a:rPr>
              <a:t>4.	The inside of the postsynaptic cell becomes more positive.</a:t>
            </a:r>
          </a:p>
          <a:p>
            <a:pPr algn="just"/>
            <a:r>
              <a:rPr lang="en-US" sz="4400" dirty="0">
                <a:cs typeface="Times New Roman" pitchFamily="18" charset="0"/>
              </a:rPr>
              <a:t>5.	If enough EPSPs summate, they can trigger an action potential in the postsynaptic neuron.</a:t>
            </a:r>
          </a:p>
        </p:txBody>
      </p:sp>
    </p:spTree>
    <p:extLst>
      <p:ext uri="{BB962C8B-B14F-4D97-AF65-F5344CB8AC3E}">
        <p14:creationId xmlns:p14="http://schemas.microsoft.com/office/powerpoint/2010/main" val="97941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E6048-07A2-052D-FB52-E38A6D7A14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641166-4B3F-FD3E-5830-B78B2E6C49B2}"/>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EPSP Characteristics:</a:t>
            </a:r>
            <a:endParaRPr lang="en-IN" b="1" dirty="0">
              <a:solidFill>
                <a:schemeClr val="tx1"/>
              </a:solidFill>
              <a:latin typeface="+mn-lt"/>
            </a:endParaRPr>
          </a:p>
        </p:txBody>
      </p:sp>
      <p:graphicFrame>
        <p:nvGraphicFramePr>
          <p:cNvPr id="3" name="Table 2">
            <a:extLst>
              <a:ext uri="{FF2B5EF4-FFF2-40B4-BE49-F238E27FC236}">
                <a16:creationId xmlns:a16="http://schemas.microsoft.com/office/drawing/2014/main" id="{05CDA4E2-7D21-D888-F37E-C1D18941F007}"/>
              </a:ext>
            </a:extLst>
          </p:cNvPr>
          <p:cNvGraphicFramePr>
            <a:graphicFrameLocks noGrp="1"/>
          </p:cNvGraphicFramePr>
          <p:nvPr>
            <p:extLst>
              <p:ext uri="{D42A27DB-BD31-4B8C-83A1-F6EECF244321}">
                <p14:modId xmlns:p14="http://schemas.microsoft.com/office/powerpoint/2010/main" val="538040695"/>
              </p:ext>
            </p:extLst>
          </p:nvPr>
        </p:nvGraphicFramePr>
        <p:xfrm>
          <a:off x="124619" y="838200"/>
          <a:ext cx="10515600" cy="5867401"/>
        </p:xfrm>
        <a:graphic>
          <a:graphicData uri="http://schemas.openxmlformats.org/drawingml/2006/table">
            <a:tbl>
              <a:tblPr firstRow="1" firstCol="1" bandRow="1">
                <a:tableStyleId>{5C22544A-7EE6-4342-B048-85BDC9FD1C3A}</a:tableStyleId>
              </a:tblPr>
              <a:tblGrid>
                <a:gridCol w="3657600">
                  <a:extLst>
                    <a:ext uri="{9D8B030D-6E8A-4147-A177-3AD203B41FA5}">
                      <a16:colId xmlns:a16="http://schemas.microsoft.com/office/drawing/2014/main" val="3750624063"/>
                    </a:ext>
                  </a:extLst>
                </a:gridCol>
                <a:gridCol w="6858000">
                  <a:extLst>
                    <a:ext uri="{9D8B030D-6E8A-4147-A177-3AD203B41FA5}">
                      <a16:colId xmlns:a16="http://schemas.microsoft.com/office/drawing/2014/main" val="4038845103"/>
                    </a:ext>
                  </a:extLst>
                </a:gridCol>
              </a:tblGrid>
              <a:tr h="842306">
                <a:tc>
                  <a:txBody>
                    <a:bodyPr/>
                    <a:lstStyle/>
                    <a:p>
                      <a:pPr marL="0" marR="0" algn="ctr">
                        <a:lnSpc>
                          <a:spcPct val="115000"/>
                        </a:lnSpc>
                        <a:spcAft>
                          <a:spcPts val="800"/>
                        </a:spcAft>
                        <a:buNone/>
                      </a:pPr>
                      <a:r>
                        <a:rPr lang="en-US" sz="3200" kern="100">
                          <a:effectLst/>
                        </a:rPr>
                        <a:t>Feature</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Description</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4218642783"/>
                  </a:ext>
                </a:extLst>
              </a:tr>
              <a:tr h="842306">
                <a:tc>
                  <a:txBody>
                    <a:bodyPr/>
                    <a:lstStyle/>
                    <a:p>
                      <a:pPr marL="0" marR="0" algn="ctr">
                        <a:lnSpc>
                          <a:spcPct val="115000"/>
                        </a:lnSpc>
                        <a:spcAft>
                          <a:spcPts val="800"/>
                        </a:spcAft>
                        <a:buNone/>
                      </a:pPr>
                      <a:r>
                        <a:rPr lang="en-US" sz="3200" kern="100">
                          <a:effectLst/>
                        </a:rPr>
                        <a:t>Type of Potential</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Graded (not all-or-none like action potentials)</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326027629"/>
                  </a:ext>
                </a:extLst>
              </a:tr>
              <a:tr h="842306">
                <a:tc>
                  <a:txBody>
                    <a:bodyPr/>
                    <a:lstStyle/>
                    <a:p>
                      <a:pPr marL="0" marR="0" algn="ctr">
                        <a:lnSpc>
                          <a:spcPct val="115000"/>
                        </a:lnSpc>
                        <a:spcAft>
                          <a:spcPts val="800"/>
                        </a:spcAft>
                        <a:buNone/>
                      </a:pPr>
                      <a:r>
                        <a:rPr lang="en-US" sz="3200" kern="100">
                          <a:effectLst/>
                        </a:rPr>
                        <a:t>Duration</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Short (milliseconds)</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275181438"/>
                  </a:ext>
                </a:extLst>
              </a:tr>
              <a:tr h="842306">
                <a:tc>
                  <a:txBody>
                    <a:bodyPr/>
                    <a:lstStyle/>
                    <a:p>
                      <a:pPr marL="0" marR="0" algn="ctr">
                        <a:lnSpc>
                          <a:spcPct val="115000"/>
                        </a:lnSpc>
                        <a:spcAft>
                          <a:spcPts val="800"/>
                        </a:spcAft>
                        <a:buNone/>
                      </a:pPr>
                      <a:r>
                        <a:rPr lang="en-US" sz="3200" kern="100">
                          <a:effectLst/>
                        </a:rPr>
                        <a:t>Location</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Dendrites and cell body</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173865363"/>
                  </a:ext>
                </a:extLst>
              </a:tr>
              <a:tr h="1655871">
                <a:tc>
                  <a:txBody>
                    <a:bodyPr/>
                    <a:lstStyle/>
                    <a:p>
                      <a:pPr marL="0" marR="0" algn="ctr">
                        <a:lnSpc>
                          <a:spcPct val="115000"/>
                        </a:lnSpc>
                        <a:spcAft>
                          <a:spcPts val="800"/>
                        </a:spcAft>
                        <a:buNone/>
                      </a:pPr>
                      <a:r>
                        <a:rPr lang="en-US" sz="3200" kern="100">
                          <a:effectLst/>
                        </a:rPr>
                        <a:t>Strength</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Depends on the amount of neurotransmitter and receptor activity</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389819337"/>
                  </a:ext>
                </a:extLst>
              </a:tr>
              <a:tr h="842306">
                <a:tc>
                  <a:txBody>
                    <a:bodyPr/>
                    <a:lstStyle/>
                    <a:p>
                      <a:pPr marL="0" marR="0" algn="ctr">
                        <a:lnSpc>
                          <a:spcPct val="115000"/>
                        </a:lnSpc>
                        <a:spcAft>
                          <a:spcPts val="800"/>
                        </a:spcAft>
                        <a:buNone/>
                      </a:pPr>
                      <a:r>
                        <a:rPr lang="en-US" sz="3200" kern="100">
                          <a:effectLst/>
                        </a:rPr>
                        <a:t>Reversibility</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Yes – returns to resting membrane potential</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351065252"/>
                  </a:ext>
                </a:extLst>
              </a:tr>
            </a:tbl>
          </a:graphicData>
        </a:graphic>
      </p:graphicFrame>
    </p:spTree>
    <p:extLst>
      <p:ext uri="{BB962C8B-B14F-4D97-AF65-F5344CB8AC3E}">
        <p14:creationId xmlns:p14="http://schemas.microsoft.com/office/powerpoint/2010/main" val="1679350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CE034-733A-6583-67BD-797BBBCED6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0B94A5-16E7-A6D4-47B5-C65E4FD9A44D}"/>
              </a:ext>
            </a:extLst>
          </p:cNvPr>
          <p:cNvSpPr>
            <a:spLocks noGrp="1"/>
          </p:cNvSpPr>
          <p:nvPr>
            <p:ph type="title"/>
          </p:nvPr>
        </p:nvSpPr>
        <p:spPr>
          <a:xfrm>
            <a:off x="369683" y="76200"/>
            <a:ext cx="9688354" cy="762000"/>
          </a:xfrm>
        </p:spPr>
        <p:txBody>
          <a:bodyPr>
            <a:normAutofit fontScale="90000"/>
          </a:bodyPr>
          <a:lstStyle/>
          <a:p>
            <a:r>
              <a:rPr lang="en-US" b="1" dirty="0">
                <a:solidFill>
                  <a:schemeClr val="tx1"/>
                </a:solidFill>
                <a:latin typeface="+mn-lt"/>
              </a:rPr>
              <a:t>🧘 Inhibitory Postsynaptic Potentials (IPSPs)</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61CADAA3-82B8-6745-FA0C-FBB720B80B02}"/>
              </a:ext>
            </a:extLst>
          </p:cNvPr>
          <p:cNvSpPr>
            <a:spLocks noGrp="1"/>
          </p:cNvSpPr>
          <p:nvPr>
            <p:ph sz="quarter" idx="1"/>
          </p:nvPr>
        </p:nvSpPr>
        <p:spPr>
          <a:xfrm>
            <a:off x="200819" y="838200"/>
            <a:ext cx="10363200" cy="5791200"/>
          </a:xfrm>
        </p:spPr>
        <p:txBody>
          <a:bodyPr>
            <a:normAutofit lnSpcReduction="10000"/>
          </a:bodyPr>
          <a:lstStyle/>
          <a:p>
            <a:pPr algn="just"/>
            <a:r>
              <a:rPr lang="en-US" sz="4400" dirty="0">
                <a:cs typeface="Times New Roman" pitchFamily="18" charset="0"/>
              </a:rPr>
              <a:t>An Inhibitory Postsynaptic Potential (IPSP) is a kind of electrical signal that makes a neuron less likely to fire an action potential (transmit a nerve impulse).</a:t>
            </a:r>
          </a:p>
          <a:p>
            <a:pPr algn="just"/>
            <a:r>
              <a:rPr lang="en-US" sz="4400" dirty="0">
                <a:cs typeface="Times New Roman" pitchFamily="18" charset="0"/>
              </a:rPr>
              <a:t>🎯 </a:t>
            </a:r>
            <a:r>
              <a:rPr lang="en-US" sz="4400" b="1" dirty="0">
                <a:cs typeface="Times New Roman" pitchFamily="18" charset="0"/>
              </a:rPr>
              <a:t>Example:</a:t>
            </a:r>
          </a:p>
          <a:p>
            <a:pPr algn="just"/>
            <a:r>
              <a:rPr lang="en-US" sz="4400" dirty="0">
                <a:cs typeface="Times New Roman" pitchFamily="18" charset="0"/>
              </a:rPr>
              <a:t>A common inhibitory neurotransmitter is GABA (gamma-aminobutyric acid). When GABA binds to its receptor, it usually opens Cl⁻ channels, letting chloride ions in and creating an IPSP.</a:t>
            </a:r>
          </a:p>
        </p:txBody>
      </p:sp>
    </p:spTree>
    <p:extLst>
      <p:ext uri="{BB962C8B-B14F-4D97-AF65-F5344CB8AC3E}">
        <p14:creationId xmlns:p14="http://schemas.microsoft.com/office/powerpoint/2010/main" val="3040441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62868-AE7D-CA30-DDCB-1ECBAA84E6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C16980-6DA4-F164-F552-D1AC0E30083C}"/>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What happens during an IPSP?</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96D35619-FDBC-63E2-530C-74594E2C6E7E}"/>
              </a:ext>
            </a:extLst>
          </p:cNvPr>
          <p:cNvSpPr>
            <a:spLocks noGrp="1"/>
          </p:cNvSpPr>
          <p:nvPr>
            <p:ph sz="quarter" idx="1"/>
          </p:nvPr>
        </p:nvSpPr>
        <p:spPr>
          <a:xfrm>
            <a:off x="200819" y="838200"/>
            <a:ext cx="10363200" cy="5791200"/>
          </a:xfrm>
        </p:spPr>
        <p:txBody>
          <a:bodyPr>
            <a:normAutofit fontScale="92500" lnSpcReduction="20000"/>
          </a:bodyPr>
          <a:lstStyle/>
          <a:p>
            <a:pPr algn="just"/>
            <a:r>
              <a:rPr lang="en-US" sz="4400" dirty="0">
                <a:cs typeface="Times New Roman" pitchFamily="18" charset="0"/>
              </a:rPr>
              <a:t>When a neurotransmitter (a chemical messenger) is released from the end of one neuron (the presynaptic neuron), it travels across the synapse and binds to receptors on the postsynaptic neuron (the receiving neuron).</a:t>
            </a:r>
          </a:p>
          <a:p>
            <a:pPr algn="just"/>
            <a:r>
              <a:rPr lang="en-US" sz="4400" dirty="0">
                <a:cs typeface="Times New Roman" pitchFamily="18" charset="0"/>
              </a:rPr>
              <a:t>If the neurotransmitter is inhibitory, it causes negative ions (like Cl⁻) to enter the postsynaptic cell or positive ions (like K⁺) to leave it.</a:t>
            </a:r>
          </a:p>
          <a:p>
            <a:pPr algn="just"/>
            <a:r>
              <a:rPr lang="en-US" sz="4400" dirty="0">
                <a:cs typeface="Times New Roman" pitchFamily="18" charset="0"/>
              </a:rPr>
              <a:t>This makes the inside of the postsynaptic neuron more negative than it usually is.</a:t>
            </a:r>
          </a:p>
        </p:txBody>
      </p:sp>
    </p:spTree>
    <p:extLst>
      <p:ext uri="{BB962C8B-B14F-4D97-AF65-F5344CB8AC3E}">
        <p14:creationId xmlns:p14="http://schemas.microsoft.com/office/powerpoint/2010/main" val="1292680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80BB7-169A-4CB3-2D2B-B2736CAD2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440CDC-80AA-DE6B-EAAF-D2F14E5C2559}"/>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Why does this matter?</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CA60D962-004F-0BAF-590E-CAFF4A517D2D}"/>
              </a:ext>
            </a:extLst>
          </p:cNvPr>
          <p:cNvSpPr>
            <a:spLocks noGrp="1"/>
          </p:cNvSpPr>
          <p:nvPr>
            <p:ph sz="quarter" idx="1"/>
          </p:nvPr>
        </p:nvSpPr>
        <p:spPr>
          <a:xfrm>
            <a:off x="200819" y="838200"/>
            <a:ext cx="10363200" cy="5791200"/>
          </a:xfrm>
        </p:spPr>
        <p:txBody>
          <a:bodyPr>
            <a:normAutofit/>
          </a:bodyPr>
          <a:lstStyle/>
          <a:p>
            <a:pPr algn="just"/>
            <a:r>
              <a:rPr lang="en-US" sz="4400" dirty="0">
                <a:cs typeface="Times New Roman" pitchFamily="18" charset="0"/>
              </a:rPr>
              <a:t>Neurons "fire" (send an action potential) when their inside gets positive enough — this is called depolarization.</a:t>
            </a:r>
          </a:p>
          <a:p>
            <a:pPr algn="just"/>
            <a:r>
              <a:rPr lang="en-US" sz="4400" dirty="0">
                <a:cs typeface="Times New Roman" pitchFamily="18" charset="0"/>
              </a:rPr>
              <a:t>But if an IPSP makes the neuron more negative (a process called hyperpolarization), it's harder for the neuron to reach the level it needs to fire. That’s inhibition in action.</a:t>
            </a:r>
          </a:p>
        </p:txBody>
      </p:sp>
    </p:spTree>
    <p:extLst>
      <p:ext uri="{BB962C8B-B14F-4D97-AF65-F5344CB8AC3E}">
        <p14:creationId xmlns:p14="http://schemas.microsoft.com/office/powerpoint/2010/main" val="2763681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6F590-F521-D098-7901-9391BE10C9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489B5F-F921-2681-861B-9F801C300C45}"/>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When and Why, ISPS is Required?</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A1A63868-B441-28BE-3354-4AF5C51796E2}"/>
              </a:ext>
            </a:extLst>
          </p:cNvPr>
          <p:cNvSpPr>
            <a:spLocks noGrp="1"/>
          </p:cNvSpPr>
          <p:nvPr>
            <p:ph sz="quarter" idx="1"/>
          </p:nvPr>
        </p:nvSpPr>
        <p:spPr>
          <a:xfrm>
            <a:off x="200819" y="838200"/>
            <a:ext cx="10363200" cy="5791200"/>
          </a:xfrm>
        </p:spPr>
        <p:txBody>
          <a:bodyPr>
            <a:normAutofit fontScale="85000" lnSpcReduction="20000"/>
          </a:bodyPr>
          <a:lstStyle/>
          <a:p>
            <a:pPr algn="just"/>
            <a:r>
              <a:rPr lang="en-US" sz="4400" dirty="0">
                <a:cs typeface="Times New Roman" pitchFamily="18" charset="0"/>
              </a:rPr>
              <a:t>🧠 </a:t>
            </a:r>
            <a:r>
              <a:rPr lang="en-US" sz="4400" b="1" dirty="0">
                <a:cs typeface="Times New Roman" pitchFamily="18" charset="0"/>
              </a:rPr>
              <a:t>1. To Prevent Overexcitement in the Brain</a:t>
            </a:r>
          </a:p>
          <a:p>
            <a:pPr algn="just"/>
            <a:r>
              <a:rPr lang="en-US" sz="4400" dirty="0">
                <a:cs typeface="Times New Roman" pitchFamily="18" charset="0"/>
              </a:rPr>
              <a:t>If every signal were excitatory (EPSPs), neurons would constantly fire — and that could lead to Muscle spasms, Anxiety and restlessness.</a:t>
            </a:r>
          </a:p>
          <a:p>
            <a:pPr algn="just"/>
            <a:r>
              <a:rPr lang="en-US" sz="4400" dirty="0">
                <a:cs typeface="Times New Roman" pitchFamily="18" charset="0"/>
              </a:rPr>
              <a:t>IPSPs calm things down. They make sure neurons don’t fire too easily.</a:t>
            </a:r>
          </a:p>
          <a:p>
            <a:pPr algn="just"/>
            <a:r>
              <a:rPr lang="en-US" sz="4400" dirty="0">
                <a:cs typeface="Times New Roman" pitchFamily="18" charset="0"/>
              </a:rPr>
              <a:t>🛌 </a:t>
            </a:r>
            <a:r>
              <a:rPr lang="en-US" sz="4400" b="1" dirty="0">
                <a:cs typeface="Times New Roman" pitchFamily="18" charset="0"/>
              </a:rPr>
              <a:t>2. During Sleep</a:t>
            </a:r>
          </a:p>
          <a:p>
            <a:pPr algn="just"/>
            <a:r>
              <a:rPr lang="en-US" sz="4400" dirty="0">
                <a:cs typeface="Times New Roman" pitchFamily="18" charset="0"/>
              </a:rPr>
              <a:t>When you're trying to sleep, the brain reduces activity in certain areas. IPSPs help quiet down unnecessary brain activity, especially in the motor system (so you're not acting out your dreams).</a:t>
            </a:r>
          </a:p>
        </p:txBody>
      </p:sp>
    </p:spTree>
    <p:extLst>
      <p:ext uri="{BB962C8B-B14F-4D97-AF65-F5344CB8AC3E}">
        <p14:creationId xmlns:p14="http://schemas.microsoft.com/office/powerpoint/2010/main" val="1148288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B4AFF-8D8E-EE01-9C8B-E9D840493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A1FEE-1046-5E66-B034-D20BA952E35B}"/>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When and Why, IPSPs is Required?</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65515820-6CCB-62B6-2405-75DB4EECBB8A}"/>
              </a:ext>
            </a:extLst>
          </p:cNvPr>
          <p:cNvSpPr>
            <a:spLocks noGrp="1"/>
          </p:cNvSpPr>
          <p:nvPr>
            <p:ph sz="quarter" idx="1"/>
          </p:nvPr>
        </p:nvSpPr>
        <p:spPr>
          <a:xfrm>
            <a:off x="200819" y="838200"/>
            <a:ext cx="10363200" cy="5791200"/>
          </a:xfrm>
        </p:spPr>
        <p:txBody>
          <a:bodyPr>
            <a:normAutofit fontScale="85000" lnSpcReduction="20000"/>
          </a:bodyPr>
          <a:lstStyle/>
          <a:p>
            <a:pPr algn="just"/>
            <a:r>
              <a:rPr lang="en-US" sz="4400" dirty="0">
                <a:cs typeface="Times New Roman" pitchFamily="18" charset="0"/>
              </a:rPr>
              <a:t>⚡ </a:t>
            </a:r>
            <a:r>
              <a:rPr lang="en-US" sz="4400" b="1" dirty="0">
                <a:cs typeface="Times New Roman" pitchFamily="18" charset="0"/>
              </a:rPr>
              <a:t>3. To Filter Sensory Input</a:t>
            </a:r>
          </a:p>
          <a:p>
            <a:pPr algn="just"/>
            <a:r>
              <a:rPr lang="en-US" sz="4400" dirty="0">
                <a:cs typeface="Times New Roman" pitchFamily="18" charset="0"/>
              </a:rPr>
              <a:t>Not all information is important. If you heard every background noise at full volume, we may become crazy.</a:t>
            </a:r>
          </a:p>
          <a:p>
            <a:pPr algn="just"/>
            <a:r>
              <a:rPr lang="en-US" sz="4400" dirty="0">
                <a:cs typeface="Times New Roman" pitchFamily="18" charset="0"/>
              </a:rPr>
              <a:t>IPSPs help filter out unimportant or repetitive signals, like the feeling of your clothes on your skin or background noise.</a:t>
            </a:r>
          </a:p>
          <a:p>
            <a:pPr algn="just"/>
            <a:r>
              <a:rPr lang="en-US" sz="4400" dirty="0">
                <a:cs typeface="Times New Roman" pitchFamily="18" charset="0"/>
              </a:rPr>
              <a:t>🧘 </a:t>
            </a:r>
            <a:r>
              <a:rPr lang="en-US" sz="4400" b="1" dirty="0">
                <a:cs typeface="Times New Roman" pitchFamily="18" charset="0"/>
              </a:rPr>
              <a:t>4. In Emotional Regulation</a:t>
            </a:r>
          </a:p>
          <a:p>
            <a:pPr algn="just"/>
            <a:r>
              <a:rPr lang="en-US" sz="4400" dirty="0">
                <a:cs typeface="Times New Roman" pitchFamily="18" charset="0"/>
              </a:rPr>
              <a:t>Neurotransmitters like GABA (which creates IPSPs) are key in reducing anxiety and promoting a calm state. </a:t>
            </a:r>
          </a:p>
          <a:p>
            <a:pPr algn="just"/>
            <a:r>
              <a:rPr lang="en-US" sz="4400" dirty="0">
                <a:cs typeface="Times New Roman" pitchFamily="18" charset="0"/>
              </a:rPr>
              <a:t>That’s why anti-anxiety medicines (like benzodiazepines) enhance GABA activity — boosting IPSPs.</a:t>
            </a:r>
          </a:p>
        </p:txBody>
      </p:sp>
    </p:spTree>
    <p:extLst>
      <p:ext uri="{BB962C8B-B14F-4D97-AF65-F5344CB8AC3E}">
        <p14:creationId xmlns:p14="http://schemas.microsoft.com/office/powerpoint/2010/main" val="3005705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67E7E-FAA2-B762-A922-8151EC1FFF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26B030-A91A-3D6D-5C5A-69F634F59400}"/>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When and Why, ISPS is Required?</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6B8611C3-97FF-CEFA-9336-892FCF777A53}"/>
              </a:ext>
            </a:extLst>
          </p:cNvPr>
          <p:cNvSpPr>
            <a:spLocks noGrp="1"/>
          </p:cNvSpPr>
          <p:nvPr>
            <p:ph sz="quarter" idx="1"/>
          </p:nvPr>
        </p:nvSpPr>
        <p:spPr>
          <a:xfrm>
            <a:off x="200819" y="838200"/>
            <a:ext cx="10363200" cy="5791200"/>
          </a:xfrm>
        </p:spPr>
        <p:txBody>
          <a:bodyPr>
            <a:normAutofit fontScale="85000" lnSpcReduction="20000"/>
          </a:bodyPr>
          <a:lstStyle/>
          <a:p>
            <a:pPr algn="just"/>
            <a:r>
              <a:rPr lang="en-US" sz="4400" dirty="0">
                <a:cs typeface="Times New Roman" pitchFamily="18" charset="0"/>
              </a:rPr>
              <a:t>🦵 </a:t>
            </a:r>
            <a:r>
              <a:rPr lang="en-US" sz="4400" b="1" dirty="0">
                <a:cs typeface="Times New Roman" pitchFamily="18" charset="0"/>
              </a:rPr>
              <a:t>5. In Motor Control (and reflexes)</a:t>
            </a:r>
          </a:p>
          <a:p>
            <a:pPr algn="just"/>
            <a:r>
              <a:rPr lang="en-US" sz="4400" dirty="0">
                <a:cs typeface="Times New Roman" pitchFamily="18" charset="0"/>
              </a:rPr>
              <a:t>When you move one muscle (like flexing your arm), the opposing muscle (like the one that extends your arm) must relax. IPSPs help inhibit that opposing muscle so your movement is smooth and controlled.</a:t>
            </a:r>
          </a:p>
          <a:p>
            <a:pPr algn="just"/>
            <a:r>
              <a:rPr lang="en-US" sz="4400" dirty="0">
                <a:cs typeface="Times New Roman" pitchFamily="18" charset="0"/>
              </a:rPr>
              <a:t>We need IPSPs for:</a:t>
            </a:r>
          </a:p>
          <a:p>
            <a:pPr algn="just"/>
            <a:r>
              <a:rPr lang="en-US" sz="4400" dirty="0">
                <a:cs typeface="Times New Roman" pitchFamily="18" charset="0"/>
              </a:rPr>
              <a:t>🔇 Quieting overactive neurons</a:t>
            </a:r>
          </a:p>
          <a:p>
            <a:pPr algn="just"/>
            <a:r>
              <a:rPr lang="en-US" sz="4400" dirty="0">
                <a:cs typeface="Times New Roman" pitchFamily="18" charset="0"/>
              </a:rPr>
              <a:t>💤 Sleep and relaxation, 🧘 Emotional balance</a:t>
            </a:r>
          </a:p>
          <a:p>
            <a:pPr algn="just"/>
            <a:r>
              <a:rPr lang="en-US" sz="4400" dirty="0">
                <a:cs typeface="Times New Roman" pitchFamily="18" charset="0"/>
              </a:rPr>
              <a:t>🧠 Sensory filtering,       💪 Smooth motor control</a:t>
            </a:r>
          </a:p>
          <a:p>
            <a:pPr algn="just"/>
            <a:r>
              <a:rPr lang="en-US" sz="4400" dirty="0">
                <a:cs typeface="Times New Roman" pitchFamily="18" charset="0"/>
              </a:rPr>
              <a:t>IPSPs basically make sure your brain and body don’t go into overdrive.</a:t>
            </a:r>
          </a:p>
        </p:txBody>
      </p:sp>
    </p:spTree>
    <p:extLst>
      <p:ext uri="{BB962C8B-B14F-4D97-AF65-F5344CB8AC3E}">
        <p14:creationId xmlns:p14="http://schemas.microsoft.com/office/powerpoint/2010/main" val="1125540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5D48B-3979-FC98-7C60-68ACF75E87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9E970D-ACE2-3A36-927F-3660129EB072}"/>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EPSP vs IPSP</a:t>
            </a:r>
            <a:endParaRPr lang="en-IN" b="1" dirty="0">
              <a:solidFill>
                <a:schemeClr val="tx1"/>
              </a:solidFill>
              <a:latin typeface="+mn-lt"/>
            </a:endParaRPr>
          </a:p>
        </p:txBody>
      </p:sp>
      <p:graphicFrame>
        <p:nvGraphicFramePr>
          <p:cNvPr id="4" name="Table 3">
            <a:extLst>
              <a:ext uri="{FF2B5EF4-FFF2-40B4-BE49-F238E27FC236}">
                <a16:creationId xmlns:a16="http://schemas.microsoft.com/office/drawing/2014/main" id="{B3D3A8F5-A74A-331B-36D0-3077F301C9C1}"/>
              </a:ext>
            </a:extLst>
          </p:cNvPr>
          <p:cNvGraphicFramePr>
            <a:graphicFrameLocks noGrp="1"/>
          </p:cNvGraphicFramePr>
          <p:nvPr>
            <p:extLst>
              <p:ext uri="{D42A27DB-BD31-4B8C-83A1-F6EECF244321}">
                <p14:modId xmlns:p14="http://schemas.microsoft.com/office/powerpoint/2010/main" val="3722508739"/>
              </p:ext>
            </p:extLst>
          </p:nvPr>
        </p:nvGraphicFramePr>
        <p:xfrm>
          <a:off x="124619" y="838200"/>
          <a:ext cx="10515600" cy="58674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1892198591"/>
                    </a:ext>
                  </a:extLst>
                </a:gridCol>
                <a:gridCol w="3505200">
                  <a:extLst>
                    <a:ext uri="{9D8B030D-6E8A-4147-A177-3AD203B41FA5}">
                      <a16:colId xmlns:a16="http://schemas.microsoft.com/office/drawing/2014/main" val="1547977772"/>
                    </a:ext>
                  </a:extLst>
                </a:gridCol>
                <a:gridCol w="3505200">
                  <a:extLst>
                    <a:ext uri="{9D8B030D-6E8A-4147-A177-3AD203B41FA5}">
                      <a16:colId xmlns:a16="http://schemas.microsoft.com/office/drawing/2014/main" val="1981485228"/>
                    </a:ext>
                  </a:extLst>
                </a:gridCol>
              </a:tblGrid>
              <a:tr h="1173480">
                <a:tc>
                  <a:txBody>
                    <a:bodyPr/>
                    <a:lstStyle/>
                    <a:p>
                      <a:pPr marL="0" marR="0" algn="ctr">
                        <a:lnSpc>
                          <a:spcPct val="115000"/>
                        </a:lnSpc>
                        <a:spcAft>
                          <a:spcPts val="800"/>
                        </a:spcAft>
                        <a:buNone/>
                      </a:pPr>
                      <a:r>
                        <a:rPr lang="en-US" sz="3200" kern="100">
                          <a:effectLst/>
                        </a:rPr>
                        <a:t>Feature</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EPSP (Excitatory)</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IPSP (Inhibitory)</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307534938"/>
                  </a:ext>
                </a:extLst>
              </a:tr>
              <a:tr h="1173480">
                <a:tc>
                  <a:txBody>
                    <a:bodyPr/>
                    <a:lstStyle/>
                    <a:p>
                      <a:pPr marL="0" marR="0" algn="ctr">
                        <a:lnSpc>
                          <a:spcPct val="115000"/>
                        </a:lnSpc>
                        <a:spcAft>
                          <a:spcPts val="800"/>
                        </a:spcAft>
                        <a:buNone/>
                      </a:pPr>
                      <a:r>
                        <a:rPr lang="en-US" sz="3200" kern="100">
                          <a:effectLst/>
                        </a:rPr>
                        <a:t>Neurotransmitter</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Glutamate, Acetylcholine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GABA, Glycine</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184564154"/>
                  </a:ext>
                </a:extLst>
              </a:tr>
              <a:tr h="1173480">
                <a:tc>
                  <a:txBody>
                    <a:bodyPr/>
                    <a:lstStyle/>
                    <a:p>
                      <a:pPr marL="0" marR="0" algn="ctr">
                        <a:lnSpc>
                          <a:spcPct val="115000"/>
                        </a:lnSpc>
                        <a:spcAft>
                          <a:spcPts val="800"/>
                        </a:spcAft>
                        <a:buNone/>
                      </a:pPr>
                      <a:r>
                        <a:rPr lang="en-US" sz="3200" kern="100">
                          <a:effectLst/>
                        </a:rPr>
                        <a:t>Ion Movement</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Na⁺/Ca²⁺ influx</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Cl⁻ influx or K⁺ efflux</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559258245"/>
                  </a:ext>
                </a:extLst>
              </a:tr>
              <a:tr h="1173480">
                <a:tc>
                  <a:txBody>
                    <a:bodyPr/>
                    <a:lstStyle/>
                    <a:p>
                      <a:pPr marL="0" marR="0" algn="ctr">
                        <a:lnSpc>
                          <a:spcPct val="115000"/>
                        </a:lnSpc>
                        <a:spcAft>
                          <a:spcPts val="800"/>
                        </a:spcAft>
                        <a:buNone/>
                      </a:pPr>
                      <a:r>
                        <a:rPr lang="en-US" sz="3200" kern="100">
                          <a:effectLst/>
                        </a:rPr>
                        <a:t>Membrane Potential</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Depolarization</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Hyperpolarization</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4102602365"/>
                  </a:ext>
                </a:extLst>
              </a:tr>
              <a:tr h="1173480">
                <a:tc>
                  <a:txBody>
                    <a:bodyPr/>
                    <a:lstStyle/>
                    <a:p>
                      <a:pPr marL="0" marR="0" algn="ctr">
                        <a:lnSpc>
                          <a:spcPct val="115000"/>
                        </a:lnSpc>
                        <a:spcAft>
                          <a:spcPts val="800"/>
                        </a:spcAft>
                        <a:buNone/>
                      </a:pPr>
                      <a:r>
                        <a:rPr lang="en-US" sz="3200" kern="100">
                          <a:effectLst/>
                        </a:rPr>
                        <a:t>Effect on Neuron</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Increases firing chance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Decreases firing chance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898227669"/>
                  </a:ext>
                </a:extLst>
              </a:tr>
            </a:tbl>
          </a:graphicData>
        </a:graphic>
      </p:graphicFrame>
    </p:spTree>
    <p:extLst>
      <p:ext uri="{BB962C8B-B14F-4D97-AF65-F5344CB8AC3E}">
        <p14:creationId xmlns:p14="http://schemas.microsoft.com/office/powerpoint/2010/main" val="1357831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3750A-2D84-CFC3-9A25-7BB347106E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C27956-53A5-50D0-4551-389CEC1C2AAA}"/>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Neurotransmitters: 📌 What are they?</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A8238419-1D39-8FCC-968C-0466D1E24E0B}"/>
              </a:ext>
            </a:extLst>
          </p:cNvPr>
          <p:cNvSpPr>
            <a:spLocks noGrp="1"/>
          </p:cNvSpPr>
          <p:nvPr>
            <p:ph sz="quarter" idx="1"/>
          </p:nvPr>
        </p:nvSpPr>
        <p:spPr>
          <a:xfrm>
            <a:off x="200819" y="838200"/>
            <a:ext cx="10363200" cy="5791200"/>
          </a:xfrm>
        </p:spPr>
        <p:txBody>
          <a:bodyPr>
            <a:normAutofit/>
          </a:bodyPr>
          <a:lstStyle/>
          <a:p>
            <a:pPr algn="just"/>
            <a:r>
              <a:rPr lang="en-US" sz="5400" dirty="0">
                <a:cs typeface="Times New Roman" pitchFamily="18" charset="0"/>
              </a:rPr>
              <a:t>Neurotransmitters are chemicals released by the presynaptic neuron in response to an action potential. </a:t>
            </a:r>
          </a:p>
          <a:p>
            <a:pPr algn="just"/>
            <a:r>
              <a:rPr lang="en-US" sz="5400" dirty="0">
                <a:cs typeface="Times New Roman" pitchFamily="18" charset="0"/>
              </a:rPr>
              <a:t>They cross the synaptic cleft and bind to receptors on the postsynaptic membrane, initiating a response.</a:t>
            </a:r>
          </a:p>
        </p:txBody>
      </p:sp>
    </p:spTree>
    <p:extLst>
      <p:ext uri="{BB962C8B-B14F-4D97-AF65-F5344CB8AC3E}">
        <p14:creationId xmlns:p14="http://schemas.microsoft.com/office/powerpoint/2010/main" val="1719754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D8981-15F9-5CB6-CBCA-3E604027F83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8305C01-ECE5-FB43-0E55-00422CBB47E6}"/>
              </a:ext>
            </a:extLst>
          </p:cNvPr>
          <p:cNvSpPr>
            <a:spLocks noGrp="1"/>
          </p:cNvSpPr>
          <p:nvPr>
            <p:ph type="title"/>
          </p:nvPr>
        </p:nvSpPr>
        <p:spPr>
          <a:xfrm>
            <a:off x="962819" y="2286000"/>
            <a:ext cx="9150112" cy="1828800"/>
          </a:xfrm>
        </p:spPr>
        <p:txBody>
          <a:bodyPr>
            <a:normAutofit fontScale="90000"/>
          </a:bodyPr>
          <a:lstStyle/>
          <a:p>
            <a:pPr algn="ctr"/>
            <a:r>
              <a:rPr lang="en-IN" sz="11500" b="1" dirty="0">
                <a:solidFill>
                  <a:schemeClr val="tx1"/>
                </a:solidFill>
                <a:latin typeface="+mn-lt"/>
              </a:rPr>
              <a:t>THANK YOU</a:t>
            </a:r>
          </a:p>
        </p:txBody>
      </p:sp>
    </p:spTree>
    <p:extLst>
      <p:ext uri="{BB962C8B-B14F-4D97-AF65-F5344CB8AC3E}">
        <p14:creationId xmlns:p14="http://schemas.microsoft.com/office/powerpoint/2010/main" val="719977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4F050-2DD0-DB3D-DAED-1D29A3FD89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FF6EC0-AC1A-E4E8-492F-30F212BFD419}"/>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Neurotransmitters: 📌 What are they?</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510AFC7F-CE02-0C88-DEDE-5BF03469D7C6}"/>
              </a:ext>
            </a:extLst>
          </p:cNvPr>
          <p:cNvSpPr>
            <a:spLocks noGrp="1"/>
          </p:cNvSpPr>
          <p:nvPr>
            <p:ph sz="quarter" idx="1"/>
          </p:nvPr>
        </p:nvSpPr>
        <p:spPr>
          <a:xfrm>
            <a:off x="200819" y="838200"/>
            <a:ext cx="10363200" cy="5791200"/>
          </a:xfrm>
        </p:spPr>
        <p:txBody>
          <a:bodyPr>
            <a:noAutofit/>
          </a:bodyPr>
          <a:lstStyle/>
          <a:p>
            <a:pPr algn="just"/>
            <a:r>
              <a:rPr lang="en-US" sz="3900" b="1" dirty="0">
                <a:cs typeface="Times New Roman" pitchFamily="18" charset="0"/>
              </a:rPr>
              <a:t>🔄 Role in Synaptic Transmission:</a:t>
            </a:r>
          </a:p>
          <a:p>
            <a:pPr algn="just"/>
            <a:r>
              <a:rPr lang="en-US" sz="3900" dirty="0">
                <a:cs typeface="Times New Roman" pitchFamily="18" charset="0"/>
              </a:rPr>
              <a:t>1.	Action potential reaches the axon terminal.</a:t>
            </a:r>
          </a:p>
          <a:p>
            <a:pPr algn="just"/>
            <a:r>
              <a:rPr lang="en-US" sz="3900" dirty="0">
                <a:cs typeface="Times New Roman" pitchFamily="18" charset="0"/>
              </a:rPr>
              <a:t>2.	Opens voltage-gated Ca²⁺ channels → Ca²⁺ influx.</a:t>
            </a:r>
          </a:p>
          <a:p>
            <a:pPr algn="just"/>
            <a:r>
              <a:rPr lang="en-US" sz="3900" dirty="0">
                <a:cs typeface="Times New Roman" pitchFamily="18" charset="0"/>
              </a:rPr>
              <a:t>3.	Vesicles fuse with the presynaptic membrane.</a:t>
            </a:r>
          </a:p>
          <a:p>
            <a:pPr algn="just"/>
            <a:r>
              <a:rPr lang="en-US" sz="3900" dirty="0">
                <a:cs typeface="Times New Roman" pitchFamily="18" charset="0"/>
              </a:rPr>
              <a:t>4.	Neurotransmitter is released into the synaptic cleft.</a:t>
            </a:r>
          </a:p>
          <a:p>
            <a:pPr algn="just"/>
            <a:r>
              <a:rPr lang="en-US" sz="3900" dirty="0">
                <a:cs typeface="Times New Roman" pitchFamily="18" charset="0"/>
              </a:rPr>
              <a:t>5.	Binds to receptors on the postsynaptic membrane.</a:t>
            </a:r>
          </a:p>
          <a:p>
            <a:pPr algn="just"/>
            <a:r>
              <a:rPr lang="en-US" sz="3900" dirty="0">
                <a:cs typeface="Times New Roman" pitchFamily="18" charset="0"/>
              </a:rPr>
              <a:t>6.	Triggers either excitation or inhibition of the postsynaptic cell.</a:t>
            </a:r>
          </a:p>
        </p:txBody>
      </p:sp>
    </p:spTree>
    <p:extLst>
      <p:ext uri="{BB962C8B-B14F-4D97-AF65-F5344CB8AC3E}">
        <p14:creationId xmlns:p14="http://schemas.microsoft.com/office/powerpoint/2010/main" val="1748886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AD5C8-D96C-087E-CFC4-E07A707416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8A2F23-00A4-16F0-7BF7-1D135D4BFE16}"/>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Excitatory Neurotransmitters</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1DFB84BB-40A0-D688-C724-113AA367EC2B}"/>
              </a:ext>
            </a:extLst>
          </p:cNvPr>
          <p:cNvSpPr>
            <a:spLocks noGrp="1"/>
          </p:cNvSpPr>
          <p:nvPr>
            <p:ph sz="quarter" idx="1"/>
          </p:nvPr>
        </p:nvSpPr>
        <p:spPr>
          <a:xfrm>
            <a:off x="200819" y="838200"/>
            <a:ext cx="10363200" cy="5791200"/>
          </a:xfrm>
        </p:spPr>
        <p:txBody>
          <a:bodyPr>
            <a:normAutofit fontScale="70000" lnSpcReduction="20000"/>
          </a:bodyPr>
          <a:lstStyle/>
          <a:p>
            <a:r>
              <a:rPr lang="en-US" sz="5400" dirty="0"/>
              <a:t>These make neurons more likely to fire.</a:t>
            </a:r>
          </a:p>
          <a:p>
            <a:pPr algn="just"/>
            <a:r>
              <a:rPr lang="en-US" sz="5400" b="1" dirty="0"/>
              <a:t>1. Glutamate: </a:t>
            </a:r>
          </a:p>
          <a:p>
            <a:pPr algn="just"/>
            <a:r>
              <a:rPr lang="en-US" sz="5400" dirty="0"/>
              <a:t>The most common excitatory neurotransmitter in the brain.</a:t>
            </a:r>
          </a:p>
          <a:p>
            <a:pPr algn="just"/>
            <a:r>
              <a:rPr lang="en-US" sz="5400" dirty="0"/>
              <a:t>Involved in learning, memory, and brain development.</a:t>
            </a:r>
          </a:p>
          <a:p>
            <a:r>
              <a:rPr lang="en-US" sz="5400" b="1" dirty="0"/>
              <a:t>2. Acetylcholine:</a:t>
            </a:r>
          </a:p>
          <a:p>
            <a:pPr algn="just"/>
            <a:r>
              <a:rPr lang="en-US" sz="5400" dirty="0"/>
              <a:t>Excites muscles (makes them contract) and is important for attention and memory.</a:t>
            </a:r>
          </a:p>
          <a:p>
            <a:r>
              <a:rPr lang="en-US" sz="5400" b="1" dirty="0"/>
              <a:t>3. Norepinephrine (Noradrenaline):</a:t>
            </a:r>
          </a:p>
          <a:p>
            <a:pPr algn="just"/>
            <a:r>
              <a:rPr lang="en-US" sz="5400" dirty="0"/>
              <a:t>Helps with alertness, focus, and the fight-or-flight response.</a:t>
            </a:r>
          </a:p>
        </p:txBody>
      </p:sp>
    </p:spTree>
    <p:extLst>
      <p:ext uri="{BB962C8B-B14F-4D97-AF65-F5344CB8AC3E}">
        <p14:creationId xmlns:p14="http://schemas.microsoft.com/office/powerpoint/2010/main" val="788238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80566-F2B0-6BD3-793B-F7CE632EC7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C94D7B-8FFC-3470-7CC8-8BC849D9699E}"/>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Inhibitory Neurotransmitters</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2050B546-02EC-7B95-0D54-10866C8F86F4}"/>
              </a:ext>
            </a:extLst>
          </p:cNvPr>
          <p:cNvSpPr>
            <a:spLocks noGrp="1"/>
          </p:cNvSpPr>
          <p:nvPr>
            <p:ph sz="quarter" idx="1"/>
          </p:nvPr>
        </p:nvSpPr>
        <p:spPr>
          <a:xfrm>
            <a:off x="200819" y="838200"/>
            <a:ext cx="10363200" cy="5791200"/>
          </a:xfrm>
        </p:spPr>
        <p:txBody>
          <a:bodyPr>
            <a:normAutofit fontScale="77500" lnSpcReduction="20000"/>
          </a:bodyPr>
          <a:lstStyle/>
          <a:p>
            <a:r>
              <a:rPr lang="en-US" sz="5400" dirty="0"/>
              <a:t>These make neurons less likely to fire (IPSPs).</a:t>
            </a:r>
          </a:p>
          <a:p>
            <a:r>
              <a:rPr lang="en-US" sz="5400" b="1" dirty="0"/>
              <a:t>1. GABA (gamma-aminobutyric acid):</a:t>
            </a:r>
            <a:endParaRPr lang="en-US" sz="5400" dirty="0"/>
          </a:p>
          <a:p>
            <a:r>
              <a:rPr lang="en-US" sz="5400" dirty="0"/>
              <a:t>The main inhibitory neurotransmitter in the brain. </a:t>
            </a:r>
          </a:p>
          <a:p>
            <a:r>
              <a:rPr lang="en-US" sz="5400" dirty="0"/>
              <a:t>Helps with relaxation, reducing anxiety, and sleep.</a:t>
            </a:r>
          </a:p>
          <a:p>
            <a:r>
              <a:rPr lang="en-US" sz="5400" b="1" dirty="0"/>
              <a:t>2. Glycine:</a:t>
            </a:r>
          </a:p>
          <a:p>
            <a:r>
              <a:rPr lang="en-US" sz="5400" dirty="0"/>
              <a:t>Inhibitory neurotransmitter in the spinal cord and brainstem. </a:t>
            </a:r>
          </a:p>
          <a:p>
            <a:pPr algn="just"/>
            <a:r>
              <a:rPr lang="en-US" sz="5400" dirty="0"/>
              <a:t>Helps with motor control and sensory signal filtering.</a:t>
            </a:r>
          </a:p>
        </p:txBody>
      </p:sp>
    </p:spTree>
    <p:extLst>
      <p:ext uri="{BB962C8B-B14F-4D97-AF65-F5344CB8AC3E}">
        <p14:creationId xmlns:p14="http://schemas.microsoft.com/office/powerpoint/2010/main" val="698577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3CFE1-33F7-37E2-8799-80BBC05687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FBCF44-A288-2479-BB6E-A01D46E049FA}"/>
              </a:ext>
            </a:extLst>
          </p:cNvPr>
          <p:cNvSpPr>
            <a:spLocks noGrp="1"/>
          </p:cNvSpPr>
          <p:nvPr>
            <p:ph type="title"/>
          </p:nvPr>
        </p:nvSpPr>
        <p:spPr>
          <a:xfrm>
            <a:off x="369683" y="76200"/>
            <a:ext cx="9688354" cy="762000"/>
          </a:xfrm>
        </p:spPr>
        <p:txBody>
          <a:bodyPr>
            <a:normAutofit fontScale="90000"/>
          </a:bodyPr>
          <a:lstStyle/>
          <a:p>
            <a:r>
              <a:rPr lang="en-US" b="1" dirty="0">
                <a:solidFill>
                  <a:schemeClr val="tx1"/>
                </a:solidFill>
                <a:latin typeface="+mn-lt"/>
              </a:rPr>
              <a:t>⚖️ Dual-Role Neurotransmitters / Modulatory</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3A9F56D3-6F37-17A6-92E1-889296DA2BF6}"/>
              </a:ext>
            </a:extLst>
          </p:cNvPr>
          <p:cNvSpPr>
            <a:spLocks noGrp="1"/>
          </p:cNvSpPr>
          <p:nvPr>
            <p:ph sz="quarter" idx="1"/>
          </p:nvPr>
        </p:nvSpPr>
        <p:spPr>
          <a:xfrm>
            <a:off x="200819" y="838200"/>
            <a:ext cx="10363200" cy="5791200"/>
          </a:xfrm>
        </p:spPr>
        <p:txBody>
          <a:bodyPr>
            <a:normAutofit fontScale="77500" lnSpcReduction="20000"/>
          </a:bodyPr>
          <a:lstStyle/>
          <a:p>
            <a:pPr algn="just"/>
            <a:r>
              <a:rPr lang="en-US" sz="5400" dirty="0"/>
              <a:t>Can be excitatory or inhibitory, depending on the type of receptor they bind to.</a:t>
            </a:r>
          </a:p>
          <a:p>
            <a:pPr algn="just"/>
            <a:r>
              <a:rPr lang="en-US" sz="5400" b="1" dirty="0"/>
              <a:t>Dopamine:</a:t>
            </a:r>
          </a:p>
          <a:p>
            <a:pPr algn="just"/>
            <a:r>
              <a:rPr lang="en-US" sz="5400" dirty="0"/>
              <a:t>Involved in reward, pleasure, motivation, and movement. Can excite or inhibit depending on the receptor.</a:t>
            </a:r>
          </a:p>
          <a:p>
            <a:pPr algn="just"/>
            <a:r>
              <a:rPr lang="en-US" sz="5400" b="1" dirty="0"/>
              <a:t>Serotonin:</a:t>
            </a:r>
          </a:p>
          <a:p>
            <a:pPr algn="just"/>
            <a:r>
              <a:rPr lang="en-US" sz="5400" dirty="0"/>
              <a:t>Helps regulate mood, appetite, sleep, and pain perception. Often calming but can have excitatory effects too.</a:t>
            </a:r>
          </a:p>
        </p:txBody>
      </p:sp>
    </p:spTree>
    <p:extLst>
      <p:ext uri="{BB962C8B-B14F-4D97-AF65-F5344CB8AC3E}">
        <p14:creationId xmlns:p14="http://schemas.microsoft.com/office/powerpoint/2010/main" val="3338164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23B0F-1BC9-C2F4-9AB0-77A66C6B46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F3B82D-C5BF-4492-32BF-57DDC0079DFC}"/>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Types of Neurotransmitters:</a:t>
            </a:r>
            <a:endParaRPr lang="en-IN" b="1" dirty="0">
              <a:solidFill>
                <a:schemeClr val="tx1"/>
              </a:solidFill>
              <a:latin typeface="+mn-lt"/>
            </a:endParaRPr>
          </a:p>
        </p:txBody>
      </p:sp>
      <p:graphicFrame>
        <p:nvGraphicFramePr>
          <p:cNvPr id="3" name="Table 2">
            <a:extLst>
              <a:ext uri="{FF2B5EF4-FFF2-40B4-BE49-F238E27FC236}">
                <a16:creationId xmlns:a16="http://schemas.microsoft.com/office/drawing/2014/main" id="{ECF25005-C30B-2873-A181-7768CAD1C960}"/>
              </a:ext>
            </a:extLst>
          </p:cNvPr>
          <p:cNvGraphicFramePr>
            <a:graphicFrameLocks noGrp="1"/>
          </p:cNvGraphicFramePr>
          <p:nvPr>
            <p:extLst>
              <p:ext uri="{D42A27DB-BD31-4B8C-83A1-F6EECF244321}">
                <p14:modId xmlns:p14="http://schemas.microsoft.com/office/powerpoint/2010/main" val="2850358573"/>
              </p:ext>
            </p:extLst>
          </p:nvPr>
        </p:nvGraphicFramePr>
        <p:xfrm>
          <a:off x="124619" y="914400"/>
          <a:ext cx="10515600" cy="5683758"/>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3194551871"/>
                    </a:ext>
                  </a:extLst>
                </a:gridCol>
                <a:gridCol w="3505200">
                  <a:extLst>
                    <a:ext uri="{9D8B030D-6E8A-4147-A177-3AD203B41FA5}">
                      <a16:colId xmlns:a16="http://schemas.microsoft.com/office/drawing/2014/main" val="3718706036"/>
                    </a:ext>
                  </a:extLst>
                </a:gridCol>
                <a:gridCol w="3505200">
                  <a:extLst>
                    <a:ext uri="{9D8B030D-6E8A-4147-A177-3AD203B41FA5}">
                      <a16:colId xmlns:a16="http://schemas.microsoft.com/office/drawing/2014/main" val="2178288193"/>
                    </a:ext>
                  </a:extLst>
                </a:gridCol>
              </a:tblGrid>
              <a:tr h="1333500">
                <a:tc>
                  <a:txBody>
                    <a:bodyPr/>
                    <a:lstStyle/>
                    <a:p>
                      <a:pPr marL="0" marR="0" algn="ctr">
                        <a:lnSpc>
                          <a:spcPct val="115000"/>
                        </a:lnSpc>
                        <a:spcAft>
                          <a:spcPts val="800"/>
                        </a:spcAft>
                        <a:buNone/>
                      </a:pPr>
                      <a:r>
                        <a:rPr lang="en-US" sz="3200" kern="100">
                          <a:effectLst/>
                        </a:rPr>
                        <a:t>Category</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Examples</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Function</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50971004"/>
                  </a:ext>
                </a:extLst>
              </a:tr>
              <a:tr h="1333500">
                <a:tc>
                  <a:txBody>
                    <a:bodyPr/>
                    <a:lstStyle/>
                    <a:p>
                      <a:pPr marL="0" marR="0" algn="ctr">
                        <a:lnSpc>
                          <a:spcPct val="115000"/>
                        </a:lnSpc>
                        <a:spcAft>
                          <a:spcPts val="800"/>
                        </a:spcAft>
                        <a:buNone/>
                      </a:pPr>
                      <a:r>
                        <a:rPr lang="en-US" sz="3200" kern="100" dirty="0">
                          <a:effectLst/>
                        </a:rPr>
                        <a:t>Excitatory</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Glutamate, Acetylcholine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Promote depolarization (EPSP)</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528480128"/>
                  </a:ext>
                </a:extLst>
              </a:tr>
              <a:tr h="1333500">
                <a:tc>
                  <a:txBody>
                    <a:bodyPr/>
                    <a:lstStyle/>
                    <a:p>
                      <a:pPr marL="0" marR="0" algn="ctr">
                        <a:lnSpc>
                          <a:spcPct val="115000"/>
                        </a:lnSpc>
                        <a:spcAft>
                          <a:spcPts val="800"/>
                        </a:spcAft>
                        <a:buNone/>
                      </a:pPr>
                      <a:r>
                        <a:rPr lang="en-US" sz="3200" kern="100">
                          <a:effectLst/>
                        </a:rPr>
                        <a:t>Inhibitory</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GABA, Glycine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a:effectLst/>
                        </a:rPr>
                        <a:t>Cause hyperpolarization (IPSP)</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586237776"/>
                  </a:ext>
                </a:extLst>
              </a:tr>
              <a:tr h="1333500">
                <a:tc>
                  <a:txBody>
                    <a:bodyPr/>
                    <a:lstStyle/>
                    <a:p>
                      <a:pPr marL="0" marR="0" algn="ctr">
                        <a:lnSpc>
                          <a:spcPct val="115000"/>
                        </a:lnSpc>
                        <a:spcAft>
                          <a:spcPts val="800"/>
                        </a:spcAft>
                        <a:buNone/>
                      </a:pPr>
                      <a:r>
                        <a:rPr lang="en-US" sz="3200" kern="100" dirty="0">
                          <a:effectLst/>
                        </a:rPr>
                        <a:t>Modulatory</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Dopamine, Serotonin</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200" kern="100" dirty="0">
                          <a:effectLst/>
                        </a:rPr>
                        <a:t>Adjust overall neuronal activity</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337172826"/>
                  </a:ext>
                </a:extLst>
              </a:tr>
            </a:tbl>
          </a:graphicData>
        </a:graphic>
      </p:graphicFrame>
    </p:spTree>
    <p:extLst>
      <p:ext uri="{BB962C8B-B14F-4D97-AF65-F5344CB8AC3E}">
        <p14:creationId xmlns:p14="http://schemas.microsoft.com/office/powerpoint/2010/main" val="2997252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6232B-3E3B-4AFD-32DC-5E1DC735B4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53D64B-CFBA-1FC4-9C37-FE1F24996A79}"/>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Synaptic Receptors: 📌 What are they?</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7ABFF7CB-1BE3-501F-AF0F-AD58DD002E04}"/>
              </a:ext>
            </a:extLst>
          </p:cNvPr>
          <p:cNvSpPr>
            <a:spLocks noGrp="1"/>
          </p:cNvSpPr>
          <p:nvPr>
            <p:ph sz="quarter" idx="1"/>
          </p:nvPr>
        </p:nvSpPr>
        <p:spPr>
          <a:xfrm>
            <a:off x="200819" y="838200"/>
            <a:ext cx="10363200" cy="5791200"/>
          </a:xfrm>
        </p:spPr>
        <p:txBody>
          <a:bodyPr>
            <a:normAutofit/>
          </a:bodyPr>
          <a:lstStyle/>
          <a:p>
            <a:pPr algn="just"/>
            <a:r>
              <a:rPr lang="en-US" sz="4000" dirty="0">
                <a:cs typeface="Times New Roman" pitchFamily="18" charset="0"/>
              </a:rPr>
              <a:t>Synaptic receptors are proteins on the postsynaptic membrane that recognize and respond to neurotransmitters.</a:t>
            </a:r>
          </a:p>
          <a:p>
            <a:pPr algn="just"/>
            <a:r>
              <a:rPr lang="en-US" sz="4000" dirty="0">
                <a:cs typeface="Times New Roman" pitchFamily="18" charset="0"/>
              </a:rPr>
              <a:t>🔸 Two Main Types:</a:t>
            </a:r>
          </a:p>
        </p:txBody>
      </p:sp>
      <p:graphicFrame>
        <p:nvGraphicFramePr>
          <p:cNvPr id="4" name="Table 3">
            <a:extLst>
              <a:ext uri="{FF2B5EF4-FFF2-40B4-BE49-F238E27FC236}">
                <a16:creationId xmlns:a16="http://schemas.microsoft.com/office/drawing/2014/main" id="{BA148F83-E294-4AF8-EA28-52D8E9518A4E}"/>
              </a:ext>
            </a:extLst>
          </p:cNvPr>
          <p:cNvGraphicFramePr>
            <a:graphicFrameLocks noGrp="1"/>
          </p:cNvGraphicFramePr>
          <p:nvPr>
            <p:extLst>
              <p:ext uri="{D42A27DB-BD31-4B8C-83A1-F6EECF244321}">
                <p14:modId xmlns:p14="http://schemas.microsoft.com/office/powerpoint/2010/main" val="1808740984"/>
              </p:ext>
            </p:extLst>
          </p:nvPr>
        </p:nvGraphicFramePr>
        <p:xfrm>
          <a:off x="200819" y="3429000"/>
          <a:ext cx="10363200" cy="3121787"/>
        </p:xfrm>
        <a:graphic>
          <a:graphicData uri="http://schemas.openxmlformats.org/drawingml/2006/table">
            <a:tbl>
              <a:tblPr firstRow="1" firstCol="1" bandRow="1">
                <a:tableStyleId>{5C22544A-7EE6-4342-B048-85BDC9FD1C3A}</a:tableStyleId>
              </a:tblPr>
              <a:tblGrid>
                <a:gridCol w="4191000">
                  <a:extLst>
                    <a:ext uri="{9D8B030D-6E8A-4147-A177-3AD203B41FA5}">
                      <a16:colId xmlns:a16="http://schemas.microsoft.com/office/drawing/2014/main" val="3317626661"/>
                    </a:ext>
                  </a:extLst>
                </a:gridCol>
                <a:gridCol w="6172200">
                  <a:extLst>
                    <a:ext uri="{9D8B030D-6E8A-4147-A177-3AD203B41FA5}">
                      <a16:colId xmlns:a16="http://schemas.microsoft.com/office/drawing/2014/main" val="2944130062"/>
                    </a:ext>
                  </a:extLst>
                </a:gridCol>
              </a:tblGrid>
              <a:tr h="965200">
                <a:tc>
                  <a:txBody>
                    <a:bodyPr/>
                    <a:lstStyle/>
                    <a:p>
                      <a:pPr marL="0" marR="0" algn="ctr">
                        <a:lnSpc>
                          <a:spcPct val="115000"/>
                        </a:lnSpc>
                        <a:spcAft>
                          <a:spcPts val="800"/>
                        </a:spcAft>
                        <a:buNone/>
                      </a:pPr>
                      <a:r>
                        <a:rPr lang="en-US" sz="3400" kern="100" dirty="0">
                          <a:effectLst/>
                        </a:rPr>
                        <a:t>Receptor Type</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400" kern="100">
                          <a:effectLst/>
                        </a:rPr>
                        <a:t>Description</a:t>
                      </a:r>
                      <a:endParaRPr lang="en-US" sz="3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184210234"/>
                  </a:ext>
                </a:extLst>
              </a:tr>
              <a:tr h="965200">
                <a:tc>
                  <a:txBody>
                    <a:bodyPr/>
                    <a:lstStyle/>
                    <a:p>
                      <a:pPr marL="0" marR="0" algn="ctr">
                        <a:lnSpc>
                          <a:spcPct val="115000"/>
                        </a:lnSpc>
                        <a:spcAft>
                          <a:spcPts val="800"/>
                        </a:spcAft>
                        <a:buNone/>
                      </a:pPr>
                      <a:r>
                        <a:rPr lang="en-US" sz="3400" kern="100" dirty="0">
                          <a:effectLst/>
                        </a:rPr>
                        <a:t>Ionotropic</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400" kern="100" dirty="0">
                          <a:effectLst/>
                        </a:rPr>
                        <a:t>Fast-acting; directly open ion channels</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222396527"/>
                  </a:ext>
                </a:extLst>
              </a:tr>
              <a:tr h="965200">
                <a:tc>
                  <a:txBody>
                    <a:bodyPr/>
                    <a:lstStyle/>
                    <a:p>
                      <a:pPr marL="0" marR="0" algn="ctr">
                        <a:lnSpc>
                          <a:spcPct val="115000"/>
                        </a:lnSpc>
                        <a:spcAft>
                          <a:spcPts val="800"/>
                        </a:spcAft>
                        <a:buNone/>
                      </a:pPr>
                      <a:r>
                        <a:rPr lang="en-US" sz="3400" kern="100" dirty="0">
                          <a:effectLst/>
                        </a:rPr>
                        <a:t>Metabotropic</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400" kern="100" dirty="0">
                          <a:effectLst/>
                        </a:rPr>
                        <a:t>Slower; use G-proteins to trigger second messengers</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166171796"/>
                  </a:ext>
                </a:extLst>
              </a:tr>
            </a:tbl>
          </a:graphicData>
        </a:graphic>
      </p:graphicFrame>
    </p:spTree>
    <p:extLst>
      <p:ext uri="{BB962C8B-B14F-4D97-AF65-F5344CB8AC3E}">
        <p14:creationId xmlns:p14="http://schemas.microsoft.com/office/powerpoint/2010/main" val="317186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02523-ED8B-7BD7-BBB5-E500E063EF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A2E91-D53E-E045-889D-C72C8C7591F8}"/>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Examples of Neurotransmitters:</a:t>
            </a:r>
            <a:endParaRPr lang="en-IN" b="1" dirty="0">
              <a:solidFill>
                <a:schemeClr val="tx1"/>
              </a:solidFill>
              <a:latin typeface="+mn-lt"/>
            </a:endParaRPr>
          </a:p>
        </p:txBody>
      </p:sp>
      <p:graphicFrame>
        <p:nvGraphicFramePr>
          <p:cNvPr id="4" name="Table 3">
            <a:extLst>
              <a:ext uri="{FF2B5EF4-FFF2-40B4-BE49-F238E27FC236}">
                <a16:creationId xmlns:a16="http://schemas.microsoft.com/office/drawing/2014/main" id="{49A9397D-B616-F3EA-1DD8-6CE901466B4B}"/>
              </a:ext>
            </a:extLst>
          </p:cNvPr>
          <p:cNvGraphicFramePr>
            <a:graphicFrameLocks noGrp="1"/>
          </p:cNvGraphicFramePr>
          <p:nvPr>
            <p:extLst>
              <p:ext uri="{D42A27DB-BD31-4B8C-83A1-F6EECF244321}">
                <p14:modId xmlns:p14="http://schemas.microsoft.com/office/powerpoint/2010/main" val="53329515"/>
              </p:ext>
            </p:extLst>
          </p:nvPr>
        </p:nvGraphicFramePr>
        <p:xfrm>
          <a:off x="124619" y="838201"/>
          <a:ext cx="10515600" cy="5960914"/>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val="3509551776"/>
                    </a:ext>
                  </a:extLst>
                </a:gridCol>
                <a:gridCol w="2628900">
                  <a:extLst>
                    <a:ext uri="{9D8B030D-6E8A-4147-A177-3AD203B41FA5}">
                      <a16:colId xmlns:a16="http://schemas.microsoft.com/office/drawing/2014/main" val="1923826615"/>
                    </a:ext>
                  </a:extLst>
                </a:gridCol>
                <a:gridCol w="2628900">
                  <a:extLst>
                    <a:ext uri="{9D8B030D-6E8A-4147-A177-3AD203B41FA5}">
                      <a16:colId xmlns:a16="http://schemas.microsoft.com/office/drawing/2014/main" val="1584702985"/>
                    </a:ext>
                  </a:extLst>
                </a:gridCol>
                <a:gridCol w="2628900">
                  <a:extLst>
                    <a:ext uri="{9D8B030D-6E8A-4147-A177-3AD203B41FA5}">
                      <a16:colId xmlns:a16="http://schemas.microsoft.com/office/drawing/2014/main" val="2733114307"/>
                    </a:ext>
                  </a:extLst>
                </a:gridCol>
              </a:tblGrid>
              <a:tr h="973606">
                <a:tc>
                  <a:txBody>
                    <a:bodyPr/>
                    <a:lstStyle/>
                    <a:p>
                      <a:pPr marL="0" marR="0" algn="ctr">
                        <a:lnSpc>
                          <a:spcPct val="115000"/>
                        </a:lnSpc>
                        <a:spcAft>
                          <a:spcPts val="800"/>
                        </a:spcAft>
                        <a:buNone/>
                      </a:pPr>
                      <a:r>
                        <a:rPr lang="en-US" sz="2400" kern="100" dirty="0">
                          <a:effectLst/>
                        </a:rPr>
                        <a:t>Neurotransmitter</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a:effectLst/>
                        </a:rPr>
                        <a:t>Receptor Type</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a:effectLst/>
                        </a:rPr>
                        <a:t>Receptor Name</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a:effectLst/>
                        </a:rPr>
                        <a:t>Effect</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923576261"/>
                  </a:ext>
                </a:extLst>
              </a:tr>
              <a:tr h="973606">
                <a:tc>
                  <a:txBody>
                    <a:bodyPr/>
                    <a:lstStyle/>
                    <a:p>
                      <a:pPr marL="0" marR="0" algn="ctr">
                        <a:lnSpc>
                          <a:spcPct val="115000"/>
                        </a:lnSpc>
                        <a:spcAft>
                          <a:spcPts val="800"/>
                        </a:spcAft>
                        <a:buNone/>
                      </a:pPr>
                      <a:r>
                        <a:rPr lang="en-US" sz="3000" kern="100">
                          <a:effectLst/>
                        </a:rPr>
                        <a:t>Glutamate</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a:effectLst/>
                        </a:rPr>
                        <a:t>Ionotropic</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dirty="0">
                          <a:effectLst/>
                        </a:rPr>
                        <a:t>AMPA, NMDA</a:t>
                      </a:r>
                      <a:endParaRPr lang="en-US" sz="30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a:effectLst/>
                        </a:rPr>
                        <a:t>Excitatory (EPSP)</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46181603"/>
                  </a:ext>
                </a:extLst>
              </a:tr>
              <a:tr h="973606">
                <a:tc>
                  <a:txBody>
                    <a:bodyPr/>
                    <a:lstStyle/>
                    <a:p>
                      <a:pPr marL="0" marR="0" algn="ctr">
                        <a:lnSpc>
                          <a:spcPct val="115000"/>
                        </a:lnSpc>
                        <a:spcAft>
                          <a:spcPts val="800"/>
                        </a:spcAft>
                        <a:buNone/>
                      </a:pPr>
                      <a:r>
                        <a:rPr lang="en-US" sz="3000" kern="100">
                          <a:effectLst/>
                        </a:rPr>
                        <a:t>GABA</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a:effectLst/>
                        </a:rPr>
                        <a:t>Ionotropic</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dirty="0">
                          <a:effectLst/>
                        </a:rPr>
                        <a:t>GABA-A</a:t>
                      </a:r>
                      <a:endParaRPr lang="en-US" sz="30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a:effectLst/>
                        </a:rPr>
                        <a:t>Inhibitory (IPSP)</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199615170"/>
                  </a:ext>
                </a:extLst>
              </a:tr>
              <a:tr h="1137752">
                <a:tc>
                  <a:txBody>
                    <a:bodyPr/>
                    <a:lstStyle/>
                    <a:p>
                      <a:pPr marL="0" marR="0" algn="ctr">
                        <a:lnSpc>
                          <a:spcPct val="115000"/>
                        </a:lnSpc>
                        <a:spcAft>
                          <a:spcPts val="800"/>
                        </a:spcAft>
                        <a:buNone/>
                      </a:pPr>
                      <a:r>
                        <a:rPr lang="en-US" sz="3000" kern="100">
                          <a:effectLst/>
                        </a:rPr>
                        <a:t>Acetylcholine</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dirty="0">
                          <a:effectLst/>
                        </a:rPr>
                        <a:t>Ionotropic /</a:t>
                      </a:r>
                    </a:p>
                    <a:p>
                      <a:pPr marL="0" marR="0" algn="ctr">
                        <a:lnSpc>
                          <a:spcPct val="115000"/>
                        </a:lnSpc>
                        <a:spcAft>
                          <a:spcPts val="800"/>
                        </a:spcAft>
                        <a:buNone/>
                      </a:pPr>
                      <a:r>
                        <a:rPr lang="en-US" sz="3000" kern="100" dirty="0">
                          <a:effectLst/>
                        </a:rPr>
                        <a:t>Metabotropic</a:t>
                      </a:r>
                      <a:endParaRPr lang="en-US" sz="30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dirty="0">
                          <a:effectLst/>
                        </a:rPr>
                        <a:t>Nicotinic</a:t>
                      </a:r>
                      <a:endParaRPr lang="en-US" sz="30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dirty="0">
                          <a:effectLst/>
                        </a:rPr>
                        <a:t>Excitatory</a:t>
                      </a:r>
                      <a:endParaRPr lang="en-US" sz="30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927323675"/>
                  </a:ext>
                </a:extLst>
              </a:tr>
              <a:tr h="1885031">
                <a:tc>
                  <a:txBody>
                    <a:bodyPr/>
                    <a:lstStyle/>
                    <a:p>
                      <a:pPr marL="0" marR="0" algn="ctr">
                        <a:lnSpc>
                          <a:spcPct val="115000"/>
                        </a:lnSpc>
                        <a:spcAft>
                          <a:spcPts val="800"/>
                        </a:spcAft>
                        <a:buNone/>
                      </a:pPr>
                      <a:r>
                        <a:rPr lang="en-US" sz="3000" kern="100">
                          <a:effectLst/>
                        </a:rPr>
                        <a:t>Dopamine</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a:effectLst/>
                        </a:rPr>
                        <a:t>Metabotropic</a:t>
                      </a:r>
                      <a:endParaRPr lang="en-US" sz="30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dirty="0">
                          <a:effectLst/>
                        </a:rPr>
                        <a:t>D1-D5 receptors</a:t>
                      </a:r>
                      <a:endParaRPr lang="en-US" sz="30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000" kern="100" dirty="0">
                          <a:effectLst/>
                        </a:rPr>
                        <a:t>Modulatory (reward, mood)</a:t>
                      </a:r>
                      <a:endParaRPr lang="en-US" sz="30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891841618"/>
                  </a:ext>
                </a:extLst>
              </a:tr>
            </a:tbl>
          </a:graphicData>
        </a:graphic>
      </p:graphicFrame>
    </p:spTree>
    <p:extLst>
      <p:ext uri="{BB962C8B-B14F-4D97-AF65-F5344CB8AC3E}">
        <p14:creationId xmlns:p14="http://schemas.microsoft.com/office/powerpoint/2010/main" val="15864248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1152</TotalTime>
  <Words>1300</Words>
  <Application>Microsoft Office PowerPoint</Application>
  <PresentationFormat>Custom</PresentationFormat>
  <Paragraphs>162</Paragraphs>
  <Slides>20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Calibri</vt:lpstr>
      <vt:lpstr>Franklin Gothic Book</vt:lpstr>
      <vt:lpstr>Perpetua</vt:lpstr>
      <vt:lpstr>Times New Roman</vt:lpstr>
      <vt:lpstr>Wingdings 2</vt:lpstr>
      <vt:lpstr>Equity</vt:lpstr>
      <vt:lpstr>Neurotransmitters, Synaptic Receptors, EPSP and IPSP </vt:lpstr>
      <vt:lpstr>💊 Neurotransmitters: 📌 What are they?</vt:lpstr>
      <vt:lpstr>💊 Neurotransmitters: 📌 What are they?</vt:lpstr>
      <vt:lpstr>🚀 Excitatory Neurotransmitters</vt:lpstr>
      <vt:lpstr>🧘 Inhibitory Neurotransmitters</vt:lpstr>
      <vt:lpstr>⚖️ Dual-Role Neurotransmitters / Modulatory</vt:lpstr>
      <vt:lpstr>🧪 Types of Neurotransmitters:</vt:lpstr>
      <vt:lpstr>🧬 Synaptic Receptors: 📌 What are they?</vt:lpstr>
      <vt:lpstr>🧩 Examples of Neurotransmitters:</vt:lpstr>
      <vt:lpstr>⚡ Excitatory Postsynaptic Potentials (EPSPs)</vt:lpstr>
      <vt:lpstr>⚙️ How an EPSP Occurs:</vt:lpstr>
      <vt:lpstr>📉 EPSP Characteristics:</vt:lpstr>
      <vt:lpstr>🧘 Inhibitory Postsynaptic Potentials (IPSPs)</vt:lpstr>
      <vt:lpstr>🧠 What happens during an IPSP?</vt:lpstr>
      <vt:lpstr>🧲 Why does this matter?</vt:lpstr>
      <vt:lpstr>When and Why, ISPS is Required?</vt:lpstr>
      <vt:lpstr>When and Why, IPSPs is Required?</vt:lpstr>
      <vt:lpstr>When and Why, ISPS is Required?</vt:lpstr>
      <vt:lpstr>✨ EPSP vs IPSP</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LAP</dc:creator>
  <cp:lastModifiedBy>Shozab</cp:lastModifiedBy>
  <cp:revision>231</cp:revision>
  <dcterms:created xsi:type="dcterms:W3CDTF">2006-08-16T00:00:00Z</dcterms:created>
  <dcterms:modified xsi:type="dcterms:W3CDTF">2025-04-22T07:34:06Z</dcterms:modified>
</cp:coreProperties>
</file>