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4" r:id="rId1"/>
  </p:sldMasterIdLst>
  <p:sldIdLst>
    <p:sldId id="256" r:id="rId2"/>
    <p:sldId id="281" r:id="rId3"/>
    <p:sldId id="301" r:id="rId4"/>
    <p:sldId id="302" r:id="rId5"/>
    <p:sldId id="277" r:id="rId6"/>
    <p:sldId id="304" r:id="rId7"/>
    <p:sldId id="303" r:id="rId8"/>
    <p:sldId id="258" r:id="rId9"/>
    <p:sldId id="300" r:id="rId10"/>
    <p:sldId id="312" r:id="rId11"/>
    <p:sldId id="305" r:id="rId12"/>
    <p:sldId id="315" r:id="rId13"/>
    <p:sldId id="306" r:id="rId14"/>
    <p:sldId id="307" r:id="rId15"/>
    <p:sldId id="314" r:id="rId16"/>
    <p:sldId id="308" r:id="rId17"/>
    <p:sldId id="309" r:id="rId18"/>
    <p:sldId id="313" r:id="rId19"/>
    <p:sldId id="310" r:id="rId20"/>
    <p:sldId id="283" r:id="rId21"/>
    <p:sldId id="311" r:id="rId22"/>
    <p:sldId id="316" r:id="rId23"/>
    <p:sldId id="317" r:id="rId24"/>
    <p:sldId id="318" r:id="rId25"/>
    <p:sldId id="319" r:id="rId26"/>
    <p:sldId id="320" r:id="rId27"/>
    <p:sldId id="321" r:id="rId28"/>
    <p:sldId id="326" r:id="rId29"/>
    <p:sldId id="322" r:id="rId30"/>
    <p:sldId id="323" r:id="rId31"/>
    <p:sldId id="324" r:id="rId32"/>
    <p:sldId id="327" r:id="rId33"/>
    <p:sldId id="325" r:id="rId34"/>
    <p:sldId id="329" r:id="rId35"/>
    <p:sldId id="328" r:id="rId3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1pPr>
    <a:lvl2pPr marL="4572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2pPr>
    <a:lvl3pPr marL="9144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3pPr>
    <a:lvl4pPr marL="13716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4pPr>
    <a:lvl5pPr marL="1828800" algn="l" defTabSz="457200" rtl="0" eaLnBrk="0" fontAlgn="base" hangingPunct="0">
      <a:spcBef>
        <a:spcPct val="0"/>
      </a:spcBef>
      <a:spcAft>
        <a:spcPct val="0"/>
      </a:spcAft>
      <a:defRPr kern="1200">
        <a:solidFill>
          <a:schemeClr val="tx1"/>
        </a:solidFill>
        <a:latin typeface="Rockwell" panose="02060603020205020403" pitchFamily="18" charset="0"/>
        <a:ea typeface="+mn-ea"/>
        <a:cs typeface="+mn-cs"/>
      </a:defRPr>
    </a:lvl5pPr>
    <a:lvl6pPr marL="2286000" algn="l" defTabSz="914400" rtl="0" eaLnBrk="1" latinLnBrk="0" hangingPunct="1">
      <a:defRPr kern="1200">
        <a:solidFill>
          <a:schemeClr val="tx1"/>
        </a:solidFill>
        <a:latin typeface="Rockwell" panose="02060603020205020403" pitchFamily="18" charset="0"/>
        <a:ea typeface="+mn-ea"/>
        <a:cs typeface="+mn-cs"/>
      </a:defRPr>
    </a:lvl6pPr>
    <a:lvl7pPr marL="2743200" algn="l" defTabSz="914400" rtl="0" eaLnBrk="1" latinLnBrk="0" hangingPunct="1">
      <a:defRPr kern="1200">
        <a:solidFill>
          <a:schemeClr val="tx1"/>
        </a:solidFill>
        <a:latin typeface="Rockwell" panose="02060603020205020403" pitchFamily="18" charset="0"/>
        <a:ea typeface="+mn-ea"/>
        <a:cs typeface="+mn-cs"/>
      </a:defRPr>
    </a:lvl7pPr>
    <a:lvl8pPr marL="3200400" algn="l" defTabSz="914400" rtl="0" eaLnBrk="1" latinLnBrk="0" hangingPunct="1">
      <a:defRPr kern="1200">
        <a:solidFill>
          <a:schemeClr val="tx1"/>
        </a:solidFill>
        <a:latin typeface="Rockwell" panose="02060603020205020403" pitchFamily="18" charset="0"/>
        <a:ea typeface="+mn-ea"/>
        <a:cs typeface="+mn-cs"/>
      </a:defRPr>
    </a:lvl8pPr>
    <a:lvl9pPr marL="3657600" algn="l" defTabSz="914400" rtl="0" eaLnBrk="1" latinLnBrk="0" hangingPunct="1">
      <a:defRPr kern="1200">
        <a:solidFill>
          <a:schemeClr val="tx1"/>
        </a:solidFill>
        <a:latin typeface="Rockwell" panose="020606030202050204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3B5BCF9-22B1-F231-22D5-BEF1269CA0C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A5707A49-3102-354D-1D59-198188B389A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A3E5815C-36A8-EF0C-6D1F-293A09CB47C8}"/>
              </a:ext>
            </a:extLst>
          </p:cNvPr>
          <p:cNvSpPr>
            <a:spLocks noGrp="1"/>
          </p:cNvSpPr>
          <p:nvPr>
            <p:ph type="sldNum" sz="quarter" idx="12"/>
          </p:nvPr>
        </p:nvSpPr>
        <p:spPr/>
        <p:txBody>
          <a:bodyPr/>
          <a:lstStyle>
            <a:lvl1pPr>
              <a:defRPr/>
            </a:lvl1pPr>
          </a:lstStyle>
          <a:p>
            <a:pPr>
              <a:defRPr/>
            </a:pPr>
            <a:fld id="{EC534E98-B83E-40D4-8392-BC5591BBE554}" type="slidenum">
              <a:rPr lang="en-US" altLang="en-US"/>
              <a:pPr>
                <a:defRPr/>
              </a:pPr>
              <a:t>‹#›</a:t>
            </a:fld>
            <a:endParaRPr lang="en-US" altLang="en-US"/>
          </a:p>
        </p:txBody>
      </p:sp>
    </p:spTree>
    <p:extLst>
      <p:ext uri="{BB962C8B-B14F-4D97-AF65-F5344CB8AC3E}">
        <p14:creationId xmlns:p14="http://schemas.microsoft.com/office/powerpoint/2010/main" val="3132651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5108728"/>
            <a:ext cx="7774499" cy="68247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04C35470-984C-8538-61DA-C05AE194E8D4}"/>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7970ABE3-2099-6A36-C393-7C50489BFD30}"/>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9564C9A4-D7A2-1E89-1333-31029D39097F}"/>
              </a:ext>
            </a:extLst>
          </p:cNvPr>
          <p:cNvSpPr>
            <a:spLocks noGrp="1"/>
          </p:cNvSpPr>
          <p:nvPr>
            <p:ph type="sldNum" sz="quarter" idx="12"/>
          </p:nvPr>
        </p:nvSpPr>
        <p:spPr/>
        <p:txBody>
          <a:bodyPr/>
          <a:lstStyle>
            <a:lvl1pPr>
              <a:defRPr/>
            </a:lvl1pPr>
          </a:lstStyle>
          <a:p>
            <a:pPr>
              <a:defRPr/>
            </a:pPr>
            <a:fld id="{32BD8C56-3235-46C0-BA4F-88C97B934F00}" type="slidenum">
              <a:rPr lang="en-US" altLang="en-US"/>
              <a:pPr>
                <a:defRPr/>
              </a:pPr>
              <a:t>‹#›</a:t>
            </a:fld>
            <a:endParaRPr lang="en-US" altLang="en-US"/>
          </a:p>
        </p:txBody>
      </p:sp>
    </p:spTree>
    <p:extLst>
      <p:ext uri="{BB962C8B-B14F-4D97-AF65-F5344CB8AC3E}">
        <p14:creationId xmlns:p14="http://schemas.microsoft.com/office/powerpoint/2010/main" val="3777657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Date Placeholder 3">
            <a:extLst>
              <a:ext uri="{FF2B5EF4-FFF2-40B4-BE49-F238E27FC236}">
                <a16:creationId xmlns:a16="http://schemas.microsoft.com/office/drawing/2014/main" id="{A5BA79B0-B401-E9BF-9FF4-6F42DDC6D63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BC436E8-C9C5-382B-71F2-696BE4C3425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A53CDEB7-30BA-0D88-C006-10BFAFEEBF75}"/>
              </a:ext>
            </a:extLst>
          </p:cNvPr>
          <p:cNvSpPr>
            <a:spLocks noGrp="1"/>
          </p:cNvSpPr>
          <p:nvPr>
            <p:ph type="sldNum" sz="quarter" idx="12"/>
          </p:nvPr>
        </p:nvSpPr>
        <p:spPr/>
        <p:txBody>
          <a:bodyPr/>
          <a:lstStyle>
            <a:lvl1pPr>
              <a:defRPr/>
            </a:lvl1pPr>
          </a:lstStyle>
          <a:p>
            <a:pPr>
              <a:defRPr/>
            </a:pPr>
            <a:fld id="{FF46BD26-34B5-48AA-92DA-DE135553C072}" type="slidenum">
              <a:rPr lang="en-US" altLang="en-US"/>
              <a:pPr>
                <a:defRPr/>
              </a:pPr>
              <a:t>‹#›</a:t>
            </a:fld>
            <a:endParaRPr lang="en-US" altLang="en-US"/>
          </a:p>
        </p:txBody>
      </p:sp>
    </p:spTree>
    <p:extLst>
      <p:ext uri="{BB962C8B-B14F-4D97-AF65-F5344CB8AC3E}">
        <p14:creationId xmlns:p14="http://schemas.microsoft.com/office/powerpoint/2010/main" val="493643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FB0172-7FE8-EC78-2960-69D66A34AB64}"/>
              </a:ext>
            </a:extLst>
          </p:cNvPr>
          <p:cNvSpPr txBox="1"/>
          <p:nvPr/>
        </p:nvSpPr>
        <p:spPr>
          <a:xfrm>
            <a:off x="504825" y="641350"/>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5" name="TextBox 4">
            <a:extLst>
              <a:ext uri="{FF2B5EF4-FFF2-40B4-BE49-F238E27FC236}">
                <a16:creationId xmlns:a16="http://schemas.microsoft.com/office/drawing/2014/main" id="{44B353EE-8C6E-3300-BCD1-4F087AB63203}"/>
              </a:ext>
            </a:extLst>
          </p:cNvPr>
          <p:cNvSpPr txBox="1"/>
          <p:nvPr/>
        </p:nvSpPr>
        <p:spPr>
          <a:xfrm>
            <a:off x="7947025" y="3073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084659" y="609600"/>
            <a:ext cx="6977064"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4">
            <a:extLst>
              <a:ext uri="{FF2B5EF4-FFF2-40B4-BE49-F238E27FC236}">
                <a16:creationId xmlns:a16="http://schemas.microsoft.com/office/drawing/2014/main" id="{04A27EBB-73B9-59A7-5C8F-34628D2A081E}"/>
              </a:ext>
            </a:extLst>
          </p:cNvPr>
          <p:cNvSpPr>
            <a:spLocks noGrp="1"/>
          </p:cNvSpPr>
          <p:nvPr>
            <p:ph type="dt" sz="half" idx="14"/>
          </p:nvPr>
        </p:nvSpPr>
        <p:spPr/>
        <p:txBody>
          <a:bodyPr/>
          <a:lstStyle>
            <a:lvl1pPr>
              <a:defRPr/>
            </a:lvl1pPr>
          </a:lstStyle>
          <a:p>
            <a:pPr>
              <a:defRPr/>
            </a:pPr>
            <a:endParaRPr lang="en-US" altLang="en-US"/>
          </a:p>
        </p:txBody>
      </p:sp>
      <p:sp>
        <p:nvSpPr>
          <p:cNvPr id="7" name="Footer Placeholder 5">
            <a:extLst>
              <a:ext uri="{FF2B5EF4-FFF2-40B4-BE49-F238E27FC236}">
                <a16:creationId xmlns:a16="http://schemas.microsoft.com/office/drawing/2014/main" id="{B659987C-6595-7DB1-F6D5-8426F8469633}"/>
              </a:ext>
            </a:extLst>
          </p:cNvPr>
          <p:cNvSpPr>
            <a:spLocks noGrp="1"/>
          </p:cNvSpPr>
          <p:nvPr>
            <p:ph type="ftr" sz="quarter" idx="15"/>
          </p:nvPr>
        </p:nvSpPr>
        <p:spPr/>
        <p:txBody>
          <a:bodyPr/>
          <a:lstStyle>
            <a:lvl1pPr>
              <a:defRPr/>
            </a:lvl1pPr>
          </a:lstStyle>
          <a:p>
            <a:pPr>
              <a:defRPr/>
            </a:pPr>
            <a:endParaRPr lang="en-US" altLang="en-US"/>
          </a:p>
        </p:txBody>
      </p:sp>
      <p:sp>
        <p:nvSpPr>
          <p:cNvPr id="8" name="Slide Number Placeholder 6">
            <a:extLst>
              <a:ext uri="{FF2B5EF4-FFF2-40B4-BE49-F238E27FC236}">
                <a16:creationId xmlns:a16="http://schemas.microsoft.com/office/drawing/2014/main" id="{D59A17EC-A3A2-4ABD-513D-0F4CC0E11727}"/>
              </a:ext>
            </a:extLst>
          </p:cNvPr>
          <p:cNvSpPr>
            <a:spLocks noGrp="1"/>
          </p:cNvSpPr>
          <p:nvPr>
            <p:ph type="sldNum" sz="quarter" idx="16"/>
          </p:nvPr>
        </p:nvSpPr>
        <p:spPr/>
        <p:txBody>
          <a:bodyPr/>
          <a:lstStyle>
            <a:lvl1pPr>
              <a:defRPr/>
            </a:lvl1pPr>
          </a:lstStyle>
          <a:p>
            <a:pPr>
              <a:defRPr/>
            </a:pPr>
            <a:fld id="{78EC34B8-6F63-4AF4-A6DF-A0FC2303686D}" type="slidenum">
              <a:rPr lang="en-US" altLang="en-US"/>
              <a:pPr>
                <a:defRPr/>
              </a:pPr>
              <a:t>‹#›</a:t>
            </a:fld>
            <a:endParaRPr lang="en-US" altLang="en-US"/>
          </a:p>
        </p:txBody>
      </p:sp>
    </p:spTree>
    <p:extLst>
      <p:ext uri="{BB962C8B-B14F-4D97-AF65-F5344CB8AC3E}">
        <p14:creationId xmlns:p14="http://schemas.microsoft.com/office/powerpoint/2010/main" val="1684617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Date Placeholder 3">
            <a:extLst>
              <a:ext uri="{FF2B5EF4-FFF2-40B4-BE49-F238E27FC236}">
                <a16:creationId xmlns:a16="http://schemas.microsoft.com/office/drawing/2014/main" id="{E6BA7913-B1C9-6533-3C42-66603D2D8433}"/>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67E71FB-A62C-7165-6F3E-DC61692571A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78DF815-B0B0-548D-EFC8-235F920CB875}"/>
              </a:ext>
            </a:extLst>
          </p:cNvPr>
          <p:cNvSpPr>
            <a:spLocks noGrp="1"/>
          </p:cNvSpPr>
          <p:nvPr>
            <p:ph type="sldNum" sz="quarter" idx="12"/>
          </p:nvPr>
        </p:nvSpPr>
        <p:spPr/>
        <p:txBody>
          <a:bodyPr/>
          <a:lstStyle>
            <a:lvl1pPr>
              <a:defRPr/>
            </a:lvl1pPr>
          </a:lstStyle>
          <a:p>
            <a:pPr>
              <a:defRPr/>
            </a:pPr>
            <a:fld id="{D92836E9-0E36-4D1F-9B3D-35373EAD7F87}" type="slidenum">
              <a:rPr lang="en-US" altLang="en-US"/>
              <a:pPr>
                <a:defRPr/>
              </a:pPr>
              <a:t>‹#›</a:t>
            </a:fld>
            <a:endParaRPr lang="en-US" altLang="en-US"/>
          </a:p>
        </p:txBody>
      </p:sp>
    </p:spTree>
    <p:extLst>
      <p:ext uri="{BB962C8B-B14F-4D97-AF65-F5344CB8AC3E}">
        <p14:creationId xmlns:p14="http://schemas.microsoft.com/office/powerpoint/2010/main" val="1237576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Date Placeholder 3">
            <a:extLst>
              <a:ext uri="{FF2B5EF4-FFF2-40B4-BE49-F238E27FC236}">
                <a16:creationId xmlns:a16="http://schemas.microsoft.com/office/drawing/2014/main" id="{88A3BF43-8161-BF43-FAC4-75AC501CE555}"/>
              </a:ext>
            </a:extLst>
          </p:cNvPr>
          <p:cNvSpPr>
            <a:spLocks noGrp="1"/>
          </p:cNvSpPr>
          <p:nvPr>
            <p:ph type="dt" sz="half" idx="18"/>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FC7F6504-55D5-84D4-84B7-DBB64FC19BEF}"/>
              </a:ext>
            </a:extLst>
          </p:cNvPr>
          <p:cNvSpPr>
            <a:spLocks noGrp="1"/>
          </p:cNvSpPr>
          <p:nvPr>
            <p:ph type="ftr" sz="quarter" idx="19"/>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9EAE4048-38E3-F299-CBBB-168D88942C72}"/>
              </a:ext>
            </a:extLst>
          </p:cNvPr>
          <p:cNvSpPr>
            <a:spLocks noGrp="1"/>
          </p:cNvSpPr>
          <p:nvPr>
            <p:ph type="sldNum" sz="quarter" idx="20"/>
          </p:nvPr>
        </p:nvSpPr>
        <p:spPr/>
        <p:txBody>
          <a:bodyPr/>
          <a:lstStyle>
            <a:lvl1pPr>
              <a:defRPr/>
            </a:lvl1pPr>
          </a:lstStyle>
          <a:p>
            <a:pPr>
              <a:defRPr/>
            </a:pPr>
            <a:fld id="{F90BCFFD-327C-4CC9-BE09-47F35A1832E7}" type="slidenum">
              <a:rPr lang="en-US" altLang="en-US"/>
              <a:pPr>
                <a:defRPr/>
              </a:pPr>
              <a:t>‹#›</a:t>
            </a:fld>
            <a:endParaRPr lang="en-US" altLang="en-US"/>
          </a:p>
        </p:txBody>
      </p:sp>
    </p:spTree>
    <p:extLst>
      <p:ext uri="{BB962C8B-B14F-4D97-AF65-F5344CB8AC3E}">
        <p14:creationId xmlns:p14="http://schemas.microsoft.com/office/powerpoint/2010/main" val="1900532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5347" y="4565409"/>
            <a:ext cx="2474216"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331011" y="4565408"/>
            <a:ext cx="2475252"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79973" y="4565410"/>
            <a:ext cx="2470694" cy="122579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Date Placeholder 3">
            <a:extLst>
              <a:ext uri="{FF2B5EF4-FFF2-40B4-BE49-F238E27FC236}">
                <a16:creationId xmlns:a16="http://schemas.microsoft.com/office/drawing/2014/main" id="{4FDD37F2-4273-1EF7-3BD0-EFF5BB0CC692}"/>
              </a:ext>
            </a:extLst>
          </p:cNvPr>
          <p:cNvSpPr>
            <a:spLocks noGrp="1"/>
          </p:cNvSpPr>
          <p:nvPr>
            <p:ph type="dt" sz="half" idx="23"/>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2D4926C0-F5FA-3147-66A8-09327E0F3DAF}"/>
              </a:ext>
            </a:extLst>
          </p:cNvPr>
          <p:cNvSpPr>
            <a:spLocks noGrp="1"/>
          </p:cNvSpPr>
          <p:nvPr>
            <p:ph type="ftr" sz="quarter" idx="24"/>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987EC46C-5DC7-488F-C97E-4C9192E4C67C}"/>
              </a:ext>
            </a:extLst>
          </p:cNvPr>
          <p:cNvSpPr>
            <a:spLocks noGrp="1"/>
          </p:cNvSpPr>
          <p:nvPr>
            <p:ph type="sldNum" sz="quarter" idx="25"/>
          </p:nvPr>
        </p:nvSpPr>
        <p:spPr/>
        <p:txBody>
          <a:bodyPr/>
          <a:lstStyle>
            <a:lvl1pPr>
              <a:defRPr/>
            </a:lvl1pPr>
          </a:lstStyle>
          <a:p>
            <a:pPr>
              <a:defRPr/>
            </a:pPr>
            <a:fld id="{F085AE33-263C-471C-A389-41BF2A7CDFC9}" type="slidenum">
              <a:rPr lang="en-US" altLang="en-US"/>
              <a:pPr>
                <a:defRPr/>
              </a:pPr>
              <a:t>‹#›</a:t>
            </a:fld>
            <a:endParaRPr lang="en-US" altLang="en-US"/>
          </a:p>
        </p:txBody>
      </p:sp>
    </p:spTree>
    <p:extLst>
      <p:ext uri="{BB962C8B-B14F-4D97-AF65-F5344CB8AC3E}">
        <p14:creationId xmlns:p14="http://schemas.microsoft.com/office/powerpoint/2010/main" val="2664607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B841B02-3ED5-7315-5EA1-CB26F874DB2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F98F5C0-6ECC-489B-17A5-FA96EEA7790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44E681C-E7E7-5287-E5A3-47EB2CBA82AC}"/>
              </a:ext>
            </a:extLst>
          </p:cNvPr>
          <p:cNvSpPr>
            <a:spLocks noGrp="1"/>
          </p:cNvSpPr>
          <p:nvPr>
            <p:ph type="sldNum" sz="quarter" idx="12"/>
          </p:nvPr>
        </p:nvSpPr>
        <p:spPr/>
        <p:txBody>
          <a:bodyPr/>
          <a:lstStyle>
            <a:lvl1pPr>
              <a:defRPr/>
            </a:lvl1pPr>
          </a:lstStyle>
          <a:p>
            <a:pPr>
              <a:defRPr/>
            </a:pPr>
            <a:fld id="{39C4BF5A-062B-4DFD-BADE-1EAE4375C5C9}" type="slidenum">
              <a:rPr lang="en-US" altLang="en-US"/>
              <a:pPr>
                <a:defRPr/>
              </a:pPr>
              <a:t>‹#›</a:t>
            </a:fld>
            <a:endParaRPr lang="en-US" altLang="en-US"/>
          </a:p>
        </p:txBody>
      </p:sp>
    </p:spTree>
    <p:extLst>
      <p:ext uri="{BB962C8B-B14F-4D97-AF65-F5344CB8AC3E}">
        <p14:creationId xmlns:p14="http://schemas.microsoft.com/office/powerpoint/2010/main" val="3394103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F441A2F-B8FB-F505-87AB-13154DA76D8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7B755B9-7426-CF36-8BEF-32C69ECFA68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7CF57F4-B708-565C-FACE-ABF3BFE0AF38}"/>
              </a:ext>
            </a:extLst>
          </p:cNvPr>
          <p:cNvSpPr>
            <a:spLocks noGrp="1"/>
          </p:cNvSpPr>
          <p:nvPr>
            <p:ph type="sldNum" sz="quarter" idx="12"/>
          </p:nvPr>
        </p:nvSpPr>
        <p:spPr/>
        <p:txBody>
          <a:bodyPr/>
          <a:lstStyle>
            <a:lvl1pPr>
              <a:defRPr/>
            </a:lvl1pPr>
          </a:lstStyle>
          <a:p>
            <a:pPr>
              <a:defRPr/>
            </a:pPr>
            <a:fld id="{29E26E73-EA11-4D72-BF2A-5CC6414BF31B}" type="slidenum">
              <a:rPr lang="en-US" altLang="en-US"/>
              <a:pPr>
                <a:defRPr/>
              </a:pPr>
              <a:t>‹#›</a:t>
            </a:fld>
            <a:endParaRPr lang="en-US" altLang="en-US"/>
          </a:p>
        </p:txBody>
      </p:sp>
    </p:spTree>
    <p:extLst>
      <p:ext uri="{BB962C8B-B14F-4D97-AF65-F5344CB8AC3E}">
        <p14:creationId xmlns:p14="http://schemas.microsoft.com/office/powerpoint/2010/main" val="4200400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Date Placeholder 4">
            <a:extLst>
              <a:ext uri="{FF2B5EF4-FFF2-40B4-BE49-F238E27FC236}">
                <a16:creationId xmlns:a16="http://schemas.microsoft.com/office/drawing/2014/main" id="{89889845-4945-0D98-1EA6-22AC9790D58B}"/>
              </a:ext>
            </a:extLst>
          </p:cNvPr>
          <p:cNvSpPr>
            <a:spLocks noGrp="1"/>
          </p:cNvSpPr>
          <p:nvPr>
            <p:ph type="dt" sz="half" idx="10"/>
          </p:nvPr>
        </p:nvSpPr>
        <p:spPr>
          <a:xfrm>
            <a:off x="685800" y="6248400"/>
            <a:ext cx="1905000" cy="457200"/>
          </a:xfrm>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EDC8D5FC-19D1-E0E8-74CE-91001F3D5124}"/>
              </a:ext>
            </a:extLst>
          </p:cNvPr>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4C90AAD6-E81C-AEFB-A330-1C2D94602457}"/>
              </a:ext>
            </a:extLst>
          </p:cNvPr>
          <p:cNvSpPr>
            <a:spLocks noGrp="1"/>
          </p:cNvSpPr>
          <p:nvPr>
            <p:ph type="sldNum" sz="quarter" idx="12"/>
          </p:nvPr>
        </p:nvSpPr>
        <p:spPr>
          <a:xfrm>
            <a:off x="6553200" y="6248400"/>
            <a:ext cx="1905000" cy="457200"/>
          </a:xfrm>
        </p:spPr>
        <p:txBody>
          <a:bodyPr/>
          <a:lstStyle>
            <a:lvl1pPr>
              <a:defRPr/>
            </a:lvl1pPr>
          </a:lstStyle>
          <a:p>
            <a:pPr>
              <a:defRPr/>
            </a:pPr>
            <a:fld id="{94F6889B-52BA-490A-BEF3-EC74849019B4}" type="slidenum">
              <a:rPr lang="en-US" altLang="en-US"/>
              <a:pPr>
                <a:defRPr/>
              </a:pPr>
              <a:t>‹#›</a:t>
            </a:fld>
            <a:endParaRPr lang="en-US" altLang="en-US"/>
          </a:p>
        </p:txBody>
      </p:sp>
    </p:spTree>
    <p:extLst>
      <p:ext uri="{BB962C8B-B14F-4D97-AF65-F5344CB8AC3E}">
        <p14:creationId xmlns:p14="http://schemas.microsoft.com/office/powerpoint/2010/main" val="2400745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DFBB089-B95A-293B-C4E3-BF1FE3ACF0D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6EBD621-5593-9E10-F308-6F342EFF8B7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CC59F5B-8F8A-264F-F0F1-B31128B1745B}"/>
              </a:ext>
            </a:extLst>
          </p:cNvPr>
          <p:cNvSpPr>
            <a:spLocks noGrp="1"/>
          </p:cNvSpPr>
          <p:nvPr>
            <p:ph type="sldNum" sz="quarter" idx="12"/>
          </p:nvPr>
        </p:nvSpPr>
        <p:spPr/>
        <p:txBody>
          <a:bodyPr/>
          <a:lstStyle>
            <a:lvl1pPr>
              <a:defRPr/>
            </a:lvl1pPr>
          </a:lstStyle>
          <a:p>
            <a:pPr>
              <a:defRPr/>
            </a:pPr>
            <a:fld id="{35795F1D-476D-4A42-8A6E-366B85158627}" type="slidenum">
              <a:rPr lang="en-US" altLang="en-US"/>
              <a:pPr>
                <a:defRPr/>
              </a:pPr>
              <a:t>‹#›</a:t>
            </a:fld>
            <a:endParaRPr lang="en-US" altLang="en-US"/>
          </a:p>
        </p:txBody>
      </p:sp>
    </p:spTree>
    <p:extLst>
      <p:ext uri="{BB962C8B-B14F-4D97-AF65-F5344CB8AC3E}">
        <p14:creationId xmlns:p14="http://schemas.microsoft.com/office/powerpoint/2010/main" val="1752949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69A0D1-0E72-52FE-EB5C-05CA62D0025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CC960B39-AAD1-65D0-E76E-7F91C62A3F6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439E71B-5CE5-F826-3489-5FAD18835B14}"/>
              </a:ext>
            </a:extLst>
          </p:cNvPr>
          <p:cNvSpPr>
            <a:spLocks noGrp="1"/>
          </p:cNvSpPr>
          <p:nvPr>
            <p:ph type="sldNum" sz="quarter" idx="12"/>
          </p:nvPr>
        </p:nvSpPr>
        <p:spPr/>
        <p:txBody>
          <a:bodyPr/>
          <a:lstStyle>
            <a:lvl1pPr>
              <a:defRPr/>
            </a:lvl1pPr>
          </a:lstStyle>
          <a:p>
            <a:pPr>
              <a:defRPr/>
            </a:pPr>
            <a:fld id="{232B9B9D-2E7A-464D-9364-52C5440F0D92}" type="slidenum">
              <a:rPr lang="en-US" altLang="en-US"/>
              <a:pPr>
                <a:defRPr/>
              </a:pPr>
              <a:t>‹#›</a:t>
            </a:fld>
            <a:endParaRPr lang="en-US" altLang="en-US"/>
          </a:p>
        </p:txBody>
      </p:sp>
    </p:spTree>
    <p:extLst>
      <p:ext uri="{BB962C8B-B14F-4D97-AF65-F5344CB8AC3E}">
        <p14:creationId xmlns:p14="http://schemas.microsoft.com/office/powerpoint/2010/main" val="513195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0243A2F-404E-AA22-2438-638D202AFB9E}"/>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40FB909B-A46F-D153-F088-6C4E7559BB2F}"/>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0F536054-CAA1-57C9-E5B1-AF6AE180A9D0}"/>
              </a:ext>
            </a:extLst>
          </p:cNvPr>
          <p:cNvSpPr>
            <a:spLocks noGrp="1"/>
          </p:cNvSpPr>
          <p:nvPr>
            <p:ph type="sldNum" sz="quarter" idx="12"/>
          </p:nvPr>
        </p:nvSpPr>
        <p:spPr/>
        <p:txBody>
          <a:bodyPr/>
          <a:lstStyle>
            <a:lvl1pPr>
              <a:defRPr/>
            </a:lvl1pPr>
          </a:lstStyle>
          <a:p>
            <a:pPr>
              <a:defRPr/>
            </a:pPr>
            <a:fld id="{7E0A3D1B-93BA-4FBA-A9DA-496654CDAE77}" type="slidenum">
              <a:rPr lang="en-US" altLang="en-US"/>
              <a:pPr>
                <a:defRPr/>
              </a:pPr>
              <a:t>‹#›</a:t>
            </a:fld>
            <a:endParaRPr lang="en-US" altLang="en-US"/>
          </a:p>
        </p:txBody>
      </p:sp>
    </p:spTree>
    <p:extLst>
      <p:ext uri="{BB962C8B-B14F-4D97-AF65-F5344CB8AC3E}">
        <p14:creationId xmlns:p14="http://schemas.microsoft.com/office/powerpoint/2010/main" val="3951984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E4B3618-451A-51E3-A6EB-4CF46E7DEC10}"/>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B30AFEE3-037B-BCB9-2C4E-DD3987CCC0F3}"/>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7DB9621D-361F-00E7-FD72-0E502667815F}"/>
              </a:ext>
            </a:extLst>
          </p:cNvPr>
          <p:cNvSpPr>
            <a:spLocks noGrp="1"/>
          </p:cNvSpPr>
          <p:nvPr>
            <p:ph type="sldNum" sz="quarter" idx="12"/>
          </p:nvPr>
        </p:nvSpPr>
        <p:spPr/>
        <p:txBody>
          <a:bodyPr/>
          <a:lstStyle>
            <a:lvl1pPr>
              <a:defRPr/>
            </a:lvl1pPr>
          </a:lstStyle>
          <a:p>
            <a:pPr>
              <a:defRPr/>
            </a:pPr>
            <a:fld id="{2D263172-8CFD-4CF1-AF60-E1C29D13F799}" type="slidenum">
              <a:rPr lang="en-US" altLang="en-US"/>
              <a:pPr>
                <a:defRPr/>
              </a:pPr>
              <a:t>‹#›</a:t>
            </a:fld>
            <a:endParaRPr lang="en-US" altLang="en-US"/>
          </a:p>
        </p:txBody>
      </p:sp>
    </p:spTree>
    <p:extLst>
      <p:ext uri="{BB962C8B-B14F-4D97-AF65-F5344CB8AC3E}">
        <p14:creationId xmlns:p14="http://schemas.microsoft.com/office/powerpoint/2010/main" val="2967887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43B1A83C-0BB7-FEB5-C9E9-E729ED6524A3}"/>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46B757D8-EB16-3F9F-1C84-8D7464BFA832}"/>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E050C68B-E5F4-80E3-DE5E-FFF3AEBBF994}"/>
              </a:ext>
            </a:extLst>
          </p:cNvPr>
          <p:cNvSpPr>
            <a:spLocks noGrp="1"/>
          </p:cNvSpPr>
          <p:nvPr>
            <p:ph type="sldNum" sz="quarter" idx="12"/>
          </p:nvPr>
        </p:nvSpPr>
        <p:spPr/>
        <p:txBody>
          <a:bodyPr/>
          <a:lstStyle>
            <a:lvl1pPr>
              <a:defRPr/>
            </a:lvl1pPr>
          </a:lstStyle>
          <a:p>
            <a:pPr>
              <a:defRPr/>
            </a:pPr>
            <a:fld id="{91860690-D55B-491B-A307-6864E15DC39D}" type="slidenum">
              <a:rPr lang="en-US" altLang="en-US"/>
              <a:pPr>
                <a:defRPr/>
              </a:pPr>
              <a:t>‹#›</a:t>
            </a:fld>
            <a:endParaRPr lang="en-US" altLang="en-US"/>
          </a:p>
        </p:txBody>
      </p:sp>
    </p:spTree>
    <p:extLst>
      <p:ext uri="{BB962C8B-B14F-4D97-AF65-F5344CB8AC3E}">
        <p14:creationId xmlns:p14="http://schemas.microsoft.com/office/powerpoint/2010/main" val="74217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5BE2681-203D-C946-A7F8-B0686955E4D3}"/>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B814021A-B8EF-66FC-AC3B-F9D74FC64822}"/>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6A67056D-4C1E-0F06-C825-0650E2FC4A20}"/>
              </a:ext>
            </a:extLst>
          </p:cNvPr>
          <p:cNvSpPr>
            <a:spLocks noGrp="1"/>
          </p:cNvSpPr>
          <p:nvPr>
            <p:ph type="sldNum" sz="quarter" idx="12"/>
          </p:nvPr>
        </p:nvSpPr>
        <p:spPr/>
        <p:txBody>
          <a:bodyPr/>
          <a:lstStyle>
            <a:lvl1pPr>
              <a:defRPr/>
            </a:lvl1pPr>
          </a:lstStyle>
          <a:p>
            <a:pPr>
              <a:defRPr/>
            </a:pPr>
            <a:fld id="{3D726432-5F40-4DCE-AB7D-A9C274B173F1}" type="slidenum">
              <a:rPr lang="en-US" altLang="en-US"/>
              <a:pPr>
                <a:defRPr/>
              </a:pPr>
              <a:t>‹#›</a:t>
            </a:fld>
            <a:endParaRPr lang="en-US" altLang="en-US"/>
          </a:p>
        </p:txBody>
      </p:sp>
    </p:spTree>
    <p:extLst>
      <p:ext uri="{BB962C8B-B14F-4D97-AF65-F5344CB8AC3E}">
        <p14:creationId xmlns:p14="http://schemas.microsoft.com/office/powerpoint/2010/main" val="836331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51F3514-770D-B752-D599-646CD3F4B92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0C8EE9A4-4711-2809-AE3E-2AE07698BA9B}"/>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9C12889B-ABC8-B19B-18AB-A61953C59C12}"/>
              </a:ext>
            </a:extLst>
          </p:cNvPr>
          <p:cNvSpPr>
            <a:spLocks noGrp="1"/>
          </p:cNvSpPr>
          <p:nvPr>
            <p:ph type="sldNum" sz="quarter" idx="12"/>
          </p:nvPr>
        </p:nvSpPr>
        <p:spPr/>
        <p:txBody>
          <a:bodyPr/>
          <a:lstStyle>
            <a:lvl1pPr>
              <a:defRPr/>
            </a:lvl1pPr>
          </a:lstStyle>
          <a:p>
            <a:pPr>
              <a:defRPr/>
            </a:pPr>
            <a:fld id="{9EB9F7A9-43A4-4B50-A458-6356C8E2ABD0}" type="slidenum">
              <a:rPr lang="en-US" altLang="en-US"/>
              <a:pPr>
                <a:defRPr/>
              </a:pPr>
              <a:t>‹#›</a:t>
            </a:fld>
            <a:endParaRPr lang="en-US" altLang="en-US"/>
          </a:p>
        </p:txBody>
      </p:sp>
    </p:spTree>
    <p:extLst>
      <p:ext uri="{BB962C8B-B14F-4D97-AF65-F5344CB8AC3E}">
        <p14:creationId xmlns:p14="http://schemas.microsoft.com/office/powerpoint/2010/main" val="4085935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2971800"/>
            <a:ext cx="4171242" cy="2819400"/>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92A6EB6-D511-9BDD-C863-0E0919DC389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AAA7C9D1-9901-6F99-9C78-F527776C1E1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A63E49C4-163C-56CC-4876-C42433C9F53B}"/>
              </a:ext>
            </a:extLst>
          </p:cNvPr>
          <p:cNvSpPr>
            <a:spLocks noGrp="1"/>
          </p:cNvSpPr>
          <p:nvPr>
            <p:ph type="sldNum" sz="quarter" idx="12"/>
          </p:nvPr>
        </p:nvSpPr>
        <p:spPr/>
        <p:txBody>
          <a:bodyPr/>
          <a:lstStyle>
            <a:lvl1pPr>
              <a:defRPr/>
            </a:lvl1pPr>
          </a:lstStyle>
          <a:p>
            <a:pPr>
              <a:defRPr/>
            </a:pPr>
            <a:fld id="{7B8AC2CE-EDA0-4380-9F0B-5CAAE0A63E2D}" type="slidenum">
              <a:rPr lang="en-US" altLang="en-US"/>
              <a:pPr>
                <a:defRPr/>
              </a:pPr>
              <a:t>‹#›</a:t>
            </a:fld>
            <a:endParaRPr lang="en-US" altLang="en-US"/>
          </a:p>
        </p:txBody>
      </p:sp>
    </p:spTree>
    <p:extLst>
      <p:ext uri="{BB962C8B-B14F-4D97-AF65-F5344CB8AC3E}">
        <p14:creationId xmlns:p14="http://schemas.microsoft.com/office/powerpoint/2010/main" val="99083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8EEDD9-FF4E-9E63-0EAA-1E45BDA34E4A}"/>
              </a:ext>
            </a:extLst>
          </p:cNvPr>
          <p:cNvSpPr>
            <a:spLocks noGrp="1"/>
          </p:cNvSpPr>
          <p:nvPr>
            <p:ph type="title"/>
          </p:nvPr>
        </p:nvSpPr>
        <p:spPr>
          <a:xfrm>
            <a:off x="685800" y="609600"/>
            <a:ext cx="776446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69BE75-EF77-BF40-45C0-1DF184AF4C97}"/>
              </a:ext>
            </a:extLst>
          </p:cNvPr>
          <p:cNvSpPr>
            <a:spLocks noGrp="1"/>
          </p:cNvSpPr>
          <p:nvPr>
            <p:ph type="body" idx="1"/>
          </p:nvPr>
        </p:nvSpPr>
        <p:spPr>
          <a:xfrm>
            <a:off x="685800" y="2095500"/>
            <a:ext cx="7764463" cy="3695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8AA534-07F4-BEEB-26D7-146D6D9C2466}"/>
              </a:ext>
            </a:extLst>
          </p:cNvPr>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7D11A660-81E9-5999-B89A-C385C1F5C8D9}"/>
              </a:ext>
            </a:extLst>
          </p:cNvPr>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A2E6B013-15F0-FAB2-090C-91B74E12652A}"/>
              </a:ext>
            </a:extLst>
          </p:cNvPr>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a:defRPr/>
            </a:pPr>
            <a:fld id="{DF4D76EB-A41B-48AC-A8DF-6291984B6AF9}"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91" r:id="rId12"/>
    <p:sldLayoutId id="2147483786" r:id="rId13"/>
    <p:sldLayoutId id="2147483787" r:id="rId14"/>
    <p:sldLayoutId id="2147483788" r:id="rId15"/>
    <p:sldLayoutId id="2147483789" r:id="rId16"/>
    <p:sldLayoutId id="2147483790" r:id="rId17"/>
    <p:sldLayoutId id="2147483792" r:id="rId18"/>
  </p:sldLayoutIdLst>
  <p:txStyles>
    <p:title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p:titleStyle>
    <p:body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C0861DB-8E93-E807-9F22-74653CC66961}"/>
              </a:ext>
            </a:extLst>
          </p:cNvPr>
          <p:cNvSpPr>
            <a:spLocks noGrp="1" noChangeArrowheads="1"/>
          </p:cNvSpPr>
          <p:nvPr>
            <p:ph type="ctrTitle"/>
          </p:nvPr>
        </p:nvSpPr>
        <p:spPr>
          <a:xfrm>
            <a:off x="685800" y="487363"/>
            <a:ext cx="7772400" cy="1376362"/>
          </a:xfrm>
        </p:spPr>
        <p:txBody>
          <a:bodyPr>
            <a:normAutofit fontScale="90000"/>
          </a:bodyPr>
          <a:lstStyle/>
          <a:p>
            <a:pPr eaLnBrk="1" fontAlgn="auto" hangingPunct="1">
              <a:spcAft>
                <a:spcPts val="0"/>
              </a:spcAft>
              <a:defRPr/>
            </a:pPr>
            <a:r>
              <a:rPr lang="en-US" altLang="en-US" dirty="0"/>
              <a:t>Physiology of Coordination</a:t>
            </a:r>
          </a:p>
        </p:txBody>
      </p:sp>
      <p:sp>
        <p:nvSpPr>
          <p:cNvPr id="4099" name="Rectangle 3">
            <a:extLst>
              <a:ext uri="{FF2B5EF4-FFF2-40B4-BE49-F238E27FC236}">
                <a16:creationId xmlns:a16="http://schemas.microsoft.com/office/drawing/2014/main" id="{6C8C8A68-0A91-F928-1D2D-DF090FEB5417}"/>
              </a:ext>
            </a:extLst>
          </p:cNvPr>
          <p:cNvSpPr>
            <a:spLocks noGrp="1" noChangeArrowheads="1"/>
          </p:cNvSpPr>
          <p:nvPr>
            <p:ph type="subTitle" idx="1"/>
          </p:nvPr>
        </p:nvSpPr>
        <p:spPr>
          <a:xfrm>
            <a:off x="228600" y="5781675"/>
            <a:ext cx="8686800" cy="588963"/>
          </a:xfrm>
        </p:spPr>
        <p:txBody>
          <a:bodyPr>
            <a:normAutofit fontScale="85000" lnSpcReduction="10000"/>
          </a:bodyPr>
          <a:lstStyle/>
          <a:p>
            <a:pPr eaLnBrk="1" fontAlgn="auto" hangingPunct="1">
              <a:spcAft>
                <a:spcPts val="0"/>
              </a:spcAft>
              <a:defRPr/>
            </a:pPr>
            <a:r>
              <a:rPr lang="en-US" altLang="en-US" sz="3600" b="1" dirty="0"/>
              <a:t>ABAIDULLAH COLLEGE PAKPATTAN</a:t>
            </a:r>
          </a:p>
        </p:txBody>
      </p:sp>
      <p:sp>
        <p:nvSpPr>
          <p:cNvPr id="4" name="Rectangle 3">
            <a:extLst>
              <a:ext uri="{FF2B5EF4-FFF2-40B4-BE49-F238E27FC236}">
                <a16:creationId xmlns:a16="http://schemas.microsoft.com/office/drawing/2014/main" id="{B65DA192-A420-40DE-E601-D3618E631B4E}"/>
              </a:ext>
            </a:extLst>
          </p:cNvPr>
          <p:cNvSpPr txBox="1">
            <a:spLocks noChangeArrowheads="1"/>
          </p:cNvSpPr>
          <p:nvPr/>
        </p:nvSpPr>
        <p:spPr>
          <a:xfrm>
            <a:off x="250825" y="2611438"/>
            <a:ext cx="8686800" cy="1884362"/>
          </a:xfrm>
          <a:prstGeom prst="rect">
            <a:avLst/>
          </a:prstGeom>
        </p:spPr>
        <p:txBody>
          <a:bodyPr>
            <a:normAutofit/>
          </a:bodyPr>
          <a:lstStyle>
            <a:lvl1pPr marL="0" indent="0" algn="ctr" defTabSz="914400" rtl="0" eaLnBrk="1" latinLnBrk="0" hangingPunct="1">
              <a:lnSpc>
                <a:spcPct val="120000"/>
              </a:lnSpc>
              <a:spcBef>
                <a:spcPts val="1000"/>
              </a:spcBef>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defTabSz="914400" rtl="0" eaLnBrk="1" latinLnBrk="0" hangingPunct="1">
              <a:lnSpc>
                <a:spcPct val="120000"/>
              </a:lnSpc>
              <a:spcBef>
                <a:spcPts val="500"/>
              </a:spcBef>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defTabSz="914400" rtl="0" eaLnBrk="1" latinLnBrk="0" hangingPunct="1">
              <a:lnSpc>
                <a:spcPct val="120000"/>
              </a:lnSpc>
              <a:spcBef>
                <a:spcPts val="500"/>
              </a:spcBef>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fontAlgn="auto">
              <a:spcAft>
                <a:spcPts val="0"/>
              </a:spcAft>
              <a:defRPr/>
            </a:pPr>
            <a:r>
              <a:rPr lang="en-US" altLang="en-US" sz="3600" b="1" dirty="0">
                <a:solidFill>
                  <a:srgbClr val="FF0000"/>
                </a:solidFill>
              </a:rPr>
              <a:t>Mechanisms in </a:t>
            </a:r>
          </a:p>
          <a:p>
            <a:pPr fontAlgn="auto">
              <a:spcAft>
                <a:spcPts val="0"/>
              </a:spcAft>
              <a:defRPr/>
            </a:pPr>
            <a:r>
              <a:rPr lang="en-US" altLang="en-US" sz="3600" b="1" dirty="0">
                <a:solidFill>
                  <a:srgbClr val="FF0000"/>
                </a:solidFill>
              </a:rPr>
              <a:t>Resting Membrane Potentials</a:t>
            </a: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a:extLst>
              <a:ext uri="{FF2B5EF4-FFF2-40B4-BE49-F238E27FC236}">
                <a16:creationId xmlns:a16="http://schemas.microsoft.com/office/drawing/2014/main" id="{ED13B032-1C42-A378-784E-C6D49A298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4538"/>
            <a:ext cx="91440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16C819D4-6E49-D49C-E3C9-9900994A0F1C}"/>
              </a:ext>
            </a:extLst>
          </p:cNvPr>
          <p:cNvSpPr>
            <a:spLocks noGrp="1" noChangeArrowheads="1"/>
          </p:cNvSpPr>
          <p:nvPr>
            <p:ph type="title"/>
          </p:nvPr>
        </p:nvSpPr>
        <p:spPr>
          <a:xfrm>
            <a:off x="688975" y="0"/>
            <a:ext cx="7766050" cy="762000"/>
          </a:xfrm>
        </p:spPr>
        <p:txBody>
          <a:bodyPr/>
          <a:lstStyle/>
          <a:p>
            <a:pPr eaLnBrk="1" fontAlgn="auto" hangingPunct="1">
              <a:spcAft>
                <a:spcPts val="0"/>
              </a:spcAft>
              <a:defRPr/>
            </a:pPr>
            <a:r>
              <a:rPr lang="en-US" altLang="en-US" dirty="0"/>
              <a:t>Sodium Potassium Pump</a:t>
            </a:r>
          </a:p>
        </p:txBody>
      </p:sp>
      <p:sp>
        <p:nvSpPr>
          <p:cNvPr id="30723" name="Rectangle 3">
            <a:extLst>
              <a:ext uri="{FF2B5EF4-FFF2-40B4-BE49-F238E27FC236}">
                <a16:creationId xmlns:a16="http://schemas.microsoft.com/office/drawing/2014/main" id="{3856C63D-E82F-2F14-F9DE-F74B945133C1}"/>
              </a:ext>
            </a:extLst>
          </p:cNvPr>
          <p:cNvSpPr>
            <a:spLocks noGrp="1" noChangeArrowheads="1"/>
          </p:cNvSpPr>
          <p:nvPr>
            <p:ph idx="1"/>
          </p:nvPr>
        </p:nvSpPr>
        <p:spPr>
          <a:xfrm>
            <a:off x="0" y="762000"/>
            <a:ext cx="9144000" cy="6096000"/>
          </a:xfrm>
        </p:spPr>
        <p:txBody>
          <a:bodyPr>
            <a:normAutofit lnSpcReduction="10000"/>
          </a:bodyPr>
          <a:lstStyle/>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The pump moves 3 sodium (Na+) ions out of the cell and 2 potassium (K+) ions into the cell against their concentration gradients, using energy from ATP (adenosine triphosphate). This process is called active transport.</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As a result, the inside of the cell becomes more negative relative to the outside, contributing to the resting membrane potential (usually around -70 mV in many cells).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15A6D812-281B-61B4-C2C6-F403D74B2B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376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5">
            <a:extLst>
              <a:ext uri="{FF2B5EF4-FFF2-40B4-BE49-F238E27FC236}">
                <a16:creationId xmlns:a16="http://schemas.microsoft.com/office/drawing/2014/main" id="{D26590C2-6441-F76E-A832-DF2D5873C6ED}"/>
              </a:ext>
            </a:extLst>
          </p:cNvPr>
          <p:cNvSpPr txBox="1">
            <a:spLocks noChangeArrowheads="1"/>
          </p:cNvSpPr>
          <p:nvPr/>
        </p:nvSpPr>
        <p:spPr bwMode="auto">
          <a:xfrm>
            <a:off x="1981200" y="304800"/>
            <a:ext cx="59309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buFontTx/>
              <a:buNone/>
            </a:pPr>
            <a:r>
              <a:rPr lang="en-US" altLang="en-US" sz="2800" b="1"/>
              <a:t>Outside Neuron (More Na+ Ions)</a:t>
            </a:r>
          </a:p>
        </p:txBody>
      </p:sp>
      <p:sp>
        <p:nvSpPr>
          <p:cNvPr id="15364" name="TextBox 6">
            <a:extLst>
              <a:ext uri="{FF2B5EF4-FFF2-40B4-BE49-F238E27FC236}">
                <a16:creationId xmlns:a16="http://schemas.microsoft.com/office/drawing/2014/main" id="{88E8C01A-852B-08E6-F047-4F15CFE46DF5}"/>
              </a:ext>
            </a:extLst>
          </p:cNvPr>
          <p:cNvSpPr txBox="1">
            <a:spLocks noChangeArrowheads="1"/>
          </p:cNvSpPr>
          <p:nvPr/>
        </p:nvSpPr>
        <p:spPr bwMode="auto">
          <a:xfrm>
            <a:off x="1949450" y="6051550"/>
            <a:ext cx="54419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defTabSz="4572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nSpc>
                <a:spcPct val="100000"/>
              </a:lnSpc>
              <a:spcBef>
                <a:spcPct val="0"/>
              </a:spcBef>
              <a:buFontTx/>
              <a:buNone/>
            </a:pPr>
            <a:r>
              <a:rPr lang="en-US" altLang="en-US" sz="2800" b="1"/>
              <a:t>Inside Neuron (More K+ Ions)</a:t>
            </a:r>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0B13FF0-FCBE-FAB2-13FD-EEB27BD2FC80}"/>
              </a:ext>
            </a:extLst>
          </p:cNvPr>
          <p:cNvSpPr>
            <a:spLocks noGrp="1" noChangeArrowheads="1"/>
          </p:cNvSpPr>
          <p:nvPr>
            <p:ph type="title"/>
          </p:nvPr>
        </p:nvSpPr>
        <p:spPr>
          <a:xfrm>
            <a:off x="688975" y="0"/>
            <a:ext cx="7766050" cy="762000"/>
          </a:xfrm>
        </p:spPr>
        <p:txBody>
          <a:bodyPr/>
          <a:lstStyle/>
          <a:p>
            <a:pPr eaLnBrk="1" fontAlgn="auto" hangingPunct="1">
              <a:spcAft>
                <a:spcPts val="0"/>
              </a:spcAft>
              <a:defRPr/>
            </a:pPr>
            <a:r>
              <a:rPr lang="en-US" altLang="en-US" dirty="0"/>
              <a:t>Electrogenic Ion Pump</a:t>
            </a:r>
          </a:p>
        </p:txBody>
      </p:sp>
      <p:sp>
        <p:nvSpPr>
          <p:cNvPr id="30723" name="Rectangle 3">
            <a:extLst>
              <a:ext uri="{FF2B5EF4-FFF2-40B4-BE49-F238E27FC236}">
                <a16:creationId xmlns:a16="http://schemas.microsoft.com/office/drawing/2014/main" id="{6AB1B5C2-F219-26A7-5079-10C8A13DB900}"/>
              </a:ext>
            </a:extLst>
          </p:cNvPr>
          <p:cNvSpPr>
            <a:spLocks noGrp="1" noChangeArrowheads="1"/>
          </p:cNvSpPr>
          <p:nvPr>
            <p:ph idx="1"/>
          </p:nvPr>
        </p:nvSpPr>
        <p:spPr>
          <a:xfrm>
            <a:off x="0" y="762000"/>
            <a:ext cx="9144000" cy="6096000"/>
          </a:xfrm>
        </p:spPr>
        <p:txBody>
          <a:bodyPr>
            <a:normAutofit fontScale="85000" lnSpcReduction="10000"/>
          </a:bodyPr>
          <a:lstStyle/>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Additionally, the pump helps maintain the concentration gradients of Na+ and K+, which are essential for cellular processes like nerve signaling and muscle contraction.</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The term "electrogenic" specifically refers to the fact that this pump creates a direct contribution to the membrane potential by moving different numbers of positively charged ions in and out of the cell. </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In the case of the Na+/K+ pump, it is electrogenic because it moves more sodium ions out (3) than potassium ions in (2), creating a small net negative charge inside the cell.</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F4D6C76-E1B8-8838-F59C-BD6ED2FC1C9D}"/>
              </a:ext>
            </a:extLst>
          </p:cNvPr>
          <p:cNvSpPr>
            <a:spLocks noGrp="1" noChangeArrowheads="1"/>
          </p:cNvSpPr>
          <p:nvPr>
            <p:ph type="title"/>
          </p:nvPr>
        </p:nvSpPr>
        <p:spPr>
          <a:xfrm>
            <a:off x="688975" y="0"/>
            <a:ext cx="7766050" cy="762000"/>
          </a:xfrm>
        </p:spPr>
        <p:txBody>
          <a:bodyPr/>
          <a:lstStyle/>
          <a:p>
            <a:pPr eaLnBrk="1" fontAlgn="auto" hangingPunct="1">
              <a:spcAft>
                <a:spcPts val="0"/>
              </a:spcAft>
              <a:defRPr/>
            </a:pPr>
            <a:r>
              <a:rPr lang="en-US" altLang="en-US" dirty="0"/>
              <a:t>Donnan Equilibrium</a:t>
            </a:r>
          </a:p>
        </p:txBody>
      </p:sp>
      <p:sp>
        <p:nvSpPr>
          <p:cNvPr id="30723" name="Rectangle 3">
            <a:extLst>
              <a:ext uri="{FF2B5EF4-FFF2-40B4-BE49-F238E27FC236}">
                <a16:creationId xmlns:a16="http://schemas.microsoft.com/office/drawing/2014/main" id="{3F4A2357-25C8-735A-759B-16D0768A219B}"/>
              </a:ext>
            </a:extLst>
          </p:cNvPr>
          <p:cNvSpPr>
            <a:spLocks noGrp="1" noChangeArrowheads="1"/>
          </p:cNvSpPr>
          <p:nvPr>
            <p:ph idx="1"/>
          </p:nvPr>
        </p:nvSpPr>
        <p:spPr>
          <a:xfrm>
            <a:off x="0" y="762000"/>
            <a:ext cx="9144000" cy="6096000"/>
          </a:xfrm>
        </p:spPr>
        <p:txBody>
          <a:bodyPr>
            <a:normAutofit fontScale="92500" lnSpcReduction="10000"/>
          </a:bodyPr>
          <a:lstStyle/>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Donnan's equilibrium refers to the distribution of ions across a semi-permeable membrane that separates two solutions, where one or more ions cannot freely pass through the membrane. </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This situation results in a specific balance of ion concentrations and electric potentials on either side of the membrane.</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It is named after the British chemist Frederick Donnan, who described the phenomenon in the early 20th century.</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a:extLst>
              <a:ext uri="{FF2B5EF4-FFF2-40B4-BE49-F238E27FC236}">
                <a16:creationId xmlns:a16="http://schemas.microsoft.com/office/drawing/2014/main" id="{6309358B-7054-3B2E-F5B1-C05B9F7DF2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1143000"/>
            <a:ext cx="8813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5D49A01-EC24-12FE-B1CE-574C0BC8BDE4}"/>
              </a:ext>
            </a:extLst>
          </p:cNvPr>
          <p:cNvSpPr>
            <a:spLocks noGrp="1" noChangeArrowheads="1"/>
          </p:cNvSpPr>
          <p:nvPr>
            <p:ph type="title"/>
          </p:nvPr>
        </p:nvSpPr>
        <p:spPr>
          <a:xfrm>
            <a:off x="688975" y="0"/>
            <a:ext cx="7766050" cy="762000"/>
          </a:xfrm>
        </p:spPr>
        <p:txBody>
          <a:bodyPr/>
          <a:lstStyle/>
          <a:p>
            <a:pPr eaLnBrk="1" fontAlgn="auto" hangingPunct="1">
              <a:spcAft>
                <a:spcPts val="0"/>
              </a:spcAft>
              <a:defRPr/>
            </a:pPr>
            <a:r>
              <a:rPr lang="en-US" altLang="en-US" dirty="0"/>
              <a:t>Donnan Equilibrium</a:t>
            </a:r>
          </a:p>
        </p:txBody>
      </p:sp>
      <p:sp>
        <p:nvSpPr>
          <p:cNvPr id="30723" name="Rectangle 3">
            <a:extLst>
              <a:ext uri="{FF2B5EF4-FFF2-40B4-BE49-F238E27FC236}">
                <a16:creationId xmlns:a16="http://schemas.microsoft.com/office/drawing/2014/main" id="{8E0D880F-9231-C970-C4EF-DB9885B0DB7F}"/>
              </a:ext>
            </a:extLst>
          </p:cNvPr>
          <p:cNvSpPr>
            <a:spLocks noGrp="1" noChangeArrowheads="1"/>
          </p:cNvSpPr>
          <p:nvPr>
            <p:ph idx="1"/>
          </p:nvPr>
        </p:nvSpPr>
        <p:spPr>
          <a:xfrm>
            <a:off x="0" y="762000"/>
            <a:ext cx="9144000" cy="6096000"/>
          </a:xfrm>
        </p:spPr>
        <p:txBody>
          <a:bodyPr>
            <a:normAutofit fontScale="92500" lnSpcReduction="20000"/>
          </a:bodyPr>
          <a:lstStyle/>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Semi-permeable membrane: </a:t>
            </a:r>
            <a:r>
              <a:rPr lang="en-US" altLang="en-US" sz="3600" dirty="0">
                <a:latin typeface="Adobe Devanagari" panose="02040503050201020203" pitchFamily="18" charset="0"/>
                <a:cs typeface="Adobe Devanagari" panose="02040503050201020203" pitchFamily="18" charset="0"/>
              </a:rPr>
              <a:t>A membrane that allows certain ions or molecules to pass through but restricts others.</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Non-permeable ions: </a:t>
            </a:r>
            <a:r>
              <a:rPr lang="en-US" altLang="en-US" sz="3600" dirty="0">
                <a:latin typeface="Adobe Devanagari" panose="02040503050201020203" pitchFamily="18" charset="0"/>
                <a:cs typeface="Adobe Devanagari" panose="02040503050201020203" pitchFamily="18" charset="0"/>
              </a:rPr>
              <a:t>Some ions (such as large proteins or other charged particles) are too large to pass through the membrane, while smaller ions (like Na+, K+, Cl-) can move freely.</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Electrochemical equilibrium: </a:t>
            </a:r>
            <a:r>
              <a:rPr lang="en-US" altLang="en-US" sz="3600" dirty="0">
                <a:latin typeface="Adobe Devanagari" panose="02040503050201020203" pitchFamily="18" charset="0"/>
                <a:cs typeface="Adobe Devanagari" panose="02040503050201020203" pitchFamily="18" charset="0"/>
              </a:rPr>
              <a:t>The movement of ions across the membrane creates an electric potential difference (voltage) and a concentration gradient (difference in ion concentration).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24A875D-1FD1-1FB1-220F-9DB374949CB5}"/>
              </a:ext>
            </a:extLst>
          </p:cNvPr>
          <p:cNvSpPr>
            <a:spLocks noGrp="1" noChangeArrowheads="1"/>
          </p:cNvSpPr>
          <p:nvPr>
            <p:ph type="title"/>
          </p:nvPr>
        </p:nvSpPr>
        <p:spPr>
          <a:xfrm>
            <a:off x="152400" y="0"/>
            <a:ext cx="8915400" cy="762000"/>
          </a:xfrm>
        </p:spPr>
        <p:txBody>
          <a:bodyPr>
            <a:normAutofit fontScale="90000"/>
          </a:bodyPr>
          <a:lstStyle/>
          <a:p>
            <a:pPr eaLnBrk="1" fontAlgn="auto" hangingPunct="1">
              <a:spcAft>
                <a:spcPts val="0"/>
              </a:spcAft>
              <a:defRPr/>
            </a:pPr>
            <a:r>
              <a:rPr lang="en-US" altLang="en-US" dirty="0"/>
              <a:t>How Donnan's Equilibrium Works?</a:t>
            </a:r>
          </a:p>
        </p:txBody>
      </p:sp>
      <p:sp>
        <p:nvSpPr>
          <p:cNvPr id="30723" name="Rectangle 3">
            <a:extLst>
              <a:ext uri="{FF2B5EF4-FFF2-40B4-BE49-F238E27FC236}">
                <a16:creationId xmlns:a16="http://schemas.microsoft.com/office/drawing/2014/main" id="{A7D2AB56-ED93-7310-2001-980E00FD16E6}"/>
              </a:ext>
            </a:extLst>
          </p:cNvPr>
          <p:cNvSpPr>
            <a:spLocks noGrp="1" noChangeArrowheads="1"/>
          </p:cNvSpPr>
          <p:nvPr>
            <p:ph idx="1"/>
          </p:nvPr>
        </p:nvSpPr>
        <p:spPr>
          <a:xfrm>
            <a:off x="0" y="762000"/>
            <a:ext cx="9144000" cy="6096000"/>
          </a:xfrm>
        </p:spPr>
        <p:txBody>
          <a:bodyPr>
            <a:normAutofit fontScale="92500" lnSpcReduction="20000"/>
          </a:bodyPr>
          <a:lstStyle/>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When a semi-permeable membrane separates two solutions, one of which contains ions that cannot pass through the membrane (such as large proteins), the free ions (those that can pass through) will tend to move in a way that balances out their concentrations on both sides of the membrane. </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However, the ions that cannot pass through will cause a distribution imbalance. This imbalance results in a diffusion of ions across the membrane, which creates both a concentration gradient and an electrical potential difference.</a:t>
            </a:r>
            <a:endParaRPr lang="en-US" altLang="en-US" sz="3600" dirty="0">
              <a:latin typeface="Adobe Devanagari" panose="02040503050201020203" pitchFamily="18" charset="0"/>
              <a:cs typeface="Adobe Devanagari" panose="02040503050201020203"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a:extLst>
              <a:ext uri="{FF2B5EF4-FFF2-40B4-BE49-F238E27FC236}">
                <a16:creationId xmlns:a16="http://schemas.microsoft.com/office/drawing/2014/main" id="{0CB1873D-DD6B-573A-5583-259A8B43F5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EA69997E-73B0-83CB-9342-FA8683D5F627}"/>
              </a:ext>
            </a:extLst>
          </p:cNvPr>
          <p:cNvSpPr>
            <a:spLocks noGrp="1" noChangeArrowheads="1"/>
          </p:cNvSpPr>
          <p:nvPr>
            <p:ph type="title"/>
          </p:nvPr>
        </p:nvSpPr>
        <p:spPr>
          <a:xfrm>
            <a:off x="152400" y="0"/>
            <a:ext cx="8915400" cy="762000"/>
          </a:xfrm>
        </p:spPr>
        <p:txBody>
          <a:bodyPr>
            <a:normAutofit fontScale="90000"/>
          </a:bodyPr>
          <a:lstStyle/>
          <a:p>
            <a:pPr eaLnBrk="1" fontAlgn="auto" hangingPunct="1">
              <a:spcAft>
                <a:spcPts val="0"/>
              </a:spcAft>
              <a:defRPr/>
            </a:pPr>
            <a:r>
              <a:rPr lang="en-US" altLang="en-US" dirty="0"/>
              <a:t>Example of Donnan’s Equilibrium</a:t>
            </a:r>
          </a:p>
        </p:txBody>
      </p:sp>
      <p:sp>
        <p:nvSpPr>
          <p:cNvPr id="30723" name="Rectangle 3">
            <a:extLst>
              <a:ext uri="{FF2B5EF4-FFF2-40B4-BE49-F238E27FC236}">
                <a16:creationId xmlns:a16="http://schemas.microsoft.com/office/drawing/2014/main" id="{F4C4702B-DC9E-86D4-3B38-93F0AC155C1D}"/>
              </a:ext>
            </a:extLst>
          </p:cNvPr>
          <p:cNvSpPr>
            <a:spLocks noGrp="1" noChangeArrowheads="1"/>
          </p:cNvSpPr>
          <p:nvPr>
            <p:ph idx="1"/>
          </p:nvPr>
        </p:nvSpPr>
        <p:spPr>
          <a:xfrm>
            <a:off x="0" y="762000"/>
            <a:ext cx="9144000" cy="6096000"/>
          </a:xfrm>
        </p:spPr>
        <p:txBody>
          <a:bodyPr>
            <a:normAutofit fontScale="92500" lnSpcReduction="10000"/>
          </a:bodyPr>
          <a:lstStyle/>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A classic example is the situation in cells where large proteins (which cannot pass through the cell membrane) are confined inside. These proteins attract positively charged ions like sodium (Na+) to the inside of the cell, leading to an imbalance of ion concentrations across the membrane. </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As a result, there is both an osmotic pressure difference and an electrical potential across the membrane, which influences the movement of water and ions, contributing to cellular functions.</a:t>
            </a:r>
            <a:endParaRPr lang="en-US" altLang="en-US" sz="3600" dirty="0">
              <a:latin typeface="Adobe Devanagari" panose="02040503050201020203" pitchFamily="18" charset="0"/>
              <a:cs typeface="Adobe Devanagari" panose="02040503050201020203"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DCB5FD6-F182-C8A0-7922-906D092D4863}"/>
              </a:ext>
            </a:extLst>
          </p:cNvPr>
          <p:cNvSpPr>
            <a:spLocks noGrp="1" noChangeArrowheads="1"/>
          </p:cNvSpPr>
          <p:nvPr>
            <p:ph type="title"/>
          </p:nvPr>
        </p:nvSpPr>
        <p:spPr>
          <a:xfrm>
            <a:off x="688975" y="0"/>
            <a:ext cx="7766050" cy="762000"/>
          </a:xfrm>
        </p:spPr>
        <p:txBody>
          <a:bodyPr/>
          <a:lstStyle/>
          <a:p>
            <a:pPr eaLnBrk="1" fontAlgn="auto" hangingPunct="1">
              <a:spcAft>
                <a:spcPts val="0"/>
              </a:spcAft>
              <a:defRPr/>
            </a:pPr>
            <a:r>
              <a:rPr lang="en-US" altLang="en-US" dirty="0"/>
              <a:t>Membrane Potentials</a:t>
            </a:r>
          </a:p>
        </p:txBody>
      </p:sp>
      <p:sp>
        <p:nvSpPr>
          <p:cNvPr id="30723" name="Rectangle 3">
            <a:extLst>
              <a:ext uri="{FF2B5EF4-FFF2-40B4-BE49-F238E27FC236}">
                <a16:creationId xmlns:a16="http://schemas.microsoft.com/office/drawing/2014/main" id="{21E5441D-7A82-0C49-E5A4-C30CF3CD5B23}"/>
              </a:ext>
            </a:extLst>
          </p:cNvPr>
          <p:cNvSpPr>
            <a:spLocks noGrp="1" noChangeArrowheads="1"/>
          </p:cNvSpPr>
          <p:nvPr>
            <p:ph idx="1"/>
          </p:nvPr>
        </p:nvSpPr>
        <p:spPr>
          <a:xfrm>
            <a:off x="0" y="762000"/>
            <a:ext cx="9144000" cy="6096000"/>
          </a:xfrm>
        </p:spPr>
        <p:txBody>
          <a:bodyPr/>
          <a:lstStyle/>
          <a:p>
            <a:pPr algn="just" eaLnBrk="1" fontAlgn="auto" hangingPunct="1">
              <a:spcAft>
                <a:spcPts val="0"/>
              </a:spcAft>
              <a:buFont typeface="Wingdings" panose="05000000000000000000" pitchFamily="2" charset="2"/>
              <a:buChar char="v"/>
              <a:defRPr/>
            </a:pPr>
            <a:r>
              <a:rPr lang="en-US" altLang="en-US" sz="3600" dirty="0">
                <a:latin typeface="Adobe Devanagari" panose="02040503050201020203" pitchFamily="18" charset="0"/>
                <a:cs typeface="Adobe Devanagari" panose="02040503050201020203" pitchFamily="18" charset="0"/>
              </a:rPr>
              <a:t>A.  The body as a whole is electrically neutral</a:t>
            </a:r>
          </a:p>
          <a:p>
            <a:pPr algn="just" eaLnBrk="1" fontAlgn="auto" hangingPunct="1">
              <a:spcAft>
                <a:spcPts val="0"/>
              </a:spcAft>
              <a:buFont typeface="Wingdings" panose="05000000000000000000" pitchFamily="2" charset="2"/>
              <a:buChar char="v"/>
              <a:defRPr/>
            </a:pPr>
            <a:r>
              <a:rPr lang="en-US" altLang="en-US" sz="3600" dirty="0">
                <a:latin typeface="Adobe Devanagari" panose="02040503050201020203" pitchFamily="18" charset="0"/>
                <a:cs typeface="Adobe Devanagari" panose="02040503050201020203" pitchFamily="18" charset="0"/>
              </a:rPr>
              <a:t>B.  All of the cells of body have an electrical potential across their membrane (Voltage difference) known as the membrane potential</a:t>
            </a:r>
          </a:p>
          <a:p>
            <a:pPr algn="just" eaLnBrk="1" fontAlgn="auto" hangingPunct="1">
              <a:spcAft>
                <a:spcPts val="0"/>
              </a:spcAft>
              <a:buFont typeface="Wingdings" panose="05000000000000000000" pitchFamily="2" charset="2"/>
              <a:buChar char="v"/>
              <a:defRPr/>
            </a:pPr>
            <a:r>
              <a:rPr lang="en-US" altLang="en-US" sz="3600" dirty="0">
                <a:latin typeface="Adobe Devanagari" panose="02040503050201020203" pitchFamily="18" charset="0"/>
                <a:cs typeface="Adobe Devanagari" panose="02040503050201020203" pitchFamily="18" charset="0"/>
              </a:rPr>
              <a:t>C.  Membrane potentials develop because of differing ion concentrations between the inside and outside of the cell</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3BA89A35-38AB-BC62-1337-15F3EFAAA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188"/>
            <a:ext cx="9144000" cy="66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27E8E61-7238-96BD-EF8E-B007C8F5791A}"/>
              </a:ext>
            </a:extLst>
          </p:cNvPr>
          <p:cNvSpPr>
            <a:spLocks noGrp="1" noChangeArrowheads="1"/>
          </p:cNvSpPr>
          <p:nvPr>
            <p:ph type="title"/>
          </p:nvPr>
        </p:nvSpPr>
        <p:spPr>
          <a:xfrm>
            <a:off x="152400" y="0"/>
            <a:ext cx="8915400" cy="762000"/>
          </a:xfrm>
        </p:spPr>
        <p:txBody>
          <a:bodyPr>
            <a:normAutofit fontScale="90000"/>
          </a:bodyPr>
          <a:lstStyle/>
          <a:p>
            <a:pPr eaLnBrk="1" fontAlgn="auto" hangingPunct="1">
              <a:spcAft>
                <a:spcPts val="0"/>
              </a:spcAft>
              <a:defRPr/>
            </a:pPr>
            <a:r>
              <a:rPr lang="en-US" altLang="en-US" dirty="0"/>
              <a:t>Summary of Donnan’s Equilibrium</a:t>
            </a:r>
          </a:p>
        </p:txBody>
      </p:sp>
      <p:sp>
        <p:nvSpPr>
          <p:cNvPr id="30723" name="Rectangle 3">
            <a:extLst>
              <a:ext uri="{FF2B5EF4-FFF2-40B4-BE49-F238E27FC236}">
                <a16:creationId xmlns:a16="http://schemas.microsoft.com/office/drawing/2014/main" id="{0060AE6D-B2F9-A8C4-8530-1352A22A73A7}"/>
              </a:ext>
            </a:extLst>
          </p:cNvPr>
          <p:cNvSpPr>
            <a:spLocks noGrp="1" noChangeArrowheads="1"/>
          </p:cNvSpPr>
          <p:nvPr>
            <p:ph idx="1"/>
          </p:nvPr>
        </p:nvSpPr>
        <p:spPr>
          <a:xfrm>
            <a:off x="0" y="762000"/>
            <a:ext cx="9144000" cy="6096000"/>
          </a:xfrm>
        </p:spPr>
        <p:txBody>
          <a:bodyPr>
            <a:normAutofit lnSpcReduction="10000"/>
          </a:bodyPr>
          <a:lstStyle/>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Donnan's equilibrium describes how ions distribute across a membrane when some ions are permeable and others are not, creating a balance between chemical gradients and electric potentials. </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This concept is important in various biological processes, such as the maintenance of cell volume, maintaining membrane potential and the regulation of osmotic pressure across membranes.</a:t>
            </a:r>
            <a:endParaRPr lang="en-US" altLang="en-US" sz="3600" dirty="0">
              <a:latin typeface="Adobe Devanagari" panose="02040503050201020203" pitchFamily="18" charset="0"/>
              <a:cs typeface="Adobe Devanagari" panose="02040503050201020203"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6B96127-14E1-8F14-E986-B123DFE8070A}"/>
              </a:ext>
            </a:extLst>
          </p:cNvPr>
          <p:cNvSpPr>
            <a:spLocks noGrp="1" noChangeArrowheads="1"/>
          </p:cNvSpPr>
          <p:nvPr>
            <p:ph type="title"/>
          </p:nvPr>
        </p:nvSpPr>
        <p:spPr>
          <a:xfrm>
            <a:off x="152400" y="0"/>
            <a:ext cx="8915400" cy="762000"/>
          </a:xfrm>
        </p:spPr>
        <p:txBody>
          <a:bodyPr/>
          <a:lstStyle/>
          <a:p>
            <a:pPr eaLnBrk="1" fontAlgn="auto" hangingPunct="1">
              <a:spcAft>
                <a:spcPts val="0"/>
              </a:spcAft>
              <a:defRPr/>
            </a:pPr>
            <a:r>
              <a:rPr lang="en-US" altLang="en-US" dirty="0"/>
              <a:t>Action Membrane Potential</a:t>
            </a:r>
          </a:p>
        </p:txBody>
      </p:sp>
      <p:sp>
        <p:nvSpPr>
          <p:cNvPr id="30723" name="Rectangle 3">
            <a:extLst>
              <a:ext uri="{FF2B5EF4-FFF2-40B4-BE49-F238E27FC236}">
                <a16:creationId xmlns:a16="http://schemas.microsoft.com/office/drawing/2014/main" id="{E6F8E1AE-AFA8-244D-9453-55897B2BC582}"/>
              </a:ext>
            </a:extLst>
          </p:cNvPr>
          <p:cNvSpPr>
            <a:spLocks noGrp="1" noChangeArrowheads="1"/>
          </p:cNvSpPr>
          <p:nvPr>
            <p:ph idx="1"/>
          </p:nvPr>
        </p:nvSpPr>
        <p:spPr>
          <a:xfrm>
            <a:off x="0" y="762000"/>
            <a:ext cx="9144000" cy="6096000"/>
          </a:xfrm>
        </p:spPr>
        <p:txBody>
          <a:bodyPr>
            <a:normAutofit fontScale="92500" lnSpcReduction="10000"/>
          </a:bodyPr>
          <a:lstStyle/>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Action potentials are rapid, transient changes in the electrical potential across the membrane of excitable cells like neurons, muscle cells, and some endocrine cells. </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These changes are essential for functions such as nerve signal transmission, muscle contraction, and hormonal release. </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The ionic mechanisms involved in action potentials are driven by the movement of ions across the cell membrane, facilitated by ion channels and pumps.</a:t>
            </a:r>
            <a:endParaRPr lang="en-US" altLang="en-US" sz="3600" dirty="0">
              <a:latin typeface="Adobe Devanagari" panose="02040503050201020203" pitchFamily="18" charset="0"/>
              <a:cs typeface="Adobe Devanagari" panose="02040503050201020203"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69803580-59A2-92FD-740C-C5E618E4D4F9}"/>
              </a:ext>
            </a:extLst>
          </p:cNvPr>
          <p:cNvSpPr>
            <a:spLocks noGrp="1" noChangeArrowheads="1"/>
          </p:cNvSpPr>
          <p:nvPr>
            <p:ph type="title"/>
          </p:nvPr>
        </p:nvSpPr>
        <p:spPr>
          <a:xfrm>
            <a:off x="152400" y="0"/>
            <a:ext cx="8915400" cy="762000"/>
          </a:xfrm>
        </p:spPr>
        <p:txBody>
          <a:bodyPr/>
          <a:lstStyle/>
          <a:p>
            <a:pPr eaLnBrk="1" fontAlgn="auto" hangingPunct="1">
              <a:spcAft>
                <a:spcPts val="0"/>
              </a:spcAft>
              <a:defRPr/>
            </a:pPr>
            <a:r>
              <a:rPr lang="en-US" altLang="en-US" dirty="0"/>
              <a:t>1. Resting Membrane Potential:</a:t>
            </a:r>
          </a:p>
        </p:txBody>
      </p:sp>
      <p:sp>
        <p:nvSpPr>
          <p:cNvPr id="30723" name="Rectangle 3">
            <a:extLst>
              <a:ext uri="{FF2B5EF4-FFF2-40B4-BE49-F238E27FC236}">
                <a16:creationId xmlns:a16="http://schemas.microsoft.com/office/drawing/2014/main" id="{A70857D6-71F3-22EC-DCD1-B311434039E4}"/>
              </a:ext>
            </a:extLst>
          </p:cNvPr>
          <p:cNvSpPr>
            <a:spLocks noGrp="1" noChangeArrowheads="1"/>
          </p:cNvSpPr>
          <p:nvPr>
            <p:ph idx="1"/>
          </p:nvPr>
        </p:nvSpPr>
        <p:spPr>
          <a:xfrm>
            <a:off x="0" y="762000"/>
            <a:ext cx="9144000" cy="6096000"/>
          </a:xfrm>
        </p:spPr>
        <p:txBody>
          <a:bodyPr>
            <a:normAutofit fontScale="92500" lnSpcReduction="20000"/>
          </a:bodyPr>
          <a:lstStyle/>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Before an action potential occurs, the cell is at its resting membrane potential, typically around -70 mV in neurons. At this state:</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The inside of the cell is more negative compared to the outside due to the unequal distribution of ions.</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This is maintained by the sodium-potassium pump (Na+/K+ pump), which pumps 3 Na+ ions out of the cell for every 2 K+ ions pumped in. </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Additionally, leak channels allow some K+ to move out of the cell, contributing to the negative resting potential.</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5E8D76E1-4217-7AF6-2395-586A805F125D}"/>
              </a:ext>
            </a:extLst>
          </p:cNvPr>
          <p:cNvSpPr>
            <a:spLocks noGrp="1" noChangeArrowheads="1"/>
          </p:cNvSpPr>
          <p:nvPr>
            <p:ph type="title"/>
          </p:nvPr>
        </p:nvSpPr>
        <p:spPr>
          <a:xfrm>
            <a:off x="152400" y="0"/>
            <a:ext cx="8915400" cy="762000"/>
          </a:xfrm>
        </p:spPr>
        <p:txBody>
          <a:bodyPr/>
          <a:lstStyle/>
          <a:p>
            <a:pPr eaLnBrk="1" fontAlgn="auto" hangingPunct="1">
              <a:spcAft>
                <a:spcPts val="0"/>
              </a:spcAft>
              <a:defRPr/>
            </a:pPr>
            <a:r>
              <a:rPr lang="en-US" altLang="en-US" dirty="0"/>
              <a:t>2. Depolarization</a:t>
            </a:r>
          </a:p>
        </p:txBody>
      </p:sp>
      <p:sp>
        <p:nvSpPr>
          <p:cNvPr id="30723" name="Rectangle 3">
            <a:extLst>
              <a:ext uri="{FF2B5EF4-FFF2-40B4-BE49-F238E27FC236}">
                <a16:creationId xmlns:a16="http://schemas.microsoft.com/office/drawing/2014/main" id="{5B736253-8A51-3A1C-466D-D317C7085A1A}"/>
              </a:ext>
            </a:extLst>
          </p:cNvPr>
          <p:cNvSpPr>
            <a:spLocks noGrp="1" noChangeArrowheads="1"/>
          </p:cNvSpPr>
          <p:nvPr>
            <p:ph idx="1"/>
          </p:nvPr>
        </p:nvSpPr>
        <p:spPr>
          <a:xfrm>
            <a:off x="0" y="762000"/>
            <a:ext cx="9144000" cy="6096000"/>
          </a:xfrm>
        </p:spPr>
        <p:txBody>
          <a:bodyPr>
            <a:normAutofit fontScale="77500" lnSpcReduction="20000"/>
          </a:bodyPr>
          <a:lstStyle/>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When a stimulus is strong enough to bring the membrane potential to a certain threshold (usually around -55 mV), it triggers the action potential. This is known as the threshold potential.</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Voltage-gated sodium channels open rapidly in response to the depolarization.</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Sodium ions (Na+) rush into the cell because their concentration is higher outside the cell and they are attracted to the negative interior.</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The influx of Na+ ions causes the membrane potential to become more positive, leading to depolarization (the membrane potential moves toward +30 to +40 mV).</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A918D8C7-C934-EB40-E458-87F699FB5577}"/>
              </a:ext>
            </a:extLst>
          </p:cNvPr>
          <p:cNvSpPr>
            <a:spLocks noGrp="1" noChangeArrowheads="1"/>
          </p:cNvSpPr>
          <p:nvPr>
            <p:ph type="title"/>
          </p:nvPr>
        </p:nvSpPr>
        <p:spPr>
          <a:xfrm>
            <a:off x="152400" y="0"/>
            <a:ext cx="8915400" cy="762000"/>
          </a:xfrm>
        </p:spPr>
        <p:txBody>
          <a:bodyPr/>
          <a:lstStyle/>
          <a:p>
            <a:pPr eaLnBrk="1" fontAlgn="auto" hangingPunct="1">
              <a:spcAft>
                <a:spcPts val="0"/>
              </a:spcAft>
              <a:defRPr/>
            </a:pPr>
            <a:r>
              <a:rPr lang="en-US" altLang="en-US" dirty="0"/>
              <a:t>3. Repolarization</a:t>
            </a:r>
          </a:p>
        </p:txBody>
      </p:sp>
      <p:sp>
        <p:nvSpPr>
          <p:cNvPr id="30723" name="Rectangle 3">
            <a:extLst>
              <a:ext uri="{FF2B5EF4-FFF2-40B4-BE49-F238E27FC236}">
                <a16:creationId xmlns:a16="http://schemas.microsoft.com/office/drawing/2014/main" id="{0A8B06D8-1F89-40F1-CD4E-BB3E75C0978D}"/>
              </a:ext>
            </a:extLst>
          </p:cNvPr>
          <p:cNvSpPr>
            <a:spLocks noGrp="1" noChangeArrowheads="1"/>
          </p:cNvSpPr>
          <p:nvPr>
            <p:ph idx="1"/>
          </p:nvPr>
        </p:nvSpPr>
        <p:spPr>
          <a:xfrm>
            <a:off x="0" y="762000"/>
            <a:ext cx="9144000" cy="6096000"/>
          </a:xfrm>
        </p:spPr>
        <p:txBody>
          <a:bodyPr>
            <a:normAutofit fontScale="92500" lnSpcReduction="10000"/>
          </a:bodyPr>
          <a:lstStyle/>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After the membrane potential reaches its peak, the cell starts to return to its resting state.</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Voltage-gated sodium channels close automatically, stopping the influx of Na+ ions.</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At the same time, voltage-gated potassium channels open. Potassium ions (K+) are in higher concentration inside the cell, so they move out of the cell.</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The efflux of K+ ions causes the membrane potential to become more negative, or repolarized, returning toward the resting membrane potential.</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1B1C96BF-8D26-446F-32B3-1BABBE587910}"/>
              </a:ext>
            </a:extLst>
          </p:cNvPr>
          <p:cNvSpPr>
            <a:spLocks noGrp="1" noChangeArrowheads="1"/>
          </p:cNvSpPr>
          <p:nvPr>
            <p:ph type="title"/>
          </p:nvPr>
        </p:nvSpPr>
        <p:spPr>
          <a:xfrm>
            <a:off x="152400" y="0"/>
            <a:ext cx="8915400" cy="762000"/>
          </a:xfrm>
        </p:spPr>
        <p:txBody>
          <a:bodyPr/>
          <a:lstStyle/>
          <a:p>
            <a:pPr eaLnBrk="1" fontAlgn="auto" hangingPunct="1">
              <a:spcAft>
                <a:spcPts val="0"/>
              </a:spcAft>
              <a:defRPr/>
            </a:pPr>
            <a:r>
              <a:rPr lang="en-US" altLang="en-US" dirty="0"/>
              <a:t>4. Hyperpolarization</a:t>
            </a:r>
          </a:p>
        </p:txBody>
      </p:sp>
      <p:sp>
        <p:nvSpPr>
          <p:cNvPr id="30723" name="Rectangle 3">
            <a:extLst>
              <a:ext uri="{FF2B5EF4-FFF2-40B4-BE49-F238E27FC236}">
                <a16:creationId xmlns:a16="http://schemas.microsoft.com/office/drawing/2014/main" id="{FE5780DF-F08D-A140-F1E0-4E37C5AD00AD}"/>
              </a:ext>
            </a:extLst>
          </p:cNvPr>
          <p:cNvSpPr>
            <a:spLocks noGrp="1" noChangeArrowheads="1"/>
          </p:cNvSpPr>
          <p:nvPr>
            <p:ph idx="1"/>
          </p:nvPr>
        </p:nvSpPr>
        <p:spPr>
          <a:xfrm>
            <a:off x="0" y="762000"/>
            <a:ext cx="9144000" cy="6096000"/>
          </a:xfrm>
        </p:spPr>
        <p:txBody>
          <a:bodyPr/>
          <a:lstStyle/>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As K+ ions continue to leave the cell, the membrane potential temporarily becomes even more negative than the resting membrane potential. This is called hyperpolarization.</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This occurs because potassium channels remain open for a short period after the membrane potential reaches its resting value, allowing more K+ to exit the cell than needed.</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2DB601F-49DB-A618-EE1B-6AB3AE001AA3}"/>
              </a:ext>
            </a:extLst>
          </p:cNvPr>
          <p:cNvSpPr>
            <a:spLocks noGrp="1" noChangeArrowheads="1"/>
          </p:cNvSpPr>
          <p:nvPr>
            <p:ph type="title"/>
          </p:nvPr>
        </p:nvSpPr>
        <p:spPr>
          <a:xfrm>
            <a:off x="152400" y="0"/>
            <a:ext cx="8915400" cy="762000"/>
          </a:xfrm>
        </p:spPr>
        <p:txBody>
          <a:bodyPr>
            <a:noAutofit/>
          </a:bodyPr>
          <a:lstStyle/>
          <a:p>
            <a:pPr eaLnBrk="1" fontAlgn="auto" hangingPunct="1">
              <a:spcAft>
                <a:spcPts val="0"/>
              </a:spcAft>
              <a:defRPr/>
            </a:pPr>
            <a:r>
              <a:rPr lang="en-US" altLang="en-US" sz="2800" dirty="0"/>
              <a:t>5. Restoration of Resting Potential</a:t>
            </a:r>
          </a:p>
        </p:txBody>
      </p:sp>
      <p:sp>
        <p:nvSpPr>
          <p:cNvPr id="30723" name="Rectangle 3">
            <a:extLst>
              <a:ext uri="{FF2B5EF4-FFF2-40B4-BE49-F238E27FC236}">
                <a16:creationId xmlns:a16="http://schemas.microsoft.com/office/drawing/2014/main" id="{1F0EDBB8-45C4-180F-6918-0158B47BA268}"/>
              </a:ext>
            </a:extLst>
          </p:cNvPr>
          <p:cNvSpPr>
            <a:spLocks noGrp="1" noChangeArrowheads="1"/>
          </p:cNvSpPr>
          <p:nvPr>
            <p:ph idx="1"/>
          </p:nvPr>
        </p:nvSpPr>
        <p:spPr>
          <a:xfrm>
            <a:off x="0" y="762000"/>
            <a:ext cx="9144000" cy="6096000"/>
          </a:xfrm>
        </p:spPr>
        <p:txBody>
          <a:bodyPr/>
          <a:lstStyle/>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The sodium-potassium pump (Na+/K+ pump) works continuously to restore the proper concentrations of Na+ and K+ across the membrane.</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The cell eventually returns to its resting membrane potential, ready to fire another action potential if needed.</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a:extLst>
              <a:ext uri="{FF2B5EF4-FFF2-40B4-BE49-F238E27FC236}">
                <a16:creationId xmlns:a16="http://schemas.microsoft.com/office/drawing/2014/main" id="{831221BB-3F4A-46AC-AC53-3498C7898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 y="0"/>
            <a:ext cx="861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6CD5396-51AF-76BF-B0DF-CD940BA1ACEE}"/>
              </a:ext>
            </a:extLst>
          </p:cNvPr>
          <p:cNvSpPr>
            <a:spLocks noGrp="1" noChangeArrowheads="1"/>
          </p:cNvSpPr>
          <p:nvPr>
            <p:ph type="title"/>
          </p:nvPr>
        </p:nvSpPr>
        <p:spPr>
          <a:xfrm>
            <a:off x="152400" y="0"/>
            <a:ext cx="8915400" cy="1066800"/>
          </a:xfrm>
        </p:spPr>
        <p:txBody>
          <a:bodyPr>
            <a:noAutofit/>
          </a:bodyPr>
          <a:lstStyle/>
          <a:p>
            <a:pPr eaLnBrk="1" fontAlgn="auto" hangingPunct="1">
              <a:spcAft>
                <a:spcPts val="0"/>
              </a:spcAft>
              <a:defRPr/>
            </a:pPr>
            <a:r>
              <a:rPr lang="en-US" altLang="en-US" sz="2800" dirty="0"/>
              <a:t>Ionic Mechanisms in Each Phase of the Action Potential</a:t>
            </a:r>
          </a:p>
        </p:txBody>
      </p:sp>
      <p:sp>
        <p:nvSpPr>
          <p:cNvPr id="30723" name="Rectangle 3">
            <a:extLst>
              <a:ext uri="{FF2B5EF4-FFF2-40B4-BE49-F238E27FC236}">
                <a16:creationId xmlns:a16="http://schemas.microsoft.com/office/drawing/2014/main" id="{8F6443FC-DFD5-9932-E779-93BC1E5F871B}"/>
              </a:ext>
            </a:extLst>
          </p:cNvPr>
          <p:cNvSpPr>
            <a:spLocks noGrp="1" noChangeArrowheads="1"/>
          </p:cNvSpPr>
          <p:nvPr>
            <p:ph idx="1"/>
          </p:nvPr>
        </p:nvSpPr>
        <p:spPr>
          <a:xfrm>
            <a:off x="0" y="914400"/>
            <a:ext cx="9144000" cy="5943600"/>
          </a:xfrm>
        </p:spPr>
        <p:txBody>
          <a:bodyPr>
            <a:normAutofit fontScale="92500" lnSpcReduction="10000"/>
          </a:bodyPr>
          <a:lstStyle/>
          <a:p>
            <a:pPr algn="just" eaLnBrk="1" fontAlgn="auto" hangingPunct="1">
              <a:spcAft>
                <a:spcPts val="0"/>
              </a:spcAft>
              <a:buFont typeface="Wingdings" panose="05000000000000000000" pitchFamily="2" charset="2"/>
              <a:buChar char="v"/>
              <a:defRPr/>
            </a:pPr>
            <a:r>
              <a:rPr lang="en-US" altLang="en-US" sz="3600" b="1" dirty="0">
                <a:solidFill>
                  <a:srgbClr val="FF0000"/>
                </a:solidFill>
                <a:latin typeface="Adobe Devanagari" panose="02040503050201020203" pitchFamily="18" charset="0"/>
                <a:cs typeface="Adobe Devanagari" panose="02040503050201020203" pitchFamily="18" charset="0"/>
              </a:rPr>
              <a:t>Resting State:</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High concentrations of Na+ outside the cell and K+ inside the cell.</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The membrane is mostly impermeable to Na+ (except for some leak channels) and permeable to K+ (via leak channels).</a:t>
            </a:r>
          </a:p>
          <a:p>
            <a:pPr algn="just" eaLnBrk="1" fontAlgn="auto" hangingPunct="1">
              <a:spcAft>
                <a:spcPts val="0"/>
              </a:spcAft>
              <a:buFont typeface="Wingdings" panose="05000000000000000000" pitchFamily="2" charset="2"/>
              <a:buChar char="v"/>
              <a:defRPr/>
            </a:pPr>
            <a:r>
              <a:rPr lang="en-US" altLang="en-US" sz="3600" b="1" dirty="0">
                <a:solidFill>
                  <a:srgbClr val="FF0000"/>
                </a:solidFill>
                <a:latin typeface="Adobe Devanagari" panose="02040503050201020203" pitchFamily="18" charset="0"/>
                <a:cs typeface="Adobe Devanagari" panose="02040503050201020203" pitchFamily="18" charset="0"/>
              </a:rPr>
              <a:t>Depolarization:</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Voltage-gated Na+ channels open, allowing Na+ ions to rush into the cell, making the inside more positive.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320B47E-499F-28FD-A334-B0F34112845C}"/>
              </a:ext>
            </a:extLst>
          </p:cNvPr>
          <p:cNvSpPr>
            <a:spLocks noGrp="1" noChangeArrowheads="1"/>
          </p:cNvSpPr>
          <p:nvPr>
            <p:ph type="title"/>
          </p:nvPr>
        </p:nvSpPr>
        <p:spPr>
          <a:xfrm>
            <a:off x="688975" y="0"/>
            <a:ext cx="7766050" cy="762000"/>
          </a:xfrm>
        </p:spPr>
        <p:txBody>
          <a:bodyPr/>
          <a:lstStyle/>
          <a:p>
            <a:pPr eaLnBrk="1" fontAlgn="auto" hangingPunct="1">
              <a:spcAft>
                <a:spcPts val="0"/>
              </a:spcAft>
              <a:defRPr/>
            </a:pPr>
            <a:r>
              <a:rPr lang="en-US" altLang="en-US" dirty="0"/>
              <a:t>Membrane Potentials</a:t>
            </a:r>
          </a:p>
        </p:txBody>
      </p:sp>
      <p:sp>
        <p:nvSpPr>
          <p:cNvPr id="30723" name="Rectangle 3">
            <a:extLst>
              <a:ext uri="{FF2B5EF4-FFF2-40B4-BE49-F238E27FC236}">
                <a16:creationId xmlns:a16="http://schemas.microsoft.com/office/drawing/2014/main" id="{FA173A60-4F34-0681-E86B-F3B9A964BFDF}"/>
              </a:ext>
            </a:extLst>
          </p:cNvPr>
          <p:cNvSpPr>
            <a:spLocks noGrp="1" noChangeArrowheads="1"/>
          </p:cNvSpPr>
          <p:nvPr>
            <p:ph idx="1"/>
          </p:nvPr>
        </p:nvSpPr>
        <p:spPr>
          <a:xfrm>
            <a:off x="0" y="762000"/>
            <a:ext cx="9144000" cy="6096000"/>
          </a:xfrm>
        </p:spPr>
        <p:txBody>
          <a:bodyPr/>
          <a:lstStyle/>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Current - flow of electrical charges from one point to another.</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1.  Like charges repel each other, unlike attract</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2.  Ions tend to move from areas of greater concentration to areas of lower concentration</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3.  Movement of a positive ion from one side of a membrane to the other implies a negative charge is left behind</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964AE778-59C1-1447-4487-841946AC67BF}"/>
              </a:ext>
            </a:extLst>
          </p:cNvPr>
          <p:cNvSpPr>
            <a:spLocks noGrp="1" noChangeArrowheads="1"/>
          </p:cNvSpPr>
          <p:nvPr>
            <p:ph idx="1"/>
          </p:nvPr>
        </p:nvSpPr>
        <p:spPr>
          <a:xfrm>
            <a:off x="0" y="0"/>
            <a:ext cx="9144000" cy="6858000"/>
          </a:xfrm>
        </p:spPr>
        <p:txBody>
          <a:bodyPr>
            <a:normAutofit fontScale="85000" lnSpcReduction="20000"/>
          </a:bodyPr>
          <a:lstStyle/>
          <a:p>
            <a:pPr algn="just" eaLnBrk="1" fontAlgn="auto" hangingPunct="1">
              <a:spcAft>
                <a:spcPts val="0"/>
              </a:spcAft>
              <a:buFont typeface="Wingdings" panose="05000000000000000000" pitchFamily="2" charset="2"/>
              <a:buChar char="v"/>
              <a:defRPr/>
            </a:pPr>
            <a:r>
              <a:rPr lang="en-US" altLang="en-US" sz="3600" b="1" dirty="0">
                <a:solidFill>
                  <a:srgbClr val="FF0000"/>
                </a:solidFill>
                <a:latin typeface="Adobe Devanagari" panose="02040503050201020203" pitchFamily="18" charset="0"/>
                <a:cs typeface="Adobe Devanagari" panose="02040503050201020203" pitchFamily="18" charset="0"/>
              </a:rPr>
              <a:t>Repolarization:</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Voltage-gated Na+ channels close and stop the entry of Na+.</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Voltage-gated K+ channels open, allowing K+ ions to leave the cell, making the inside more negative.</a:t>
            </a:r>
          </a:p>
          <a:p>
            <a:pPr algn="just" eaLnBrk="1" fontAlgn="auto" hangingPunct="1">
              <a:spcAft>
                <a:spcPts val="0"/>
              </a:spcAft>
              <a:buFont typeface="Wingdings" panose="05000000000000000000" pitchFamily="2" charset="2"/>
              <a:buChar char="v"/>
              <a:defRPr/>
            </a:pPr>
            <a:r>
              <a:rPr lang="en-US" altLang="en-US" sz="3600" b="1" dirty="0">
                <a:solidFill>
                  <a:srgbClr val="FF0000"/>
                </a:solidFill>
                <a:latin typeface="Adobe Devanagari" panose="02040503050201020203" pitchFamily="18" charset="0"/>
                <a:cs typeface="Adobe Devanagari" panose="02040503050201020203" pitchFamily="18" charset="0"/>
              </a:rPr>
              <a:t>Hyperpolarization:</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The K+ channels stay open longer than needed, causing an excess efflux of K+, making the membrane potential more negative than the resting potential.</a:t>
            </a:r>
          </a:p>
          <a:p>
            <a:pPr algn="just" eaLnBrk="1" fontAlgn="auto" hangingPunct="1">
              <a:spcAft>
                <a:spcPts val="0"/>
              </a:spcAft>
              <a:buFont typeface="Wingdings" panose="05000000000000000000" pitchFamily="2" charset="2"/>
              <a:buChar char="v"/>
              <a:defRPr/>
            </a:pPr>
            <a:r>
              <a:rPr lang="en-US" altLang="en-US" sz="3600" b="1" dirty="0">
                <a:solidFill>
                  <a:srgbClr val="FF0000"/>
                </a:solidFill>
                <a:latin typeface="Adobe Devanagari" panose="02040503050201020203" pitchFamily="18" charset="0"/>
                <a:cs typeface="Adobe Devanagari" panose="02040503050201020203" pitchFamily="18" charset="0"/>
              </a:rPr>
              <a:t>Return to Resting Potential:</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The Na+/K+ pump works to move Na+ out and K+ in to restore the proper concentration gradients.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23">
                                            <p:txEl>
                                              <p:pRg st="4" end="4"/>
                                            </p:txEl>
                                          </p:spTgt>
                                        </p:tgtEl>
                                        <p:attrNameLst>
                                          <p:attrName>style.visibility</p:attrName>
                                        </p:attrNameLst>
                                      </p:cBhvr>
                                      <p:to>
                                        <p:strVal val="visible"/>
                                      </p:to>
                                    </p:set>
                                    <p:anim calcmode="lin" valueType="num">
                                      <p:cBhvr additive="base">
                                        <p:cTn id="31"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23">
                                            <p:txEl>
                                              <p:pRg st="5" end="5"/>
                                            </p:txEl>
                                          </p:spTgt>
                                        </p:tgtEl>
                                        <p:attrNameLst>
                                          <p:attrName>style.visibility</p:attrName>
                                        </p:attrNameLst>
                                      </p:cBhvr>
                                      <p:to>
                                        <p:strVal val="visible"/>
                                      </p:to>
                                    </p:set>
                                    <p:anim calcmode="lin" valueType="num">
                                      <p:cBhvr additive="base">
                                        <p:cTn id="37"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23">
                                            <p:txEl>
                                              <p:pRg st="6" end="6"/>
                                            </p:txEl>
                                          </p:spTgt>
                                        </p:tgtEl>
                                        <p:attrNameLst>
                                          <p:attrName>style.visibility</p:attrName>
                                        </p:attrNameLst>
                                      </p:cBhvr>
                                      <p:to>
                                        <p:strVal val="visible"/>
                                      </p:to>
                                    </p:set>
                                    <p:anim calcmode="lin" valueType="num">
                                      <p:cBhvr additive="base">
                                        <p:cTn id="43" dur="500" fill="hold"/>
                                        <p:tgtEl>
                                          <p:spTgt spid="3072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CD57D4F-153E-10CB-5A17-7B4201B146E5}"/>
              </a:ext>
            </a:extLst>
          </p:cNvPr>
          <p:cNvSpPr>
            <a:spLocks noGrp="1" noChangeArrowheads="1"/>
          </p:cNvSpPr>
          <p:nvPr>
            <p:ph type="title"/>
          </p:nvPr>
        </p:nvSpPr>
        <p:spPr>
          <a:xfrm>
            <a:off x="152400" y="0"/>
            <a:ext cx="8915400" cy="1066800"/>
          </a:xfrm>
        </p:spPr>
        <p:txBody>
          <a:bodyPr>
            <a:noAutofit/>
          </a:bodyPr>
          <a:lstStyle/>
          <a:p>
            <a:pPr eaLnBrk="1" fontAlgn="auto" hangingPunct="1">
              <a:spcAft>
                <a:spcPts val="0"/>
              </a:spcAft>
              <a:defRPr/>
            </a:pPr>
            <a:r>
              <a:rPr lang="en-US" altLang="en-US" sz="2800" dirty="0"/>
              <a:t>The Importance of Ion Channels in Action Potentials</a:t>
            </a:r>
          </a:p>
        </p:txBody>
      </p:sp>
      <p:sp>
        <p:nvSpPr>
          <p:cNvPr id="30723" name="Rectangle 3">
            <a:extLst>
              <a:ext uri="{FF2B5EF4-FFF2-40B4-BE49-F238E27FC236}">
                <a16:creationId xmlns:a16="http://schemas.microsoft.com/office/drawing/2014/main" id="{419D37E0-3BEE-740C-DF76-D5CDB4892844}"/>
              </a:ext>
            </a:extLst>
          </p:cNvPr>
          <p:cNvSpPr>
            <a:spLocks noGrp="1" noChangeArrowheads="1"/>
          </p:cNvSpPr>
          <p:nvPr>
            <p:ph idx="1"/>
          </p:nvPr>
        </p:nvSpPr>
        <p:spPr>
          <a:xfrm>
            <a:off x="0" y="914400"/>
            <a:ext cx="9144000" cy="5943600"/>
          </a:xfrm>
        </p:spPr>
        <p:txBody>
          <a:bodyPr/>
          <a:lstStyle/>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Voltage-gated ion channels (Na+ and K+ channels) are crucial for the rapid and controlled movement of ions across the membrane during an action potential.</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Ligand-gated channels (in some cells) or mechanically-gated channels (in sensory neurons) can also initiate action potentials in response to stimuli.</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CB1AD101-23C0-2DB5-519B-C94D2B6F1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0450"/>
            <a:ext cx="91440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BD8CABF-CFA8-0A46-C987-20CF80230F95}"/>
              </a:ext>
            </a:extLst>
          </p:cNvPr>
          <p:cNvSpPr>
            <a:spLocks noGrp="1" noChangeArrowheads="1"/>
          </p:cNvSpPr>
          <p:nvPr>
            <p:ph type="title"/>
          </p:nvPr>
        </p:nvSpPr>
        <p:spPr>
          <a:xfrm>
            <a:off x="152400" y="0"/>
            <a:ext cx="8915400" cy="1066800"/>
          </a:xfrm>
        </p:spPr>
        <p:txBody>
          <a:bodyPr>
            <a:noAutofit/>
          </a:bodyPr>
          <a:lstStyle/>
          <a:p>
            <a:pPr eaLnBrk="1" fontAlgn="auto" hangingPunct="1">
              <a:spcAft>
                <a:spcPts val="0"/>
              </a:spcAft>
              <a:defRPr/>
            </a:pPr>
            <a:r>
              <a:rPr lang="en-US" altLang="en-US" sz="2800" dirty="0"/>
              <a:t>Propagation of Action Potentials</a:t>
            </a:r>
          </a:p>
        </p:txBody>
      </p:sp>
      <p:sp>
        <p:nvSpPr>
          <p:cNvPr id="30723" name="Rectangle 3">
            <a:extLst>
              <a:ext uri="{FF2B5EF4-FFF2-40B4-BE49-F238E27FC236}">
                <a16:creationId xmlns:a16="http://schemas.microsoft.com/office/drawing/2014/main" id="{2015E00B-439D-B91D-F59E-F380C9346A81}"/>
              </a:ext>
            </a:extLst>
          </p:cNvPr>
          <p:cNvSpPr>
            <a:spLocks noGrp="1" noChangeArrowheads="1"/>
          </p:cNvSpPr>
          <p:nvPr>
            <p:ph idx="1"/>
          </p:nvPr>
        </p:nvSpPr>
        <p:spPr>
          <a:xfrm>
            <a:off x="0" y="914400"/>
            <a:ext cx="9144000" cy="5943600"/>
          </a:xfrm>
        </p:spPr>
        <p:txBody>
          <a:bodyPr>
            <a:normAutofit fontScale="92500" lnSpcReduction="10000"/>
          </a:bodyPr>
          <a:lstStyle/>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Once an action potential is initiated, it travels along the axon (in neurons) or muscle fiber (in muscle cells) by a process called saltatory conduction in myelinated axons (where the action potential "jumps" between nodes of Ranvier) or continuous conduction in unmyelinated fibers.</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The precise control of these ionic movements is vital for the rapid transmission of signals and proper cellular function, such as muscle contraction or nerve signal transmission.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3D9DD-890F-D6AD-3781-667471E21DA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4EA8DC9-094A-EE3D-9E8A-C938F6D269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9898"/>
            <a:ext cx="9144000" cy="6158204"/>
          </a:xfrm>
          <a:prstGeom prst="rect">
            <a:avLst/>
          </a:prstGeom>
        </p:spPr>
      </p:pic>
    </p:spTree>
    <p:extLst>
      <p:ext uri="{BB962C8B-B14F-4D97-AF65-F5344CB8AC3E}">
        <p14:creationId xmlns:p14="http://schemas.microsoft.com/office/powerpoint/2010/main" val="2192803173"/>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65609-40AB-E332-49A9-E0BE5D57C02B}"/>
            </a:ext>
          </a:extLst>
        </p:cNvPr>
        <p:cNvGrpSpPr/>
        <p:nvPr/>
      </p:nvGrpSpPr>
      <p:grpSpPr>
        <a:xfrm>
          <a:off x="0" y="0"/>
          <a:ext cx="0" cy="0"/>
          <a:chOff x="0" y="0"/>
          <a:chExt cx="0" cy="0"/>
        </a:xfrm>
      </p:grpSpPr>
      <p:sp>
        <p:nvSpPr>
          <p:cNvPr id="30723" name="Rectangle 3">
            <a:extLst>
              <a:ext uri="{FF2B5EF4-FFF2-40B4-BE49-F238E27FC236}">
                <a16:creationId xmlns:a16="http://schemas.microsoft.com/office/drawing/2014/main" id="{4A6A30FA-0EEA-764C-C0D4-E0C8CD40AF91}"/>
              </a:ext>
            </a:extLst>
          </p:cNvPr>
          <p:cNvSpPr>
            <a:spLocks noGrp="1" noChangeArrowheads="1"/>
          </p:cNvSpPr>
          <p:nvPr>
            <p:ph idx="1"/>
          </p:nvPr>
        </p:nvSpPr>
        <p:spPr>
          <a:xfrm>
            <a:off x="8206" y="2590800"/>
            <a:ext cx="9144000" cy="1676400"/>
          </a:xfrm>
        </p:spPr>
        <p:txBody>
          <a:bodyPr>
            <a:normAutofit fontScale="92500" lnSpcReduction="10000"/>
          </a:bodyPr>
          <a:lstStyle/>
          <a:p>
            <a:pPr marL="0" indent="0" algn="ctr" eaLnBrk="1" fontAlgn="auto" hangingPunct="1">
              <a:spcAft>
                <a:spcPts val="0"/>
              </a:spcAft>
              <a:buNone/>
              <a:defRPr/>
            </a:pPr>
            <a:r>
              <a:rPr lang="en-US" altLang="en-US" sz="9600" b="1" dirty="0">
                <a:latin typeface="Adobe Devanagari" panose="02040503050201020203" pitchFamily="18" charset="0"/>
                <a:cs typeface="Adobe Devanagari" panose="02040503050201020203" pitchFamily="18" charset="0"/>
              </a:rPr>
              <a:t>THANK YOU</a:t>
            </a:r>
          </a:p>
        </p:txBody>
      </p:sp>
    </p:spTree>
    <p:extLst>
      <p:ext uri="{BB962C8B-B14F-4D97-AF65-F5344CB8AC3E}">
        <p14:creationId xmlns:p14="http://schemas.microsoft.com/office/powerpoint/2010/main" val="19928633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ECFA51C-58C6-5B6A-89B7-E669F34F5CB4}"/>
              </a:ext>
            </a:extLst>
          </p:cNvPr>
          <p:cNvSpPr>
            <a:spLocks noGrp="1" noChangeArrowheads="1"/>
          </p:cNvSpPr>
          <p:nvPr>
            <p:ph type="title"/>
          </p:nvPr>
        </p:nvSpPr>
        <p:spPr>
          <a:xfrm>
            <a:off x="688975" y="0"/>
            <a:ext cx="7766050" cy="762000"/>
          </a:xfrm>
        </p:spPr>
        <p:txBody>
          <a:bodyPr/>
          <a:lstStyle/>
          <a:p>
            <a:pPr eaLnBrk="1" fontAlgn="auto" hangingPunct="1">
              <a:spcAft>
                <a:spcPts val="0"/>
              </a:spcAft>
              <a:defRPr/>
            </a:pPr>
            <a:r>
              <a:rPr lang="en-US" altLang="en-US" dirty="0"/>
              <a:t>Membrane Potentials</a:t>
            </a:r>
          </a:p>
        </p:txBody>
      </p:sp>
      <p:sp>
        <p:nvSpPr>
          <p:cNvPr id="30723" name="Rectangle 3">
            <a:extLst>
              <a:ext uri="{FF2B5EF4-FFF2-40B4-BE49-F238E27FC236}">
                <a16:creationId xmlns:a16="http://schemas.microsoft.com/office/drawing/2014/main" id="{2507D9B8-5D06-1BFD-8018-9AA5C496C45F}"/>
              </a:ext>
            </a:extLst>
          </p:cNvPr>
          <p:cNvSpPr>
            <a:spLocks noGrp="1" noChangeArrowheads="1"/>
          </p:cNvSpPr>
          <p:nvPr>
            <p:ph idx="1"/>
          </p:nvPr>
        </p:nvSpPr>
        <p:spPr>
          <a:xfrm>
            <a:off x="0" y="762000"/>
            <a:ext cx="9144000" cy="6096000"/>
          </a:xfrm>
        </p:spPr>
        <p:txBody>
          <a:bodyPr>
            <a:normAutofit fontScale="92500" lnSpcReduction="10000"/>
          </a:bodyPr>
          <a:lstStyle/>
          <a:p>
            <a:pPr algn="just" eaLnBrk="1" fontAlgn="auto" hangingPunct="1">
              <a:spcAft>
                <a:spcPts val="0"/>
              </a:spcAft>
              <a:buFont typeface="Wingdings" panose="05000000000000000000" pitchFamily="2" charset="2"/>
              <a:buChar char="v"/>
              <a:defRPr/>
            </a:pPr>
            <a:r>
              <a:rPr lang="en-US" altLang="en-US" sz="3600" dirty="0">
                <a:latin typeface="Adobe Devanagari" panose="02040503050201020203" pitchFamily="18" charset="0"/>
                <a:cs typeface="Adobe Devanagari" panose="02040503050201020203" pitchFamily="18" charset="0"/>
              </a:rPr>
              <a:t>Membrane potential refers to the difference in electrical charge across the cell membrane. It results from the unequal distribution of ions (such as sodium, potassium, chloride, and others) inside and outside the cell. </a:t>
            </a:r>
          </a:p>
          <a:p>
            <a:pPr algn="just" eaLnBrk="1" fontAlgn="auto" hangingPunct="1">
              <a:spcAft>
                <a:spcPts val="0"/>
              </a:spcAft>
              <a:buFont typeface="Wingdings" panose="05000000000000000000" pitchFamily="2" charset="2"/>
              <a:buChar char="v"/>
              <a:defRPr/>
            </a:pPr>
            <a:r>
              <a:rPr lang="en-US" altLang="en-US" sz="3600" dirty="0">
                <a:latin typeface="Adobe Devanagari" panose="02040503050201020203" pitchFamily="18" charset="0"/>
                <a:cs typeface="Adobe Devanagari" panose="02040503050201020203" pitchFamily="18" charset="0"/>
              </a:rPr>
              <a:t>This electrical charge difference creates a potential energy across the membrane, which is crucial for various cellular processes like nerve signal transmission, muscle contraction, and maintaining homeostasis.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F3C7582-34A6-DDA3-57B7-7A5B9A25A0BA}"/>
              </a:ext>
            </a:extLst>
          </p:cNvPr>
          <p:cNvSpPr>
            <a:spLocks noGrp="1" noChangeArrowheads="1"/>
          </p:cNvSpPr>
          <p:nvPr>
            <p:ph type="title"/>
          </p:nvPr>
        </p:nvSpPr>
        <p:spPr>
          <a:xfrm>
            <a:off x="231775" y="457200"/>
            <a:ext cx="8680450" cy="1325563"/>
          </a:xfrm>
        </p:spPr>
        <p:txBody>
          <a:bodyPr/>
          <a:lstStyle/>
          <a:p>
            <a:pPr eaLnBrk="1" fontAlgn="auto" hangingPunct="1">
              <a:spcAft>
                <a:spcPts val="0"/>
              </a:spcAft>
              <a:defRPr/>
            </a:pPr>
            <a:r>
              <a:rPr lang="en-US" altLang="en-US" sz="3200" dirty="0"/>
              <a:t>Membrane Potentials</a:t>
            </a:r>
          </a:p>
        </p:txBody>
      </p:sp>
      <p:pic>
        <p:nvPicPr>
          <p:cNvPr id="8195" name="Picture 3">
            <a:extLst>
              <a:ext uri="{FF2B5EF4-FFF2-40B4-BE49-F238E27FC236}">
                <a16:creationId xmlns:a16="http://schemas.microsoft.com/office/drawing/2014/main" id="{655E6779-7A07-F764-E4A6-9EE92A91D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1647825"/>
            <a:ext cx="8696325"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10A3A72E-3828-FF76-CBC8-1A308F3E3D83}"/>
              </a:ext>
            </a:extLst>
          </p:cNvPr>
          <p:cNvSpPr>
            <a:spLocks noGrp="1" noChangeArrowheads="1"/>
          </p:cNvSpPr>
          <p:nvPr>
            <p:ph type="title"/>
          </p:nvPr>
        </p:nvSpPr>
        <p:spPr>
          <a:xfrm>
            <a:off x="688975" y="0"/>
            <a:ext cx="7766050" cy="762000"/>
          </a:xfrm>
        </p:spPr>
        <p:txBody>
          <a:bodyPr>
            <a:normAutofit fontScale="90000"/>
          </a:bodyPr>
          <a:lstStyle/>
          <a:p>
            <a:pPr eaLnBrk="1" fontAlgn="auto" hangingPunct="1">
              <a:spcAft>
                <a:spcPts val="0"/>
              </a:spcAft>
              <a:defRPr/>
            </a:pPr>
            <a:r>
              <a:rPr lang="en-US" altLang="en-US" dirty="0"/>
              <a:t>RESTING Membrane Potentials</a:t>
            </a:r>
          </a:p>
        </p:txBody>
      </p:sp>
      <p:sp>
        <p:nvSpPr>
          <p:cNvPr id="30723" name="Rectangle 3">
            <a:extLst>
              <a:ext uri="{FF2B5EF4-FFF2-40B4-BE49-F238E27FC236}">
                <a16:creationId xmlns:a16="http://schemas.microsoft.com/office/drawing/2014/main" id="{0BCCD072-CF45-54D4-772C-3568CF7E764A}"/>
              </a:ext>
            </a:extLst>
          </p:cNvPr>
          <p:cNvSpPr>
            <a:spLocks noGrp="1" noChangeArrowheads="1"/>
          </p:cNvSpPr>
          <p:nvPr>
            <p:ph idx="1"/>
          </p:nvPr>
        </p:nvSpPr>
        <p:spPr>
          <a:xfrm>
            <a:off x="0" y="762000"/>
            <a:ext cx="9144000" cy="6096000"/>
          </a:xfrm>
        </p:spPr>
        <p:txBody>
          <a:bodyPr/>
          <a:lstStyle/>
          <a:p>
            <a:pPr algn="just" eaLnBrk="1" fontAlgn="auto" hangingPunct="1">
              <a:spcAft>
                <a:spcPts val="0"/>
              </a:spcAft>
              <a:buFont typeface="Wingdings" panose="05000000000000000000" pitchFamily="2" charset="2"/>
              <a:buChar char="v"/>
              <a:defRPr/>
            </a:pPr>
            <a:r>
              <a:rPr lang="en-US" altLang="en-US" sz="3600" dirty="0">
                <a:latin typeface="Adobe Devanagari" panose="02040503050201020203" pitchFamily="18" charset="0"/>
                <a:cs typeface="Adobe Devanagari" panose="02040503050201020203" pitchFamily="18" charset="0"/>
              </a:rPr>
              <a:t>The resting membrane potential is the baseline electrical charge across the membrane when the cell is at rest, typically around -70 millivolts (mV) for many cells. </a:t>
            </a:r>
          </a:p>
          <a:p>
            <a:pPr algn="just" eaLnBrk="1" fontAlgn="auto" hangingPunct="1">
              <a:spcAft>
                <a:spcPts val="0"/>
              </a:spcAft>
              <a:buFont typeface="Wingdings" panose="05000000000000000000" pitchFamily="2" charset="2"/>
              <a:buChar char="v"/>
              <a:defRPr/>
            </a:pPr>
            <a:r>
              <a:rPr lang="en-US" altLang="en-US" sz="3600" dirty="0">
                <a:latin typeface="Adobe Devanagari" panose="02040503050201020203" pitchFamily="18" charset="0"/>
                <a:cs typeface="Adobe Devanagari" panose="02040503050201020203" pitchFamily="18" charset="0"/>
              </a:rPr>
              <a:t>When a cell becomes excited (such as in neurons), this potential can change, leading to action potentials and the propagation of electrical signals.</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1F1E916-8BF1-A45F-805F-9FCB684ED5FF}"/>
              </a:ext>
            </a:extLst>
          </p:cNvPr>
          <p:cNvSpPr>
            <a:spLocks noGrp="1" noChangeArrowheads="1"/>
          </p:cNvSpPr>
          <p:nvPr>
            <p:ph type="title"/>
          </p:nvPr>
        </p:nvSpPr>
        <p:spPr>
          <a:xfrm>
            <a:off x="231775" y="457200"/>
            <a:ext cx="8680450" cy="1325563"/>
          </a:xfrm>
        </p:spPr>
        <p:txBody>
          <a:bodyPr/>
          <a:lstStyle/>
          <a:p>
            <a:pPr eaLnBrk="1" fontAlgn="auto" hangingPunct="1">
              <a:spcAft>
                <a:spcPts val="0"/>
              </a:spcAft>
              <a:defRPr/>
            </a:pPr>
            <a:r>
              <a:rPr lang="en-US" altLang="en-US" sz="3200" dirty="0"/>
              <a:t>RESTING Membrane Potentials</a:t>
            </a:r>
          </a:p>
        </p:txBody>
      </p:sp>
      <p:graphicFrame>
        <p:nvGraphicFramePr>
          <p:cNvPr id="10243" name="Object 3">
            <a:extLst>
              <a:ext uri="{FF2B5EF4-FFF2-40B4-BE49-F238E27FC236}">
                <a16:creationId xmlns:a16="http://schemas.microsoft.com/office/drawing/2014/main" id="{BE8FEB0D-7B3A-36AA-F8D5-819864176F87}"/>
              </a:ext>
            </a:extLst>
          </p:cNvPr>
          <p:cNvGraphicFramePr>
            <a:graphicFrameLocks noGrp="1" noChangeAspect="1"/>
          </p:cNvGraphicFramePr>
          <p:nvPr>
            <p:ph idx="1"/>
          </p:nvPr>
        </p:nvGraphicFramePr>
        <p:xfrm>
          <a:off x="231775" y="1935163"/>
          <a:ext cx="8680450" cy="4192587"/>
        </p:xfrm>
        <a:graphic>
          <a:graphicData uri="http://schemas.openxmlformats.org/presentationml/2006/ole">
            <mc:AlternateContent xmlns:mc="http://schemas.openxmlformats.org/markup-compatibility/2006">
              <mc:Choice xmlns:v="urn:schemas-microsoft-com:vml" Requires="v">
                <p:oleObj name="Bitmap Image" r:id="rId2" imgW="4477035" imgH="2162162" progId="Paint.Picture">
                  <p:embed/>
                </p:oleObj>
              </mc:Choice>
              <mc:Fallback>
                <p:oleObj name="Bitmap Image" r:id="rId2" imgW="4477035" imgH="2162162" progId="Paint.Picture">
                  <p:embed/>
                  <p:pic>
                    <p:nvPicPr>
                      <p:cNvPr id="0" name="Object 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1935163"/>
                        <a:ext cx="8680450" cy="41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5B9FAA2-C11C-9D7D-3C36-19391098C08F}"/>
              </a:ext>
            </a:extLst>
          </p:cNvPr>
          <p:cNvGraphicFramePr>
            <a:graphicFrameLocks noGrp="1"/>
          </p:cNvGraphicFramePr>
          <p:nvPr/>
        </p:nvGraphicFramePr>
        <p:xfrm>
          <a:off x="1227138" y="1600200"/>
          <a:ext cx="6688137" cy="4241800"/>
        </p:xfrm>
        <a:graphic>
          <a:graphicData uri="http://schemas.openxmlformats.org/drawingml/2006/table">
            <a:tbl>
              <a:tblPr firstRow="1" bandRow="1">
                <a:tableStyleId>{5C22544A-7EE6-4342-B048-85BDC9FD1C3A}</a:tableStyleId>
              </a:tblPr>
              <a:tblGrid>
                <a:gridCol w="2229379">
                  <a:extLst>
                    <a:ext uri="{9D8B030D-6E8A-4147-A177-3AD203B41FA5}">
                      <a16:colId xmlns:a16="http://schemas.microsoft.com/office/drawing/2014/main" val="20000"/>
                    </a:ext>
                  </a:extLst>
                </a:gridCol>
                <a:gridCol w="2229379">
                  <a:extLst>
                    <a:ext uri="{9D8B030D-6E8A-4147-A177-3AD203B41FA5}">
                      <a16:colId xmlns:a16="http://schemas.microsoft.com/office/drawing/2014/main" val="20001"/>
                    </a:ext>
                  </a:extLst>
                </a:gridCol>
                <a:gridCol w="2229379">
                  <a:extLst>
                    <a:ext uri="{9D8B030D-6E8A-4147-A177-3AD203B41FA5}">
                      <a16:colId xmlns:a16="http://schemas.microsoft.com/office/drawing/2014/main" val="20002"/>
                    </a:ext>
                  </a:extLst>
                </a:gridCol>
              </a:tblGrid>
              <a:tr h="106045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106045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1060450">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1060450">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6146" name="Rectangle 2">
            <a:extLst>
              <a:ext uri="{FF2B5EF4-FFF2-40B4-BE49-F238E27FC236}">
                <a16:creationId xmlns:a16="http://schemas.microsoft.com/office/drawing/2014/main" id="{5310FB53-B07D-E8AE-AAF5-38AB46166F62}"/>
              </a:ext>
            </a:extLst>
          </p:cNvPr>
          <p:cNvSpPr>
            <a:spLocks noGrp="1" noChangeArrowheads="1"/>
          </p:cNvSpPr>
          <p:nvPr>
            <p:ph type="title"/>
          </p:nvPr>
        </p:nvSpPr>
        <p:spPr>
          <a:xfrm>
            <a:off x="533400" y="482600"/>
            <a:ext cx="7772400" cy="1143000"/>
          </a:xfrm>
        </p:spPr>
        <p:txBody>
          <a:bodyPr/>
          <a:lstStyle/>
          <a:p>
            <a:pPr eaLnBrk="1" fontAlgn="auto" hangingPunct="1">
              <a:spcAft>
                <a:spcPts val="0"/>
              </a:spcAft>
              <a:defRPr/>
            </a:pPr>
            <a:r>
              <a:rPr lang="en-US" altLang="en-US" dirty="0">
                <a:solidFill>
                  <a:srgbClr val="FF0000"/>
                </a:solidFill>
                <a:effectLst>
                  <a:outerShdw blurRad="38100" dist="38100" dir="2700000" algn="tl">
                    <a:srgbClr val="C0C0C0"/>
                  </a:outerShdw>
                </a:effectLst>
              </a:rPr>
              <a:t>Membrane Potentials</a:t>
            </a:r>
          </a:p>
        </p:txBody>
      </p:sp>
      <p:graphicFrame>
        <p:nvGraphicFramePr>
          <p:cNvPr id="11289" name="Object 12">
            <a:extLst>
              <a:ext uri="{FF2B5EF4-FFF2-40B4-BE49-F238E27FC236}">
                <a16:creationId xmlns:a16="http://schemas.microsoft.com/office/drawing/2014/main" id="{B6521708-032F-AC76-3126-A919428F460F}"/>
              </a:ext>
            </a:extLst>
          </p:cNvPr>
          <p:cNvGraphicFramePr>
            <a:graphicFrameLocks noGrp="1" noChangeAspect="1"/>
          </p:cNvGraphicFramePr>
          <p:nvPr>
            <p:ph type="clipArt" sz="half" idx="2"/>
          </p:nvPr>
        </p:nvGraphicFramePr>
        <p:xfrm>
          <a:off x="1084263" y="1871663"/>
          <a:ext cx="6899275" cy="4498975"/>
        </p:xfrm>
        <a:graphic>
          <a:graphicData uri="http://schemas.openxmlformats.org/presentationml/2006/ole">
            <mc:AlternateContent xmlns:mc="http://schemas.openxmlformats.org/markup-compatibility/2006">
              <mc:Choice xmlns:v="urn:schemas-microsoft-com:vml" Requires="v">
                <p:oleObj name="Document" r:id="rId2" imgW="6233160" imgH="4064508" progId="Word.Document.8">
                  <p:embed/>
                </p:oleObj>
              </mc:Choice>
              <mc:Fallback>
                <p:oleObj name="Document" r:id="rId2" imgW="6233160" imgH="4064508" progId="Word.Document.8">
                  <p:embed/>
                  <p:pic>
                    <p:nvPicPr>
                      <p:cNvPr id="0" name="Object 12"/>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4263" y="1871663"/>
                        <a:ext cx="6899275"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overrideClrMapping bg1="dk2" tx1="lt1" bg2="dk1" tx2="lt2" accent1="accent1" accent2="accent2" accent3="accent3" accent4="accent4" accent5="accent5" accent6="accent6" hlink="hlink" folHlink="folHlink"/>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0E08210-6177-CD8C-1A6C-2622A9A45BC9}"/>
              </a:ext>
            </a:extLst>
          </p:cNvPr>
          <p:cNvSpPr>
            <a:spLocks noGrp="1" noChangeArrowheads="1"/>
          </p:cNvSpPr>
          <p:nvPr>
            <p:ph type="title"/>
          </p:nvPr>
        </p:nvSpPr>
        <p:spPr>
          <a:xfrm>
            <a:off x="688975" y="0"/>
            <a:ext cx="7766050" cy="762000"/>
          </a:xfrm>
        </p:spPr>
        <p:txBody>
          <a:bodyPr/>
          <a:lstStyle/>
          <a:p>
            <a:pPr eaLnBrk="1" fontAlgn="auto" hangingPunct="1">
              <a:spcAft>
                <a:spcPts val="0"/>
              </a:spcAft>
              <a:defRPr/>
            </a:pPr>
            <a:r>
              <a:rPr lang="en-US" altLang="en-US" dirty="0"/>
              <a:t>Electrogenic Ion Pump</a:t>
            </a:r>
          </a:p>
        </p:txBody>
      </p:sp>
      <p:sp>
        <p:nvSpPr>
          <p:cNvPr id="30723" name="Rectangle 3">
            <a:extLst>
              <a:ext uri="{FF2B5EF4-FFF2-40B4-BE49-F238E27FC236}">
                <a16:creationId xmlns:a16="http://schemas.microsoft.com/office/drawing/2014/main" id="{4E0958EA-1F8B-D37B-AD82-67A53A55D641}"/>
              </a:ext>
            </a:extLst>
          </p:cNvPr>
          <p:cNvSpPr>
            <a:spLocks noGrp="1" noChangeArrowheads="1"/>
          </p:cNvSpPr>
          <p:nvPr>
            <p:ph idx="1"/>
          </p:nvPr>
        </p:nvSpPr>
        <p:spPr>
          <a:xfrm>
            <a:off x="0" y="762000"/>
            <a:ext cx="9144000" cy="6096000"/>
          </a:xfrm>
        </p:spPr>
        <p:txBody>
          <a:bodyPr>
            <a:normAutofit fontScale="92500" lnSpcReduction="20000"/>
          </a:bodyPr>
          <a:lstStyle/>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An electrogenic ion pump is a type of protein pump that actively transports ions across the cell membrane, creating a net change in the electrical charge across the membrane. </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These pumps contribute to the generation and maintenance of the membrane potential by moving ions in such a way that they affect the cell’s overall electrical balance.</a:t>
            </a:r>
          </a:p>
          <a:p>
            <a:pPr algn="just" eaLnBrk="1" fontAlgn="auto" hangingPunct="1">
              <a:spcAft>
                <a:spcPts val="0"/>
              </a:spcAft>
              <a:buFont typeface="Wingdings" panose="05000000000000000000" pitchFamily="2" charset="2"/>
              <a:buChar char="v"/>
              <a:defRPr/>
            </a:pPr>
            <a:r>
              <a:rPr lang="en-US" altLang="en-US" sz="3600" b="1" dirty="0">
                <a:latin typeface="Adobe Devanagari" panose="02040503050201020203" pitchFamily="18" charset="0"/>
                <a:cs typeface="Adobe Devanagari" panose="02040503050201020203" pitchFamily="18" charset="0"/>
              </a:rPr>
              <a:t>One of the best-known examples of an electrogenic ion pump is the sodium-potassium pump (Na+/K+ pump).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1336</TotalTime>
  <Words>1778</Words>
  <Application>Microsoft Office PowerPoint</Application>
  <PresentationFormat>On-screen Show (4:3)</PresentationFormat>
  <Paragraphs>97</Paragraphs>
  <Slides>35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3" baseType="lpstr">
      <vt:lpstr>Adobe Devanagari</vt:lpstr>
      <vt:lpstr>Arial</vt:lpstr>
      <vt:lpstr>Bookman Old Style</vt:lpstr>
      <vt:lpstr>Rockwell</vt:lpstr>
      <vt:lpstr>Wingdings</vt:lpstr>
      <vt:lpstr>Damask</vt:lpstr>
      <vt:lpstr>Bitmap Image</vt:lpstr>
      <vt:lpstr>Document</vt:lpstr>
      <vt:lpstr>Physiology of Coordination</vt:lpstr>
      <vt:lpstr>Membrane Potentials</vt:lpstr>
      <vt:lpstr>Membrane Potentials</vt:lpstr>
      <vt:lpstr>Membrane Potentials</vt:lpstr>
      <vt:lpstr>Membrane Potentials</vt:lpstr>
      <vt:lpstr>RESTING Membrane Potentials</vt:lpstr>
      <vt:lpstr>RESTING Membrane Potentials</vt:lpstr>
      <vt:lpstr>Membrane Potentials</vt:lpstr>
      <vt:lpstr>Electrogenic Ion Pump</vt:lpstr>
      <vt:lpstr>PowerPoint Presentation</vt:lpstr>
      <vt:lpstr>Sodium Potassium Pump</vt:lpstr>
      <vt:lpstr>PowerPoint Presentation</vt:lpstr>
      <vt:lpstr>Electrogenic Ion Pump</vt:lpstr>
      <vt:lpstr>Donnan Equilibrium</vt:lpstr>
      <vt:lpstr>PowerPoint Presentation</vt:lpstr>
      <vt:lpstr>Donnan Equilibrium</vt:lpstr>
      <vt:lpstr>How Donnan's Equilibrium Works?</vt:lpstr>
      <vt:lpstr>PowerPoint Presentation</vt:lpstr>
      <vt:lpstr>Example of Donnan’s Equilibrium</vt:lpstr>
      <vt:lpstr>PowerPoint Presentation</vt:lpstr>
      <vt:lpstr>Summary of Donnan’s Equilibrium</vt:lpstr>
      <vt:lpstr>Action Membrane Potential</vt:lpstr>
      <vt:lpstr>1. Resting Membrane Potential:</vt:lpstr>
      <vt:lpstr>2. Depolarization</vt:lpstr>
      <vt:lpstr>3. Repolarization</vt:lpstr>
      <vt:lpstr>4. Hyperpolarization</vt:lpstr>
      <vt:lpstr>5. Restoration of Resting Potential</vt:lpstr>
      <vt:lpstr>PowerPoint Presentation</vt:lpstr>
      <vt:lpstr>Ionic Mechanisms in Each Phase of the Action Potential</vt:lpstr>
      <vt:lpstr>PowerPoint Presentation</vt:lpstr>
      <vt:lpstr>The Importance of Ion Channels in Action Potentials</vt:lpstr>
      <vt:lpstr>PowerPoint Presentation</vt:lpstr>
      <vt:lpstr>Propagation of Action Potentials</vt:lpstr>
      <vt:lpstr>PowerPoint Presentation</vt:lpstr>
      <vt:lpstr>PowerPoint Presentation</vt:lpstr>
    </vt:vector>
  </TitlesOfParts>
  <Company>Parker College of Chiropractic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James Bruce Parker</dc:creator>
  <cp:lastModifiedBy>Shozab</cp:lastModifiedBy>
  <cp:revision>130</cp:revision>
  <cp:lastPrinted>1998-09-17T15:37:04Z</cp:lastPrinted>
  <dcterms:created xsi:type="dcterms:W3CDTF">1998-09-16T16:07:26Z</dcterms:created>
  <dcterms:modified xsi:type="dcterms:W3CDTF">2025-04-11T04:53:18Z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jbparker@parkercc.edu</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3</vt:i4>
  </property>
  <property fmtid="{D5CDD505-2E9C-101B-9397-08002B2CF9AE}" pid="21" name="OutputDir">
    <vt:lpwstr>T:\Basic\Basic Web Publishing\Physiology_I\Lec</vt:lpwstr>
  </property>
</Properties>
</file>