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31"/>
  </p:notesMasterIdLst>
  <p:sldIdLst>
    <p:sldId id="256" r:id="rId2"/>
    <p:sldId id="311" r:id="rId3"/>
    <p:sldId id="360" r:id="rId4"/>
    <p:sldId id="384" r:id="rId5"/>
    <p:sldId id="363" r:id="rId6"/>
    <p:sldId id="378" r:id="rId7"/>
    <p:sldId id="398" r:id="rId8"/>
    <p:sldId id="362" r:id="rId9"/>
    <p:sldId id="379" r:id="rId10"/>
    <p:sldId id="380" r:id="rId11"/>
    <p:sldId id="381" r:id="rId12"/>
    <p:sldId id="385" r:id="rId13"/>
    <p:sldId id="401" r:id="rId14"/>
    <p:sldId id="386" r:id="rId15"/>
    <p:sldId id="387" r:id="rId16"/>
    <p:sldId id="388" r:id="rId17"/>
    <p:sldId id="402" r:id="rId18"/>
    <p:sldId id="389" r:id="rId19"/>
    <p:sldId id="390" r:id="rId20"/>
    <p:sldId id="391" r:id="rId21"/>
    <p:sldId id="403" r:id="rId22"/>
    <p:sldId id="392" r:id="rId23"/>
    <p:sldId id="397" r:id="rId24"/>
    <p:sldId id="393" r:id="rId25"/>
    <p:sldId id="394" r:id="rId26"/>
    <p:sldId id="400" r:id="rId27"/>
    <p:sldId id="395" r:id="rId28"/>
    <p:sldId id="396" r:id="rId29"/>
    <p:sldId id="377" r:id="rId30"/>
  </p:sldIdLst>
  <p:sldSz cx="10764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68" d="100"/>
          <a:sy n="68" d="100"/>
        </p:scale>
        <p:origin x="1098" y="72"/>
      </p:cViewPr>
      <p:guideLst>
        <p:guide orient="horz" pos="2160"/>
        <p:guide pos="3391"/>
      </p:guideLst>
    </p:cSldViewPr>
  </p:slideViewPr>
  <p:outlineViewPr>
    <p:cViewPr>
      <p:scale>
        <a:sx n="33" d="100"/>
        <a:sy n="33" d="100"/>
      </p:scale>
      <p:origin x="0" y="-2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FBB3B-1513-4D12-B4AA-4C67F07043BF}" type="datetimeFigureOut">
              <a:rPr lang="en-IN" smtClean="0"/>
              <a:t>01-05-2025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685800"/>
            <a:ext cx="5381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2E55-3CA1-4572-B681-FD76F45750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20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Scotopic vision is the eye's ability to see in low-light conditions, primarily using rod cells that detect light but not color.</a:t>
            </a:r>
          </a:p>
          <a:p>
            <a:r>
              <a:rPr lang="en-US" dirty="0"/>
              <a:t>Photopic vision is the eye's ability to see in bright light conditions, primarily using cone cells that detect color and fine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72E55-3CA1-4572-B681-FD76F457505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595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fovea is the central part of the retina responsible for sharp central vision and high visual acuity.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72E55-3CA1-4572-B681-FD76F457505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44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"Tonic release in the dark" refers to the continuous release of neurotransmitters (mainly glutamate) by photoreceptor cells (rods and cones) when they are not stimulated by light.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72E55-3CA1-4572-B681-FD76F457505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053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76890" y="69756"/>
            <a:ext cx="1061105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5019" y="3200400"/>
            <a:ext cx="7535387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086" y="1449304"/>
            <a:ext cx="10620668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4086" y="1396720"/>
            <a:ext cx="10620668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4086" y="2976649"/>
            <a:ext cx="10620668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8242" y="1505931"/>
            <a:ext cx="9688354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4508" y="274642"/>
            <a:ext cx="2368264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6484" y="274641"/>
            <a:ext cx="65486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76484" y="1447800"/>
            <a:ext cx="9150112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76890" y="69756"/>
            <a:ext cx="1061105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48" y="952501"/>
            <a:ext cx="9150112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348" y="2547938"/>
            <a:ext cx="9150112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1923" y="6172200"/>
            <a:ext cx="4709617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81716" y="2376830"/>
            <a:ext cx="10611224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403" y="2341476"/>
            <a:ext cx="10611537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0414" y="2468880"/>
            <a:ext cx="10612526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37" y="6208776"/>
            <a:ext cx="538242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76484" y="1447800"/>
            <a:ext cx="4413584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808527" y="1447800"/>
            <a:ext cx="4413584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273050"/>
            <a:ext cx="9150112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484" y="1447800"/>
            <a:ext cx="439564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30954" y="1447800"/>
            <a:ext cx="439564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76484" y="2247900"/>
            <a:ext cx="4395642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830954" y="2247900"/>
            <a:ext cx="4395642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75354" y="69755"/>
            <a:ext cx="1061105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273050"/>
            <a:ext cx="9150112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6484" y="1600200"/>
            <a:ext cx="2242675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498572" y="1600200"/>
            <a:ext cx="6728024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4900550"/>
            <a:ext cx="861187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6484" y="5445825"/>
            <a:ext cx="861187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6484" y="6172200"/>
            <a:ext cx="45750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37" y="6208776"/>
            <a:ext cx="538242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0415" y="4683555"/>
            <a:ext cx="1060336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0652" y="4650475"/>
            <a:ext cx="106031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80655" y="4773225"/>
            <a:ext cx="10603126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417" y="66676"/>
            <a:ext cx="10597518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75354" y="69755"/>
            <a:ext cx="1061105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76484" y="274638"/>
            <a:ext cx="9150112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76484" y="1447800"/>
            <a:ext cx="9150112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66266" y="6191250"/>
            <a:ext cx="291547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76484" y="6172200"/>
            <a:ext cx="4664763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72237" y="6210300"/>
            <a:ext cx="538242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0219" y="4038600"/>
            <a:ext cx="4495799" cy="1066800"/>
          </a:xfrm>
        </p:spPr>
        <p:txBody>
          <a:bodyPr>
            <a:normAutofit lnSpcReduction="10000"/>
          </a:bodyPr>
          <a:lstStyle/>
          <a:p>
            <a:r>
              <a:rPr lang="en-IN" sz="3200" b="1" dirty="0">
                <a:solidFill>
                  <a:schemeClr val="tx1"/>
                </a:solidFill>
              </a:rPr>
              <a:t>By: Shozab Seemab Khan</a:t>
            </a:r>
          </a:p>
          <a:p>
            <a:r>
              <a:rPr lang="en-IN" sz="3200" b="1" dirty="0">
                <a:solidFill>
                  <a:schemeClr val="tx1"/>
                </a:solidFill>
              </a:rPr>
              <a:t>(PhD Zoology Scholar)</a:t>
            </a:r>
          </a:p>
          <a:p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242" y="1524002"/>
            <a:ext cx="9688354" cy="1451959"/>
          </a:xfrm>
        </p:spPr>
        <p:txBody>
          <a:bodyPr>
            <a:normAutofit/>
          </a:bodyPr>
          <a:lstStyle/>
          <a:p>
            <a:r>
              <a:rPr lang="en-IN" sz="5400" b="1" dirty="0">
                <a:latin typeface="Times New Roman" pitchFamily="18" charset="0"/>
                <a:cs typeface="Times New Roman" pitchFamily="18" charset="0"/>
              </a:rPr>
              <a:t>Photoreception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9978E7D-6872-CD77-FB71-BD9B01DE66CF}"/>
              </a:ext>
            </a:extLst>
          </p:cNvPr>
          <p:cNvSpPr txBox="1">
            <a:spLocks/>
          </p:cNvSpPr>
          <p:nvPr/>
        </p:nvSpPr>
        <p:spPr>
          <a:xfrm>
            <a:off x="1877219" y="6019800"/>
            <a:ext cx="7010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b="1" dirty="0">
                <a:solidFill>
                  <a:srgbClr val="C00000"/>
                </a:solidFill>
              </a:rPr>
              <a:t>ABAIDULLAH COLLEGE PAKPATTAN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C44ED0D-D3A9-25EB-CCDB-8A0D3EC5EF79}"/>
              </a:ext>
            </a:extLst>
          </p:cNvPr>
          <p:cNvSpPr txBox="1">
            <a:spLocks/>
          </p:cNvSpPr>
          <p:nvPr/>
        </p:nvSpPr>
        <p:spPr>
          <a:xfrm>
            <a:off x="1267619" y="228600"/>
            <a:ext cx="8153400" cy="106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b="1" dirty="0">
                <a:solidFill>
                  <a:schemeClr val="tx1"/>
                </a:solidFill>
              </a:rPr>
              <a:t>Subject: Physiology of Coordination</a:t>
            </a:r>
          </a:p>
          <a:p>
            <a:r>
              <a:rPr lang="en-IN" sz="3200" b="1" dirty="0">
                <a:solidFill>
                  <a:schemeClr val="tx1"/>
                </a:solidFill>
              </a:rPr>
              <a:t>(BS Zoology 6th Semester)</a:t>
            </a:r>
          </a:p>
          <a:p>
            <a:endParaRPr lang="en-I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1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E76D2-FE15-6B66-ACDA-640B8B5C1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222F-045C-CDDF-EE07-F4483D0F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3. Inner Segment (IS):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3A17-6AAA-D067-E07B-6B0E6C42F5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Rich in mitochondria, endoplasmic reticulum, and Golgi apparatus. Provides metabolic support and synthesizes proteins and photopigments.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Divided into:</a:t>
            </a:r>
          </a:p>
          <a:p>
            <a:pPr algn="just"/>
            <a:r>
              <a:rPr lang="en-US" sz="4000" b="1" dirty="0">
                <a:cs typeface="Times New Roman" pitchFamily="18" charset="0"/>
              </a:rPr>
              <a:t>Ellipsoid Region:</a:t>
            </a:r>
            <a:r>
              <a:rPr lang="en-US" sz="4000" dirty="0">
                <a:cs typeface="Times New Roman" pitchFamily="18" charset="0"/>
              </a:rPr>
              <a:t> 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Densely packed with mitochondria.</a:t>
            </a:r>
          </a:p>
          <a:p>
            <a:pPr algn="just"/>
            <a:r>
              <a:rPr lang="en-US" sz="4000" b="1" dirty="0">
                <a:cs typeface="Times New Roman" pitchFamily="18" charset="0"/>
              </a:rPr>
              <a:t>Myoid Region: 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Contains ribosomes and protein synthesis machinery.</a:t>
            </a:r>
          </a:p>
        </p:txBody>
      </p:sp>
    </p:spTree>
    <p:extLst>
      <p:ext uri="{BB962C8B-B14F-4D97-AF65-F5344CB8AC3E}">
        <p14:creationId xmlns:p14="http://schemas.microsoft.com/office/powerpoint/2010/main" val="2880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7F479-D72D-A291-F29A-91FF9D07D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3F17-0455-5293-8838-2464B5CF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4. Cell Body (Nucleus):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E8AA-D96F-7822-22A6-FBA4552B05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Contains the nucleus and other organelles.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Located below the inner segment.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Responsible for gene expression and nuclear regulation.</a:t>
            </a:r>
          </a:p>
        </p:txBody>
      </p:sp>
    </p:spTree>
    <p:extLst>
      <p:ext uri="{BB962C8B-B14F-4D97-AF65-F5344CB8AC3E}">
        <p14:creationId xmlns:p14="http://schemas.microsoft.com/office/powerpoint/2010/main" val="14282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8699D-0542-EEBA-533A-EAA29420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F79B-3D4B-C9D5-6669-FD068A66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1219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5. Synaptic Terminal </a:t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  <a:latin typeface="+mn-lt"/>
              </a:rPr>
              <a:t>(Pedicle in cones, Spherule in rods):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FACA8-4FE8-8536-B9E3-F0636D6E84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1295400"/>
            <a:ext cx="10363200" cy="5334000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Forms synapses with bipolar and horizontal cells.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Contains synaptic vesicles for neurotransmitter release (mainly glutamate).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Adjusts neurotransmitter release based on light conditions (tonic release in the dark, reduced in light).</a:t>
            </a:r>
          </a:p>
        </p:txBody>
      </p:sp>
    </p:spTree>
    <p:extLst>
      <p:ext uri="{BB962C8B-B14F-4D97-AF65-F5344CB8AC3E}">
        <p14:creationId xmlns:p14="http://schemas.microsoft.com/office/powerpoint/2010/main" val="37800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6C58C-D479-8B00-256E-295574E5A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9EF3C9-7234-405F-D8B4-3F246D54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52" y="152400"/>
            <a:ext cx="9393334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2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1BFCC-4583-05E2-5A86-E157AFF8C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2BFB-CF49-20EB-9212-4BED054B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Photochemistry of Photoreceptors: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5D364-5B72-D6F6-FBC0-93830AA2E6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Photochemistry refers to the chemical changes that occur in photoreceptor cells when they absorb light (photons). 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The key molecule in this process is the photopigment, primarily rhodopsin in rods and opsins in cones.</a:t>
            </a:r>
          </a:p>
          <a:p>
            <a:pPr algn="just"/>
            <a:r>
              <a:rPr lang="en-US" sz="4000" b="1" dirty="0">
                <a:cs typeface="Times New Roman" pitchFamily="18" charset="0"/>
              </a:rPr>
              <a:t>Key Concepts in Photochemistry: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Photopigments are made up of two parts: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Opsin (a protein)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Retinal (a light-absorbing chromophore, derived from Vitamin A)</a:t>
            </a:r>
          </a:p>
        </p:txBody>
      </p:sp>
    </p:spTree>
    <p:extLst>
      <p:ext uri="{BB962C8B-B14F-4D97-AF65-F5344CB8AC3E}">
        <p14:creationId xmlns:p14="http://schemas.microsoft.com/office/powerpoint/2010/main" val="19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D94EE-BD24-831C-0D81-B55636A74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A173-B911-34BA-CF0D-0D0F7845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Photochemical Reaction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F5DFD-AB30-E7ED-65F0-6385F702E8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1. In darkness, 11-cis-retinal is bound to opsin.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2. When a photon hits the photopigment:</a:t>
            </a:r>
          </a:p>
          <a:p>
            <a:pPr algn="just"/>
            <a:endParaRPr lang="en-US" sz="4000" dirty="0">
              <a:cs typeface="Times New Roman" pitchFamily="18" charset="0"/>
            </a:endParaRPr>
          </a:p>
          <a:p>
            <a:pPr algn="just"/>
            <a:r>
              <a:rPr lang="en-US" sz="4000" dirty="0">
                <a:cs typeface="Times New Roman" pitchFamily="18" charset="0"/>
              </a:rPr>
              <a:t>11-cis-retinal isomerizes to all-trans-retinal.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This isomerization causes a conformational change in opsin, converting rhodopsin into </a:t>
            </a:r>
            <a:r>
              <a:rPr lang="en-US" sz="4000" dirty="0" err="1">
                <a:cs typeface="Times New Roman" pitchFamily="18" charset="0"/>
              </a:rPr>
              <a:t>metarhodopsin</a:t>
            </a:r>
            <a:r>
              <a:rPr lang="en-US" sz="4000" dirty="0">
                <a:cs typeface="Times New Roman" pitchFamily="18" charset="0"/>
              </a:rPr>
              <a:t> II (active form).</a:t>
            </a:r>
          </a:p>
        </p:txBody>
      </p:sp>
    </p:spTree>
    <p:extLst>
      <p:ext uri="{BB962C8B-B14F-4D97-AF65-F5344CB8AC3E}">
        <p14:creationId xmlns:p14="http://schemas.microsoft.com/office/powerpoint/2010/main" val="7247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D152A-3D68-43E8-8550-29A10FB68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7BFF-5E34-7A16-86B7-581820CC8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Photochemical Reaction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DBF7D-AFCC-E087-E0FA-DAFC6FCAE3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3. </a:t>
            </a:r>
            <a:r>
              <a:rPr lang="en-US" sz="4000" dirty="0" err="1">
                <a:cs typeface="Times New Roman" pitchFamily="18" charset="0"/>
              </a:rPr>
              <a:t>Metarhodopsin</a:t>
            </a:r>
            <a:r>
              <a:rPr lang="en-US" sz="4000" dirty="0">
                <a:cs typeface="Times New Roman" pitchFamily="18" charset="0"/>
              </a:rPr>
              <a:t> II initiates the phototransduction cascade.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4. After activation, all-trans-retinal is: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Released from opsin,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Converted back to 11-cis-retinal (via the retinoid cycle),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Rebound to opsin to regenerate rhodopsin.</a:t>
            </a:r>
          </a:p>
        </p:txBody>
      </p:sp>
    </p:spTree>
    <p:extLst>
      <p:ext uri="{BB962C8B-B14F-4D97-AF65-F5344CB8AC3E}">
        <p14:creationId xmlns:p14="http://schemas.microsoft.com/office/powerpoint/2010/main" val="35528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7A67A-7D1F-97CB-8FED-8F53FC669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3C429A-CFEA-B7FA-C487-C03A534A4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19" y="155504"/>
            <a:ext cx="6781800" cy="65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AA7D5-EFC9-65B0-1E2E-6325B7779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72B1-99B7-3460-035B-2805327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Phototransduction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8A0B-AE9D-F59E-A390-420FF81408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Phototransduction is the biochemical process by which light is converted into an electrical signal in photoreceptors.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Step-by-Step Mechanism:</a:t>
            </a:r>
          </a:p>
          <a:p>
            <a:pPr algn="just"/>
            <a:r>
              <a:rPr lang="en-US" sz="4000" b="1" dirty="0">
                <a:cs typeface="Times New Roman" pitchFamily="18" charset="0"/>
              </a:rPr>
              <a:t>In Darkness: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cGMP levels are high.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cGMP-gated Na⁺ and Ca²⁺ channels are open, causing an influx of positive ions.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The cell is depolarized (around −40 mV).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Continuous release of the neurotransmitter glutamate at the synapse.</a:t>
            </a:r>
          </a:p>
        </p:txBody>
      </p:sp>
    </p:spTree>
    <p:extLst>
      <p:ext uri="{BB962C8B-B14F-4D97-AF65-F5344CB8AC3E}">
        <p14:creationId xmlns:p14="http://schemas.microsoft.com/office/powerpoint/2010/main" val="27232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E4965-AC8C-017A-C25D-090DCA2BA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8BA9-F862-36C8-74B4-478B90D1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Phototransduction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CCA06-54B9-D008-8145-34F86CEE19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>
                <a:cs typeface="Times New Roman" pitchFamily="18" charset="0"/>
              </a:rPr>
              <a:t>In Light: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1. Light hits rhodopsin → activates </a:t>
            </a:r>
            <a:r>
              <a:rPr lang="en-US" sz="4000" dirty="0" err="1">
                <a:cs typeface="Times New Roman" pitchFamily="18" charset="0"/>
              </a:rPr>
              <a:t>metarhodopsin</a:t>
            </a:r>
            <a:r>
              <a:rPr lang="en-US" sz="4000" dirty="0">
                <a:cs typeface="Times New Roman" pitchFamily="18" charset="0"/>
              </a:rPr>
              <a:t> II.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2. Activates the G-protein </a:t>
            </a:r>
            <a:r>
              <a:rPr lang="en-US" sz="4000" dirty="0" err="1">
                <a:cs typeface="Times New Roman" pitchFamily="18" charset="0"/>
              </a:rPr>
              <a:t>transducin</a:t>
            </a:r>
            <a:r>
              <a:rPr lang="en-US" sz="4000" dirty="0"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3. </a:t>
            </a:r>
            <a:r>
              <a:rPr lang="en-US" sz="4000" dirty="0" err="1">
                <a:cs typeface="Times New Roman" pitchFamily="18" charset="0"/>
              </a:rPr>
              <a:t>Transducin</a:t>
            </a:r>
            <a:r>
              <a:rPr lang="en-US" sz="4000" dirty="0">
                <a:cs typeface="Times New Roman" pitchFamily="18" charset="0"/>
              </a:rPr>
              <a:t> activates phosphodiesterase (PDE).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4. PDE hydrolyzes cGMP → cGMP levels drop.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5. cGMP-gated channels close, reducing Na⁺/Ca²⁺ influx.</a:t>
            </a:r>
          </a:p>
        </p:txBody>
      </p:sp>
    </p:spTree>
    <p:extLst>
      <p:ext uri="{BB962C8B-B14F-4D97-AF65-F5344CB8AC3E}">
        <p14:creationId xmlns:p14="http://schemas.microsoft.com/office/powerpoint/2010/main" val="33976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4E857-024F-5BC2-1D6F-1B8D3EE5B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EF02-83AA-61C6-52E4-98F48181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What is Photoreception?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731A-D754-2E5A-14F2-2373D1FFE8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4400" b="1" dirty="0">
                <a:cs typeface="Times New Roman" pitchFamily="18" charset="0"/>
              </a:rPr>
              <a:t>Photoreception</a:t>
            </a:r>
            <a:r>
              <a:rPr lang="en-US" sz="4400" dirty="0">
                <a:cs typeface="Times New Roman" pitchFamily="18" charset="0"/>
              </a:rPr>
              <a:t> is the biological process by which organisms detect and respond to light stimuli. 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This capability is fundamental for vision in animals and for various light-mediated responses in plants and microorganisms. 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In animals, photoreception is primarily mediated by photoreceptor cells located in specialized sensory organs like the retina of the eye.</a:t>
            </a:r>
          </a:p>
        </p:txBody>
      </p:sp>
    </p:spTree>
    <p:extLst>
      <p:ext uri="{BB962C8B-B14F-4D97-AF65-F5344CB8AC3E}">
        <p14:creationId xmlns:p14="http://schemas.microsoft.com/office/powerpoint/2010/main" val="31167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9912B-9B83-481E-06FD-22488EC00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2644-097D-A52B-DAD9-1AC80207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Phototransduction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0E73-6305-0D0E-CD51-2FA5968B90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6. The cell hyperpolarizes (up to −70 mV).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7. Decreased glutamate release → this change in neurotransmission is detected by downstream neurons.</a:t>
            </a:r>
          </a:p>
          <a:p>
            <a:pPr algn="just"/>
            <a:endParaRPr lang="en-US" sz="4000" dirty="0">
              <a:cs typeface="Times New Roman" pitchFamily="18" charset="0"/>
            </a:endParaRPr>
          </a:p>
          <a:p>
            <a:pPr algn="just"/>
            <a:r>
              <a:rPr lang="en-US" sz="4000" b="1" dirty="0">
                <a:cs typeface="Times New Roman" pitchFamily="18" charset="0"/>
              </a:rPr>
              <a:t>Outcome: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The change in membrane potential signals the presence of light to the bipolar and ganglion cells.</a:t>
            </a:r>
          </a:p>
        </p:txBody>
      </p:sp>
    </p:spTree>
    <p:extLst>
      <p:ext uri="{BB962C8B-B14F-4D97-AF65-F5344CB8AC3E}">
        <p14:creationId xmlns:p14="http://schemas.microsoft.com/office/powerpoint/2010/main" val="24835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798B3-FBAB-00E6-7179-3ADA6F941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8422A-F982-B8F6-5E2D-AAA2232A3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" y="401389"/>
            <a:ext cx="10515601" cy="60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3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C7313-39EF-56AE-5DB5-2B41FDF70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17FF-A501-4C95-22DC-ADB8891C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Physiological Basis of Color Vision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2571-06A6-26F8-2062-2003E08B5C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cs typeface="Times New Roman" pitchFamily="18" charset="0"/>
              </a:rPr>
              <a:t>Color vision is primarily mediated by cone photoreceptors, which are of three types based on their opsin protein and spectral sensitivity.</a:t>
            </a:r>
          </a:p>
          <a:p>
            <a:pPr algn="just"/>
            <a:r>
              <a:rPr lang="en-US" sz="3600" b="1" dirty="0">
                <a:cs typeface="Times New Roman" pitchFamily="18" charset="0"/>
              </a:rPr>
              <a:t>Types of Cone Cells</a:t>
            </a:r>
          </a:p>
          <a:p>
            <a:pPr algn="just"/>
            <a:endParaRPr lang="en-US" sz="3600" dirty="0"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71A65D-F190-3668-0447-B3BD815E2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943425"/>
              </p:ext>
            </p:extLst>
          </p:nvPr>
        </p:nvGraphicFramePr>
        <p:xfrm>
          <a:off x="200819" y="3126192"/>
          <a:ext cx="10363199" cy="3749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540">
                  <a:extLst>
                    <a:ext uri="{9D8B030D-6E8A-4147-A177-3AD203B41FA5}">
                      <a16:colId xmlns:a16="http://schemas.microsoft.com/office/drawing/2014/main" val="333648127"/>
                    </a:ext>
                  </a:extLst>
                </a:gridCol>
                <a:gridCol w="2203616">
                  <a:extLst>
                    <a:ext uri="{9D8B030D-6E8A-4147-A177-3AD203B41FA5}">
                      <a16:colId xmlns:a16="http://schemas.microsoft.com/office/drawing/2014/main" val="3574111731"/>
                    </a:ext>
                  </a:extLst>
                </a:gridCol>
                <a:gridCol w="2827991">
                  <a:extLst>
                    <a:ext uri="{9D8B030D-6E8A-4147-A177-3AD203B41FA5}">
                      <a16:colId xmlns:a16="http://schemas.microsoft.com/office/drawing/2014/main" val="1531866466"/>
                    </a:ext>
                  </a:extLst>
                </a:gridCol>
                <a:gridCol w="2952052">
                  <a:extLst>
                    <a:ext uri="{9D8B030D-6E8A-4147-A177-3AD203B41FA5}">
                      <a16:colId xmlns:a16="http://schemas.microsoft.com/office/drawing/2014/main" val="2099371954"/>
                    </a:ext>
                  </a:extLst>
                </a:gridCol>
              </a:tblGrid>
              <a:tr h="875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>
                          <a:effectLst/>
                        </a:rPr>
                        <a:t>Cone Type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>
                          <a:effectLst/>
                        </a:rPr>
                        <a:t>Wavelength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Peak Wavelength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>
                          <a:effectLst/>
                        </a:rPr>
                        <a:t>Perceived Color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6922380"/>
                  </a:ext>
                </a:extLst>
              </a:tr>
              <a:tr h="875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S-cones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Short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~420 nm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Blue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3564361"/>
                  </a:ext>
                </a:extLst>
              </a:tr>
              <a:tr h="875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M-cones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Medium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~534 nm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Green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87068413"/>
                  </a:ext>
                </a:extLst>
              </a:tr>
              <a:tr h="875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L-cones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Long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~564 nm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>
                          <a:effectLst/>
                        </a:rPr>
                        <a:t>Red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4859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EFCC3-E5D7-6EA8-50E9-7348C419D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EB93E-E888-453C-A484-D154A01CC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4" y="152400"/>
            <a:ext cx="886690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63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1957B-7B99-863E-5211-76F5B7A1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2313-72F7-1E40-C0A1-22D49CEE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Mechanism of Color Vision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D9ED-74A3-2100-5ACE-A511099126C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cs typeface="Times New Roman" pitchFamily="18" charset="0"/>
              </a:rPr>
              <a:t>1. Different cones are stimulated by different wavelengths of light.</a:t>
            </a:r>
          </a:p>
          <a:p>
            <a:pPr algn="just"/>
            <a:r>
              <a:rPr lang="en-US" sz="3200" dirty="0">
                <a:cs typeface="Times New Roman" pitchFamily="18" charset="0"/>
              </a:rPr>
              <a:t>2. The relative activation of S, M, and L cones is processed by the retina and brain to perceive color.</a:t>
            </a:r>
          </a:p>
          <a:p>
            <a:pPr algn="just"/>
            <a:r>
              <a:rPr lang="en-US" sz="3200" dirty="0">
                <a:cs typeface="Times New Roman" pitchFamily="18" charset="0"/>
              </a:rPr>
              <a:t>Example: Yellow light (~580 nm) stimulates both L- and M-cones, but not S-cones.</a:t>
            </a:r>
          </a:p>
          <a:p>
            <a:pPr algn="just"/>
            <a:r>
              <a:rPr lang="en-US" sz="3200" dirty="0">
                <a:cs typeface="Times New Roman" pitchFamily="18" charset="0"/>
              </a:rPr>
              <a:t>3. Signals are processed by:</a:t>
            </a:r>
          </a:p>
          <a:p>
            <a:pPr algn="just"/>
            <a:r>
              <a:rPr lang="en-US" sz="3200" dirty="0">
                <a:cs typeface="Times New Roman" pitchFamily="18" charset="0"/>
              </a:rPr>
              <a:t>Horizontal and bipolar cells (in retina): do early contrast and edge detection.</a:t>
            </a:r>
          </a:p>
          <a:p>
            <a:pPr algn="just"/>
            <a:r>
              <a:rPr lang="en-US" sz="3200" dirty="0">
                <a:cs typeface="Times New Roman" pitchFamily="18" charset="0"/>
              </a:rPr>
              <a:t>Ganglion cells (especially opponent-process cells): encode color opponency.</a:t>
            </a:r>
          </a:p>
          <a:p>
            <a:pPr algn="just"/>
            <a:r>
              <a:rPr lang="en-US" sz="3200" dirty="0">
                <a:cs typeface="Times New Roman" pitchFamily="18" charset="0"/>
              </a:rPr>
              <a:t>Visual cortex (V1, V2, V4): processes complex color perception.</a:t>
            </a:r>
          </a:p>
        </p:txBody>
      </p:sp>
    </p:spTree>
    <p:extLst>
      <p:ext uri="{BB962C8B-B14F-4D97-AF65-F5344CB8AC3E}">
        <p14:creationId xmlns:p14="http://schemas.microsoft.com/office/powerpoint/2010/main" val="27175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92312-2AA3-19CF-4A26-7FAD94B16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386F-ABDD-B552-DF73-AD6065E5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Color Opponency: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53F4-865F-1575-884B-9FC3C663B9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Autofit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Neurons compare input from different types of cones to detect color contrasts.</a:t>
            </a:r>
          </a:p>
          <a:p>
            <a:pPr algn="just"/>
            <a:r>
              <a:rPr lang="en-US" sz="4000" b="1" dirty="0">
                <a:cs typeface="Times New Roman" pitchFamily="18" charset="0"/>
              </a:rPr>
              <a:t>Opponent pairs: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Red vs. Green (L vs. M cone signals)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Blue vs. Yellow (S vs. [L+M] cone signals)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Black vs. White (light intensity)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This opponent processing enhances color contrast and sharpness.</a:t>
            </a:r>
          </a:p>
        </p:txBody>
      </p:sp>
    </p:spTree>
    <p:extLst>
      <p:ext uri="{BB962C8B-B14F-4D97-AF65-F5344CB8AC3E}">
        <p14:creationId xmlns:p14="http://schemas.microsoft.com/office/powerpoint/2010/main" val="10838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27EF0-CC03-4DF5-DD63-F847B8F14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2BF672-E626-1C0B-2C12-FEDE18684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9" y="393192"/>
            <a:ext cx="914400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23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603F3-60C3-CFA8-60F7-E77275ECE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632C-36F0-01A6-2A16-AA8BBF9E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Color Blindness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C46B3-370E-BA73-4103-17532AF341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Autofit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Occurs due to: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Absence or malfunction of one or more types of cones.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Most common: red-green color blindness (M or L cone defect).</a:t>
            </a:r>
          </a:p>
        </p:txBody>
      </p:sp>
    </p:spTree>
    <p:extLst>
      <p:ext uri="{BB962C8B-B14F-4D97-AF65-F5344CB8AC3E}">
        <p14:creationId xmlns:p14="http://schemas.microsoft.com/office/powerpoint/2010/main" val="41482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5C30D-802A-EA12-0CEA-CD5CF1ED6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F36D-F44F-FB12-1E5F-DA1FC292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Summary Table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10BEE6-F012-A569-E501-3784C47BB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05676"/>
              </p:ext>
            </p:extLst>
          </p:nvPr>
        </p:nvGraphicFramePr>
        <p:xfrm>
          <a:off x="124619" y="838200"/>
          <a:ext cx="10515600" cy="5823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702232458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651131202"/>
                    </a:ext>
                  </a:extLst>
                </a:gridCol>
              </a:tblGrid>
              <a:tr h="839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Aspect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Description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5465261"/>
                  </a:ext>
                </a:extLst>
              </a:tr>
              <a:tr h="1650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>
                          <a:effectLst/>
                        </a:rPr>
                        <a:t>Photochemistry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Light triggers isomerization of retinal in opsin, activating photopigments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31052682"/>
                  </a:ext>
                </a:extLst>
              </a:tr>
              <a:tr h="1650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Phototransduction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Light-induced molecular cascade reduces cGMP → closes ion channels → hyperpolarization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2969086"/>
                  </a:ext>
                </a:extLst>
              </a:tr>
              <a:tr h="1650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>
                          <a:effectLst/>
                        </a:rPr>
                        <a:t>Color Vision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>
                          <a:effectLst/>
                        </a:rPr>
                        <a:t>Achieved via differential stimulation of three cone types (S, M, L) and neural processing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9649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028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8981-15F9-5CB6-CBCA-3E604027F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305C01-ECE5-FB43-0E55-00422CBB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19" y="2286000"/>
            <a:ext cx="9150112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11500" b="1" dirty="0">
                <a:solidFill>
                  <a:schemeClr val="tx1"/>
                </a:solidFill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1997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03A1B-9B05-6702-FCCA-6863715E9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C56A-9D87-A373-1DB7-40C0F10D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What are Photoreceptors?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A2B5-C5F7-51D4-3EC3-F9A8081D4D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400" b="1" dirty="0">
                <a:cs typeface="Times New Roman" pitchFamily="18" charset="0"/>
              </a:rPr>
              <a:t>Photoreceptors</a:t>
            </a:r>
            <a:r>
              <a:rPr lang="en-US" sz="4400" dirty="0">
                <a:cs typeface="Times New Roman" pitchFamily="18" charset="0"/>
              </a:rPr>
              <a:t> are specialized types of neural cells that can absorb photons (light particles) and convert them into electrical signals through a process called </a:t>
            </a:r>
            <a:r>
              <a:rPr lang="en-US" sz="4400" b="1" dirty="0">
                <a:cs typeface="Times New Roman" pitchFamily="18" charset="0"/>
              </a:rPr>
              <a:t>phototransduction</a:t>
            </a:r>
            <a:r>
              <a:rPr lang="en-US" sz="4400" dirty="0">
                <a:cs typeface="Times New Roman" pitchFamily="18" charset="0"/>
              </a:rPr>
              <a:t>. 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These signals are then processed by the nervous system to form visual perception.</a:t>
            </a:r>
          </a:p>
        </p:txBody>
      </p:sp>
    </p:spTree>
    <p:extLst>
      <p:ext uri="{BB962C8B-B14F-4D97-AF65-F5344CB8AC3E}">
        <p14:creationId xmlns:p14="http://schemas.microsoft.com/office/powerpoint/2010/main" val="2800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C0005-86E5-7008-121D-7DBEB9B77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C4F3-296B-AF71-BC99-528D84AF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Photoreceptors: Types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2B577-5FE2-0B3D-8BBB-85A6175D49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There are two primary types of photoreceptor cells in vertebrates:</a:t>
            </a:r>
          </a:p>
          <a:p>
            <a:pPr algn="just"/>
            <a:r>
              <a:rPr lang="en-US" sz="4000" b="1" dirty="0">
                <a:cs typeface="Times New Roman" pitchFamily="18" charset="0"/>
              </a:rPr>
              <a:t>1.	Rods: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Sensitive to low light (scotopic vision), not color-sensitive.</a:t>
            </a:r>
          </a:p>
          <a:p>
            <a:pPr algn="just"/>
            <a:r>
              <a:rPr lang="en-US" sz="4000" b="1" dirty="0">
                <a:cs typeface="Times New Roman" pitchFamily="18" charset="0"/>
              </a:rPr>
              <a:t>2.	Cones: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Responsible for color vision and high visual acuity (photopic vision).</a:t>
            </a:r>
          </a:p>
        </p:txBody>
      </p:sp>
    </p:spTree>
    <p:extLst>
      <p:ext uri="{BB962C8B-B14F-4D97-AF65-F5344CB8AC3E}">
        <p14:creationId xmlns:p14="http://schemas.microsoft.com/office/powerpoint/2010/main" val="345048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BDF37-ED41-E41C-A38F-28BD4769A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3E3AC-09E8-07CB-F25F-2C1A6518D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9" y="167640"/>
            <a:ext cx="815340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0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0AA81-F955-04B8-255F-D676466A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EEF3-E84A-1E33-4F76-2FCFB89D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Ultrastructure of Photoreceptors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890E-A493-C4FB-B768-0C67A72B1B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4400" dirty="0">
                <a:cs typeface="Times New Roman" pitchFamily="18" charset="0"/>
              </a:rPr>
              <a:t>The ultrastructure of photoreceptor cells refers to the detailed internal organization observable under an electron microscope. Both rods and cones share a basic structure but differ in shape and some functional components.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Main Components: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1.	Outer Segment (OS):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2.	Connecting Cilium: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3.	Inner Segment (IS):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4.	Cell Body (Nucleus):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5.	Synaptic Terminal </a:t>
            </a:r>
          </a:p>
        </p:txBody>
      </p:sp>
    </p:spTree>
    <p:extLst>
      <p:ext uri="{BB962C8B-B14F-4D97-AF65-F5344CB8AC3E}">
        <p14:creationId xmlns:p14="http://schemas.microsoft.com/office/powerpoint/2010/main" val="30294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7EE8-BA6A-E3C2-4B38-6AD2E4BE7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FE6975-383E-77D1-EF77-E25B9E39E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19" y="270286"/>
            <a:ext cx="6172200" cy="63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6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98543-F28A-A26C-1C64-8A7B9FC6D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049D-3C78-3457-BC35-A35A519C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1. Outer Segment (OS):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1D965-74C5-BC84-7E3D-64A66D4AD4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400" dirty="0">
                <a:cs typeface="Times New Roman" pitchFamily="18" charset="0"/>
              </a:rPr>
              <a:t>Contains stacked membrane discs embedded with photopigments (e.g., rhodopsin in rods, opsins in cones).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These discs are the site of phototransduction.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Rods have free-floating discs, while cones have discs continuous with the plasma membrane.</a:t>
            </a:r>
          </a:p>
        </p:txBody>
      </p:sp>
    </p:spTree>
    <p:extLst>
      <p:ext uri="{BB962C8B-B14F-4D97-AF65-F5344CB8AC3E}">
        <p14:creationId xmlns:p14="http://schemas.microsoft.com/office/powerpoint/2010/main" val="9192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C2295-084C-805A-CF5C-6612DE46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7784-811F-EBA3-86F3-644243C9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2. Connecting Cilium: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3FF7-AE98-69D3-1706-573112D30C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A narrow bridge connecting the outer segment to the inner segment.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Functions as a transport channel, moving proteins and materials between segments.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Structurally similar to a modified cilium.</a:t>
            </a:r>
          </a:p>
        </p:txBody>
      </p:sp>
    </p:spTree>
    <p:extLst>
      <p:ext uri="{BB962C8B-B14F-4D97-AF65-F5344CB8AC3E}">
        <p14:creationId xmlns:p14="http://schemas.microsoft.com/office/powerpoint/2010/main" val="37614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1197</TotalTime>
  <Words>1194</Words>
  <Application>Microsoft Office PowerPoint</Application>
  <PresentationFormat>Custom</PresentationFormat>
  <Paragraphs>145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Franklin Gothic Book</vt:lpstr>
      <vt:lpstr>Perpetua</vt:lpstr>
      <vt:lpstr>Times New Roman</vt:lpstr>
      <vt:lpstr>Wingdings 2</vt:lpstr>
      <vt:lpstr>Equity</vt:lpstr>
      <vt:lpstr>Photoreception</vt:lpstr>
      <vt:lpstr>What is Photoreception?</vt:lpstr>
      <vt:lpstr>What are Photoreceptors?</vt:lpstr>
      <vt:lpstr>Photoreceptors: Types</vt:lpstr>
      <vt:lpstr>PowerPoint Presentation</vt:lpstr>
      <vt:lpstr>Ultrastructure of Photoreceptors</vt:lpstr>
      <vt:lpstr>PowerPoint Presentation</vt:lpstr>
      <vt:lpstr>1. Outer Segment (OS):</vt:lpstr>
      <vt:lpstr>2. Connecting Cilium:</vt:lpstr>
      <vt:lpstr>3. Inner Segment (IS):</vt:lpstr>
      <vt:lpstr>4. Cell Body (Nucleus):</vt:lpstr>
      <vt:lpstr>5. Synaptic Terminal  (Pedicle in cones, Spherule in rods):</vt:lpstr>
      <vt:lpstr>PowerPoint Presentation</vt:lpstr>
      <vt:lpstr>Photochemistry of Photoreceptors:</vt:lpstr>
      <vt:lpstr>Photochemical Reaction</vt:lpstr>
      <vt:lpstr>Photochemical Reaction</vt:lpstr>
      <vt:lpstr>PowerPoint Presentation</vt:lpstr>
      <vt:lpstr>Phototransduction</vt:lpstr>
      <vt:lpstr>Phototransduction</vt:lpstr>
      <vt:lpstr>Phototransduction</vt:lpstr>
      <vt:lpstr>PowerPoint Presentation</vt:lpstr>
      <vt:lpstr>Physiological Basis of Color Vision</vt:lpstr>
      <vt:lpstr>PowerPoint Presentation</vt:lpstr>
      <vt:lpstr>Mechanism of Color Vision</vt:lpstr>
      <vt:lpstr>Color Opponency:</vt:lpstr>
      <vt:lpstr>PowerPoint Presentation</vt:lpstr>
      <vt:lpstr>Color Blindness</vt:lpstr>
      <vt:lpstr>Summary Table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</dc:creator>
  <cp:lastModifiedBy>Shozab</cp:lastModifiedBy>
  <cp:revision>227</cp:revision>
  <dcterms:created xsi:type="dcterms:W3CDTF">2006-08-16T00:00:00Z</dcterms:created>
  <dcterms:modified xsi:type="dcterms:W3CDTF">2025-05-01T06:52:48Z</dcterms:modified>
</cp:coreProperties>
</file>