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notesMasterIdLst>
    <p:notesMasterId r:id="rId20"/>
  </p:notesMasterIdLst>
  <p:sldIdLst>
    <p:sldId id="256" r:id="rId2"/>
    <p:sldId id="390" r:id="rId3"/>
    <p:sldId id="392" r:id="rId4"/>
    <p:sldId id="377" r:id="rId5"/>
    <p:sldId id="394" r:id="rId6"/>
    <p:sldId id="395" r:id="rId7"/>
    <p:sldId id="396" r:id="rId8"/>
    <p:sldId id="397" r:id="rId9"/>
    <p:sldId id="393" r:id="rId10"/>
    <p:sldId id="399" r:id="rId11"/>
    <p:sldId id="400" r:id="rId12"/>
    <p:sldId id="401" r:id="rId13"/>
    <p:sldId id="398" r:id="rId14"/>
    <p:sldId id="403" r:id="rId15"/>
    <p:sldId id="404" r:id="rId16"/>
    <p:sldId id="405" r:id="rId17"/>
    <p:sldId id="406" r:id="rId18"/>
    <p:sldId id="391" r:id="rId19"/>
  </p:sldIdLst>
  <p:sldSz cx="10764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91" autoAdjust="0"/>
  </p:normalViewPr>
  <p:slideViewPr>
    <p:cSldViewPr>
      <p:cViewPr varScale="1">
        <p:scale>
          <a:sx n="68" d="100"/>
          <a:sy n="68" d="100"/>
        </p:scale>
        <p:origin x="1098" y="72"/>
      </p:cViewPr>
      <p:guideLst>
        <p:guide orient="horz" pos="2160"/>
        <p:guide pos="3391"/>
      </p:guideLst>
    </p:cSldViewPr>
  </p:slideViewPr>
  <p:outlineViewPr>
    <p:cViewPr>
      <p:scale>
        <a:sx n="33" d="100"/>
        <a:sy n="33" d="100"/>
      </p:scale>
      <p:origin x="0" y="-2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FBB3B-1513-4D12-B4AA-4C67F07043BF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685800"/>
            <a:ext cx="5381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72E55-3CA1-4572-B681-FD76F457505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920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0764838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76890" y="69756"/>
            <a:ext cx="10611055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5019" y="3200400"/>
            <a:ext cx="7535387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086" y="1449304"/>
            <a:ext cx="10620668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74086" y="1396720"/>
            <a:ext cx="10620668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74086" y="2976649"/>
            <a:ext cx="10620668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8242" y="1505931"/>
            <a:ext cx="9688354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4508" y="274642"/>
            <a:ext cx="2368264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6484" y="274641"/>
            <a:ext cx="65486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076484" y="1447800"/>
            <a:ext cx="9150112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764838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76890" y="69756"/>
            <a:ext cx="10611055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348" y="952501"/>
            <a:ext cx="9150112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348" y="2547938"/>
            <a:ext cx="9150112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1923" y="6172200"/>
            <a:ext cx="4709617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81716" y="2376830"/>
            <a:ext cx="10611224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403" y="2341476"/>
            <a:ext cx="10611537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0414" y="2468880"/>
            <a:ext cx="10612526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37" y="6208776"/>
            <a:ext cx="538242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076484" y="1447800"/>
            <a:ext cx="4413584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808527" y="1447800"/>
            <a:ext cx="4413584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484" y="273050"/>
            <a:ext cx="9150112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6484" y="1447800"/>
            <a:ext cx="439564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830954" y="1447800"/>
            <a:ext cx="4395642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076484" y="2247900"/>
            <a:ext cx="4395642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5830954" y="2247900"/>
            <a:ext cx="4395642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764838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75354" y="69755"/>
            <a:ext cx="10611055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484" y="273050"/>
            <a:ext cx="9150112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6484" y="1600200"/>
            <a:ext cx="2242675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498572" y="1600200"/>
            <a:ext cx="6728024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484" y="4900550"/>
            <a:ext cx="861187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6484" y="5445825"/>
            <a:ext cx="861187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6484" y="6172200"/>
            <a:ext cx="4575056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37" y="6208776"/>
            <a:ext cx="538242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0415" y="4683555"/>
            <a:ext cx="1060336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80652" y="4650475"/>
            <a:ext cx="1060312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80655" y="4773225"/>
            <a:ext cx="10603126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417" y="66676"/>
            <a:ext cx="10597518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0764838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75354" y="69755"/>
            <a:ext cx="10611055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76484" y="274638"/>
            <a:ext cx="9150112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76484" y="1447800"/>
            <a:ext cx="9150112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266266" y="6191250"/>
            <a:ext cx="291547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76484" y="6172200"/>
            <a:ext cx="4664763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72237" y="6210300"/>
            <a:ext cx="538242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0219" y="4038600"/>
            <a:ext cx="4495799" cy="1066800"/>
          </a:xfrm>
        </p:spPr>
        <p:txBody>
          <a:bodyPr>
            <a:normAutofit lnSpcReduction="10000"/>
          </a:bodyPr>
          <a:lstStyle/>
          <a:p>
            <a:r>
              <a:rPr lang="en-IN" sz="3200" b="1" dirty="0">
                <a:solidFill>
                  <a:schemeClr val="tx1"/>
                </a:solidFill>
              </a:rPr>
              <a:t>By: Shozab Seemab Khan</a:t>
            </a:r>
          </a:p>
          <a:p>
            <a:r>
              <a:rPr lang="en-IN" sz="3200" b="1" dirty="0">
                <a:solidFill>
                  <a:schemeClr val="tx1"/>
                </a:solidFill>
              </a:rPr>
              <a:t>(PhD Zoology Scholar)</a:t>
            </a:r>
          </a:p>
          <a:p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242" y="1524002"/>
            <a:ext cx="9688354" cy="1451959"/>
          </a:xfrm>
        </p:spPr>
        <p:txBody>
          <a:bodyPr>
            <a:normAutofit/>
          </a:bodyPr>
          <a:lstStyle/>
          <a:p>
            <a:r>
              <a:rPr lang="en-IN" sz="5400" b="1" dirty="0">
                <a:latin typeface="Times New Roman" pitchFamily="18" charset="0"/>
                <a:cs typeface="Times New Roman" pitchFamily="18" charset="0"/>
              </a:rPr>
              <a:t>Presynaptic Inhibition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9978E7D-6872-CD77-FB71-BD9B01DE66CF}"/>
              </a:ext>
            </a:extLst>
          </p:cNvPr>
          <p:cNvSpPr txBox="1">
            <a:spLocks/>
          </p:cNvSpPr>
          <p:nvPr/>
        </p:nvSpPr>
        <p:spPr>
          <a:xfrm>
            <a:off x="1877219" y="6019800"/>
            <a:ext cx="7010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200" b="1" dirty="0">
                <a:solidFill>
                  <a:srgbClr val="C00000"/>
                </a:solidFill>
              </a:rPr>
              <a:t>ABAIDULLAH COLLEGE PAKPATTAN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C44ED0D-D3A9-25EB-CCDB-8A0D3EC5EF79}"/>
              </a:ext>
            </a:extLst>
          </p:cNvPr>
          <p:cNvSpPr txBox="1">
            <a:spLocks/>
          </p:cNvSpPr>
          <p:nvPr/>
        </p:nvSpPr>
        <p:spPr>
          <a:xfrm>
            <a:off x="1267619" y="228600"/>
            <a:ext cx="8153400" cy="1066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200" b="1" dirty="0">
                <a:solidFill>
                  <a:schemeClr val="tx1"/>
                </a:solidFill>
              </a:rPr>
              <a:t>Subject: Physiology of Coordination</a:t>
            </a:r>
          </a:p>
          <a:p>
            <a:r>
              <a:rPr lang="en-IN" sz="3200" b="1" dirty="0">
                <a:solidFill>
                  <a:schemeClr val="tx1"/>
                </a:solidFill>
              </a:rPr>
              <a:t>(BS Zoology 6th Semester)</a:t>
            </a:r>
          </a:p>
          <a:p>
            <a:endParaRPr lang="en-IN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1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57FE5-6C35-88D4-29C5-295D0134E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4AA0-2E0D-BEB2-2EE4-B0A8903B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🔍 Functional Significance: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FB98-4A7F-A098-938C-B6F7F69EF0D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5400" dirty="0">
                <a:cs typeface="Times New Roman" pitchFamily="18" charset="0"/>
              </a:rPr>
              <a:t>Allows the nervous system to process complex patterns of inputs.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Helps in decision making at the cellular level — determining whether to "fire" or stay silent.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Essential for reflexes, sensory processing, and cognitive functions like learning and memory.</a:t>
            </a:r>
          </a:p>
        </p:txBody>
      </p:sp>
    </p:spTree>
    <p:extLst>
      <p:ext uri="{BB962C8B-B14F-4D97-AF65-F5344CB8AC3E}">
        <p14:creationId xmlns:p14="http://schemas.microsoft.com/office/powerpoint/2010/main" val="297108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6DAAD-F61F-25A9-76A3-F383BA990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F6FE-CE1D-B549-CE3E-9DEAB8754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SSRIs (Serotonin-Specific Reuptake Inhibitors)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660A3-4FCE-FB68-A3DE-46EBE6A58C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5400" b="1" dirty="0">
                <a:cs typeface="Times New Roman" pitchFamily="18" charset="0"/>
              </a:rPr>
              <a:t>🌐 What are SSRIs?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SSRIs are a class of antidepressant medications that enhance serotonin signaling in the brain.</a:t>
            </a:r>
          </a:p>
          <a:p>
            <a:pPr algn="just"/>
            <a:r>
              <a:rPr lang="en-US" sz="5400" b="1" dirty="0">
                <a:cs typeface="Times New Roman" pitchFamily="18" charset="0"/>
              </a:rPr>
              <a:t>🧠 Mechanism of Action: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Normally, after serotonin is released into the synaptic cleft, it's quickly reabsorbed by the serotonin transporter (SERT) on the presynaptic membrane.</a:t>
            </a:r>
          </a:p>
        </p:txBody>
      </p:sp>
    </p:spTree>
    <p:extLst>
      <p:ext uri="{BB962C8B-B14F-4D97-AF65-F5344CB8AC3E}">
        <p14:creationId xmlns:p14="http://schemas.microsoft.com/office/powerpoint/2010/main" val="423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6EF0D-C03E-70D8-0C35-F608538B9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8352-3497-67D2-E955-E7D1ED3F5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SSRIs (Serotonin-Specific Reuptake Inhibitors)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17457-6704-8345-5989-7C2E68C43AB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5400" dirty="0">
                <a:cs typeface="Times New Roman" pitchFamily="18" charset="0"/>
              </a:rPr>
              <a:t>SSRIs inhibit this transporter, blocking reuptake of serotonin.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This increases the concentration of serotonin in the synaptic cleft and prolongs its action on postsynaptic receptors.</a:t>
            </a:r>
          </a:p>
          <a:p>
            <a:pPr algn="just"/>
            <a:r>
              <a:rPr lang="en-US" sz="5400" b="1" dirty="0">
                <a:cs typeface="Times New Roman" pitchFamily="18" charset="0"/>
              </a:rPr>
              <a:t>💡 Facilitation: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By maintaining higher serotonin levels in the cleft, SSRIs facilitate ongoing synaptic transmission.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Over time, this enhances serotonergic tone, which helps correct mood imbalances.</a:t>
            </a:r>
          </a:p>
        </p:txBody>
      </p:sp>
    </p:spTree>
    <p:extLst>
      <p:ext uri="{BB962C8B-B14F-4D97-AF65-F5344CB8AC3E}">
        <p14:creationId xmlns:p14="http://schemas.microsoft.com/office/powerpoint/2010/main" val="163484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E1280-DF69-A520-672E-F6D8C3BEC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0879DE-D181-F806-A727-B40261D38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19" y="146152"/>
            <a:ext cx="9677400" cy="65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3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8C6D5-159F-6E58-96F2-F24840EA9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0527-2086-3A1B-255F-42379ADA6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🔍 Clinical Significance: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D7B5D-B353-AD6E-03B5-170E039E48C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5400" dirty="0">
                <a:cs typeface="Times New Roman" pitchFamily="18" charset="0"/>
              </a:rPr>
              <a:t>Used in the treatment of major depressive disorder, anxiety disorders, OCD (Obsessive-Compulsive-Disorder), PTSD (Post-Traumatic Stress Disorder), etc.</a:t>
            </a:r>
          </a:p>
          <a:p>
            <a:pPr algn="just"/>
            <a:r>
              <a:rPr lang="en-US" sz="5400" b="1" dirty="0">
                <a:cs typeface="Times New Roman" pitchFamily="18" charset="0"/>
              </a:rPr>
              <a:t>Common SSRIs: 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Fluoxetine (Prozac), Sertraline (Zoloft), Citalopram (Celexa), Escitalopram (Lexapro).</a:t>
            </a:r>
          </a:p>
        </p:txBody>
      </p:sp>
    </p:spTree>
    <p:extLst>
      <p:ext uri="{BB962C8B-B14F-4D97-AF65-F5344CB8AC3E}">
        <p14:creationId xmlns:p14="http://schemas.microsoft.com/office/powerpoint/2010/main" val="16070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FE4BB-CC16-C25B-9386-CBC7007DC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07BB-2593-602E-DB4D-0322FD1B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Post-Tetanic Potentiation (PTP)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4CC8D-008D-27D6-D75A-5634843BF2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5400" b="1" dirty="0">
                <a:cs typeface="Times New Roman" pitchFamily="18" charset="0"/>
              </a:rPr>
              <a:t>🌐 What is it? </a:t>
            </a:r>
            <a:r>
              <a:rPr lang="en-US" sz="5400" dirty="0">
                <a:cs typeface="Times New Roman" pitchFamily="18" charset="0"/>
              </a:rPr>
              <a:t>PTP is a form of short-term synaptic plasticity where synaptic strength increases after a high-frequency (tetanic) stimulation.</a:t>
            </a:r>
          </a:p>
          <a:p>
            <a:pPr algn="just"/>
            <a:r>
              <a:rPr lang="en-US" sz="5400" b="1" dirty="0">
                <a:cs typeface="Times New Roman" pitchFamily="18" charset="0"/>
              </a:rPr>
              <a:t>🧠 Mechanism: </a:t>
            </a:r>
            <a:r>
              <a:rPr lang="en-US" sz="5400" dirty="0">
                <a:cs typeface="Times New Roman" pitchFamily="18" charset="0"/>
              </a:rPr>
              <a:t>High-frequency stimulation causes a large influx of calcium into the presynaptic terminal.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After the tetanic burst ends, calcium levels remain elevated for a short time.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Elevated calcium enhances neurotransmitter release with each subsequent action potential.</a:t>
            </a:r>
          </a:p>
          <a:p>
            <a:pPr algn="just"/>
            <a:r>
              <a:rPr lang="en-US" sz="5400" b="1" dirty="0">
                <a:cs typeface="Times New Roman" pitchFamily="18" charset="0"/>
              </a:rPr>
              <a:t>Result: </a:t>
            </a:r>
            <a:r>
              <a:rPr lang="en-US" sz="5400" dirty="0">
                <a:cs typeface="Times New Roman" pitchFamily="18" charset="0"/>
              </a:rPr>
              <a:t>The postsynaptic response is stronger than usual, even without ongoing high-frequency input.</a:t>
            </a:r>
          </a:p>
        </p:txBody>
      </p:sp>
    </p:spTree>
    <p:extLst>
      <p:ext uri="{BB962C8B-B14F-4D97-AF65-F5344CB8AC3E}">
        <p14:creationId xmlns:p14="http://schemas.microsoft.com/office/powerpoint/2010/main" val="26063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81CCB-E8DD-53BD-F3C4-4EF7858A3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FB6C-C863-5277-A73D-78E7434B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Post-Tetanic Potentiation (PTP)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478E4-819A-ED54-DE3C-936DCF9DB26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5400" b="1" dirty="0">
                <a:cs typeface="Times New Roman" pitchFamily="18" charset="0"/>
              </a:rPr>
              <a:t>⏳ Duration: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Lasts for seconds to minutes (short-term memory scale).</a:t>
            </a:r>
          </a:p>
          <a:p>
            <a:pPr algn="just"/>
            <a:r>
              <a:rPr lang="en-US" sz="5400" b="1" dirty="0">
                <a:cs typeface="Times New Roman" pitchFamily="18" charset="0"/>
              </a:rPr>
              <a:t>🔍 Functional Significance: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Enhances signal transmission temporarily, especially during repetitive use.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Related to short-term memory, synaptic learning, and increased efficiency of neural circuits.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Often studied in the hippocampus — key area for learning.</a:t>
            </a:r>
          </a:p>
        </p:txBody>
      </p:sp>
    </p:spTree>
    <p:extLst>
      <p:ext uri="{BB962C8B-B14F-4D97-AF65-F5344CB8AC3E}">
        <p14:creationId xmlns:p14="http://schemas.microsoft.com/office/powerpoint/2010/main" val="360168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A61CF-3325-40E0-F920-61D643ED6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BF215-FAF1-FDE8-7758-0053D16F0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2" y="304800"/>
            <a:ext cx="1045305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66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6845C-F441-9200-F280-14D671E55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60293A-95D3-EF2D-7742-CF5F57E1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19" y="2286000"/>
            <a:ext cx="9150112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11500" b="1" dirty="0">
                <a:solidFill>
                  <a:schemeClr val="tx1"/>
                </a:solidFill>
                <a:latin typeface="+mn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4505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3750A-2D84-CFC3-9A25-7BB347106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27956-53A5-50D0-4551-389CEC1C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Presynaptic Inhibition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38419-1D39-8FCC-968C-0466D1E24E0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Autofit/>
          </a:bodyPr>
          <a:lstStyle/>
          <a:p>
            <a:pPr algn="just"/>
            <a:r>
              <a:rPr lang="en-US" sz="3800" dirty="0">
                <a:cs typeface="Times New Roman" pitchFamily="18" charset="0"/>
              </a:rPr>
              <a:t>🌐 </a:t>
            </a:r>
            <a:r>
              <a:rPr lang="en-US" sz="3800" b="1" dirty="0">
                <a:cs typeface="Times New Roman" pitchFamily="18" charset="0"/>
              </a:rPr>
              <a:t>What is it: </a:t>
            </a:r>
            <a:r>
              <a:rPr lang="en-US" sz="3800" dirty="0">
                <a:cs typeface="Times New Roman" pitchFamily="18" charset="0"/>
              </a:rPr>
              <a:t>Presynaptic inhibition is a type of neural regulation where the activity of a presynaptic neuron is decreased by the action of another neuron. This results in reduced neurotransmitter release into the synaptic cleft.</a:t>
            </a:r>
          </a:p>
          <a:p>
            <a:pPr algn="just"/>
            <a:r>
              <a:rPr lang="en-US" sz="3800" b="1" dirty="0">
                <a:cs typeface="Times New Roman" pitchFamily="18" charset="0"/>
              </a:rPr>
              <a:t>🧠 How it works: </a:t>
            </a:r>
            <a:r>
              <a:rPr lang="en-US" sz="3800" dirty="0">
                <a:cs typeface="Times New Roman" pitchFamily="18" charset="0"/>
              </a:rPr>
              <a:t>A third neuron (interneuron) forms an axo-axonic synapse with the presynaptic terminal of a neuron.</a:t>
            </a:r>
          </a:p>
          <a:p>
            <a:pPr algn="just"/>
            <a:r>
              <a:rPr lang="en-US" sz="3800" dirty="0">
                <a:cs typeface="Times New Roman" pitchFamily="18" charset="0"/>
              </a:rPr>
              <a:t>This interneuron releases an inhibitory neurotransmitter, typically GABA (gamma-aminobutyric acid).</a:t>
            </a:r>
          </a:p>
        </p:txBody>
      </p:sp>
    </p:spTree>
    <p:extLst>
      <p:ext uri="{BB962C8B-B14F-4D97-AF65-F5344CB8AC3E}">
        <p14:creationId xmlns:p14="http://schemas.microsoft.com/office/powerpoint/2010/main" val="17197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F2A19-DF08-5499-F5B6-F66C72329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3D15-3E24-5F24-6E03-1DBDA38B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Presynaptic Inhibition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66C08-40D2-A3B4-2E6E-311A4CAC299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5400" dirty="0">
                <a:cs typeface="Times New Roman" pitchFamily="18" charset="0"/>
              </a:rPr>
              <a:t>GABA binds to receptors on the axon terminal of the presynaptic neuron.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This causes chloride (Cl⁻) influx or potassium (K⁺) efflux, hyperpolarizing the terminal and/or inhibiting voltage-gated calcium channels.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Since calcium influx is essential for vesicle fusion and neurotransmitter release, the inhibition of calcium entry results in less neurotransmitter being released.</a:t>
            </a:r>
          </a:p>
        </p:txBody>
      </p:sp>
    </p:spTree>
    <p:extLst>
      <p:ext uri="{BB962C8B-B14F-4D97-AF65-F5344CB8AC3E}">
        <p14:creationId xmlns:p14="http://schemas.microsoft.com/office/powerpoint/2010/main" val="53200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D8981-15F9-5CB6-CBCA-3E604027F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118138-B834-A413-9AD4-5AD3A8B8A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19" y="134148"/>
            <a:ext cx="9753600" cy="6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7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E1719-4DF4-F15F-7E80-776780EA3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C352-91BF-5795-B046-1820F3C62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Presynaptic Inhibition</a:t>
            </a:r>
            <a:endParaRPr lang="en-IN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DC302-B0F4-54D3-3EC5-F8B65B5808E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/>
          </a:bodyPr>
          <a:lstStyle/>
          <a:p>
            <a:pPr algn="just"/>
            <a:r>
              <a:rPr lang="en-US" sz="4000" dirty="0">
                <a:cs typeface="Times New Roman" pitchFamily="18" charset="0"/>
              </a:rPr>
              <a:t>🔍 </a:t>
            </a:r>
            <a:r>
              <a:rPr lang="en-US" sz="4000" b="1" dirty="0">
                <a:cs typeface="Times New Roman" pitchFamily="18" charset="0"/>
              </a:rPr>
              <a:t>Functional Significance:</a:t>
            </a:r>
          </a:p>
          <a:p>
            <a:pPr algn="just"/>
            <a:r>
              <a:rPr lang="en-US" sz="4000" b="1" dirty="0">
                <a:cs typeface="Times New Roman" pitchFamily="18" charset="0"/>
              </a:rPr>
              <a:t>Selective filtering of signals: 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It helps prioritize certain pathways over others.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Protection against excessive excitation 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(e.g., in epilepsy).</a:t>
            </a:r>
          </a:p>
          <a:p>
            <a:pPr algn="just"/>
            <a:r>
              <a:rPr lang="en-US" sz="4000" b="1" dirty="0">
                <a:cs typeface="Times New Roman" pitchFamily="18" charset="0"/>
              </a:rPr>
              <a:t>Motor control: </a:t>
            </a:r>
          </a:p>
          <a:p>
            <a:pPr algn="just"/>
            <a:r>
              <a:rPr lang="en-US" sz="4000" dirty="0">
                <a:cs typeface="Times New Roman" pitchFamily="18" charset="0"/>
              </a:rPr>
              <a:t>Important in fine-tuning movement via spinal cord interneurons.</a:t>
            </a:r>
          </a:p>
        </p:txBody>
      </p:sp>
    </p:spTree>
    <p:extLst>
      <p:ext uri="{BB962C8B-B14F-4D97-AF65-F5344CB8AC3E}">
        <p14:creationId xmlns:p14="http://schemas.microsoft.com/office/powerpoint/2010/main" val="369469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2826E-350A-9E9D-EB2D-91A8F3FB5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8856A-2F2C-AEBD-02E8-6040FA04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Integration at Synapses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D98FD-F8E8-84CD-FC39-64841FD8013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5400" dirty="0">
                <a:cs typeface="Times New Roman" pitchFamily="18" charset="0"/>
              </a:rPr>
              <a:t>🌐 </a:t>
            </a:r>
            <a:r>
              <a:rPr lang="en-US" sz="5400" b="1" dirty="0">
                <a:cs typeface="Times New Roman" pitchFamily="18" charset="0"/>
              </a:rPr>
              <a:t>What is it?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Neurons receive thousands of excitatory and inhibitory inputs. 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Synaptic integration is the process by which a neuron combines all these inputs to decide whether to generate an action potential or not.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📘 </a:t>
            </a:r>
            <a:r>
              <a:rPr lang="en-US" sz="5400" b="1" dirty="0">
                <a:cs typeface="Times New Roman" pitchFamily="18" charset="0"/>
              </a:rPr>
              <a:t>Types of Integration: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a) Spatial Summation: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b) Temporal Summation:</a:t>
            </a:r>
          </a:p>
        </p:txBody>
      </p:sp>
    </p:spTree>
    <p:extLst>
      <p:ext uri="{BB962C8B-B14F-4D97-AF65-F5344CB8AC3E}">
        <p14:creationId xmlns:p14="http://schemas.microsoft.com/office/powerpoint/2010/main" val="124373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EDB75-16CA-A7B8-DD01-C49D7280F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D96C-5E89-87E4-0050-B38D4152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a) Spatial Summation: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DE9CD-B143-2DF2-14FA-7FAAC08D9B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/>
          </a:bodyPr>
          <a:lstStyle/>
          <a:p>
            <a:pPr algn="just"/>
            <a:r>
              <a:rPr lang="en-US" sz="4800" dirty="0">
                <a:cs typeface="Times New Roman" pitchFamily="18" charset="0"/>
              </a:rPr>
              <a:t>Multiple presynaptic neurons fire simultaneously at different synapses on the same postsynaptic neuron.</a:t>
            </a:r>
          </a:p>
          <a:p>
            <a:pPr algn="just"/>
            <a:r>
              <a:rPr lang="en-US" sz="4800" dirty="0">
                <a:cs typeface="Times New Roman" pitchFamily="18" charset="0"/>
              </a:rPr>
              <a:t>The effects of these inputs add together.</a:t>
            </a:r>
          </a:p>
          <a:p>
            <a:pPr algn="just"/>
            <a:r>
              <a:rPr lang="en-US" sz="4800" dirty="0">
                <a:cs typeface="Times New Roman" pitchFamily="18" charset="0"/>
              </a:rPr>
              <a:t>If the combined input reaches threshold at the axon hillock, an action potential is fired.</a:t>
            </a:r>
          </a:p>
        </p:txBody>
      </p:sp>
    </p:spTree>
    <p:extLst>
      <p:ext uri="{BB962C8B-B14F-4D97-AF65-F5344CB8AC3E}">
        <p14:creationId xmlns:p14="http://schemas.microsoft.com/office/powerpoint/2010/main" val="347884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9095F-A1D7-3BD7-645F-8A85A0F95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DE96-E7E0-E7F5-5018-EA34310D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83" y="76200"/>
            <a:ext cx="9688354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b) Temporal Summation: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E1E1F-4D1F-F3BD-4F7E-3795D0DB51A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819" y="838200"/>
            <a:ext cx="10363200" cy="5791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5400" dirty="0">
                <a:cs typeface="Times New Roman" pitchFamily="18" charset="0"/>
              </a:rPr>
              <a:t>A single presynaptic neuron fires repeatedly in rapid succession.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Each EPSP (excitatory postsynaptic potential) adds to the previous one before it decays.</a:t>
            </a:r>
          </a:p>
          <a:p>
            <a:pPr algn="just"/>
            <a:r>
              <a:rPr lang="en-US" sz="5400" dirty="0">
                <a:cs typeface="Times New Roman" pitchFamily="18" charset="0"/>
              </a:rPr>
              <a:t>This can push the membrane potential to the threshold.</a:t>
            </a:r>
          </a:p>
        </p:txBody>
      </p:sp>
    </p:spTree>
    <p:extLst>
      <p:ext uri="{BB962C8B-B14F-4D97-AF65-F5344CB8AC3E}">
        <p14:creationId xmlns:p14="http://schemas.microsoft.com/office/powerpoint/2010/main" val="3659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52713-06A2-9CE8-36E2-1A9E57F36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F16EFA-1FF2-6B48-75CD-9B88364D1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91" y="685800"/>
            <a:ext cx="1039165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63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1200</TotalTime>
  <Words>721</Words>
  <Application>Microsoft Office PowerPoint</Application>
  <PresentationFormat>Custom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Franklin Gothic Book</vt:lpstr>
      <vt:lpstr>Perpetua</vt:lpstr>
      <vt:lpstr>Times New Roman</vt:lpstr>
      <vt:lpstr>Wingdings 2</vt:lpstr>
      <vt:lpstr>Equity</vt:lpstr>
      <vt:lpstr>Presynaptic Inhibition</vt:lpstr>
      <vt:lpstr>Presynaptic Inhibition</vt:lpstr>
      <vt:lpstr>Presynaptic Inhibition</vt:lpstr>
      <vt:lpstr>PowerPoint Presentation</vt:lpstr>
      <vt:lpstr>Presynaptic Inhibition</vt:lpstr>
      <vt:lpstr>Integration at Synapses</vt:lpstr>
      <vt:lpstr>a) Spatial Summation:</vt:lpstr>
      <vt:lpstr>b) Temporal Summation:</vt:lpstr>
      <vt:lpstr>PowerPoint Presentation</vt:lpstr>
      <vt:lpstr>🔍 Functional Significance:</vt:lpstr>
      <vt:lpstr>SSRIs (Serotonin-Specific Reuptake Inhibitors) </vt:lpstr>
      <vt:lpstr>SSRIs (Serotonin-Specific Reuptake Inhibitors) </vt:lpstr>
      <vt:lpstr>PowerPoint Presentation</vt:lpstr>
      <vt:lpstr>🔍 Clinical Significance:</vt:lpstr>
      <vt:lpstr>Post-Tetanic Potentiation (PTP)</vt:lpstr>
      <vt:lpstr>Post-Tetanic Potentiation (PTP)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Shozab</dc:creator>
  <cp:lastModifiedBy>Shozab</cp:lastModifiedBy>
  <cp:revision>250</cp:revision>
  <dcterms:created xsi:type="dcterms:W3CDTF">2006-08-16T00:00:00Z</dcterms:created>
  <dcterms:modified xsi:type="dcterms:W3CDTF">2025-04-29T06:20:50Z</dcterms:modified>
</cp:coreProperties>
</file>